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12.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15.xml" ContentType="application/vnd.openxmlformats-officedocument.presentationml.notesSlide+xml"/>
  <Override PartName="/ppt/charts/chart9.xml" ContentType="application/vnd.openxmlformats-officedocument.drawingml.chart+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49"/>
  </p:notesMasterIdLst>
  <p:sldIdLst>
    <p:sldId id="316" r:id="rId2"/>
    <p:sldId id="318" r:id="rId3"/>
    <p:sldId id="348" r:id="rId4"/>
    <p:sldId id="345" r:id="rId5"/>
    <p:sldId id="319" r:id="rId6"/>
    <p:sldId id="320" r:id="rId7"/>
    <p:sldId id="416" r:id="rId8"/>
    <p:sldId id="423" r:id="rId9"/>
    <p:sldId id="355" r:id="rId10"/>
    <p:sldId id="405" r:id="rId11"/>
    <p:sldId id="406" r:id="rId12"/>
    <p:sldId id="408" r:id="rId13"/>
    <p:sldId id="410" r:id="rId14"/>
    <p:sldId id="412" r:id="rId15"/>
    <p:sldId id="411" r:id="rId16"/>
    <p:sldId id="346" r:id="rId17"/>
    <p:sldId id="367" r:id="rId18"/>
    <p:sldId id="350" r:id="rId19"/>
    <p:sldId id="327" r:id="rId20"/>
    <p:sldId id="323" r:id="rId21"/>
    <p:sldId id="328" r:id="rId22"/>
    <p:sldId id="324" r:id="rId23"/>
    <p:sldId id="356" r:id="rId24"/>
    <p:sldId id="362" r:id="rId25"/>
    <p:sldId id="372" r:id="rId26"/>
    <p:sldId id="373" r:id="rId27"/>
    <p:sldId id="413" r:id="rId28"/>
    <p:sldId id="375" r:id="rId29"/>
    <p:sldId id="426" r:id="rId30"/>
    <p:sldId id="425" r:id="rId31"/>
    <p:sldId id="376" r:id="rId32"/>
    <p:sldId id="414" r:id="rId33"/>
    <p:sldId id="312" r:id="rId34"/>
    <p:sldId id="378" r:id="rId35"/>
    <p:sldId id="353" r:id="rId36"/>
    <p:sldId id="368" r:id="rId37"/>
    <p:sldId id="417" r:id="rId38"/>
    <p:sldId id="371" r:id="rId39"/>
    <p:sldId id="418" r:id="rId40"/>
    <p:sldId id="419" r:id="rId41"/>
    <p:sldId id="421" r:id="rId42"/>
    <p:sldId id="420" r:id="rId43"/>
    <p:sldId id="370" r:id="rId44"/>
    <p:sldId id="369" r:id="rId45"/>
    <p:sldId id="349" r:id="rId46"/>
    <p:sldId id="424" r:id="rId47"/>
    <p:sldId id="315" r:id="rId48"/>
  </p:sldIdLst>
  <p:sldSz cx="12192000" cy="6858000"/>
  <p:notesSz cx="6881813" cy="9296400"/>
  <p:embeddedFontLst>
    <p:embeddedFont>
      <p:font typeface="Montserrat" panose="020B0604020202020204" charset="0"/>
      <p:regular r:id="rId50"/>
      <p:bold r:id="rId51"/>
    </p:embeddedFont>
    <p:embeddedFont>
      <p:font typeface="Corbel" panose="020B0503020204020204" pitchFamily="34" charset="0"/>
      <p:regular r:id="rId52"/>
      <p:bold r:id="rId53"/>
      <p:italic r:id="rId54"/>
      <p:boldItalic r:id="rId55"/>
    </p:embeddedFont>
    <p:embeddedFont>
      <p:font typeface="Tahoma" panose="020B0604030504040204" pitchFamily="34" charset="0"/>
      <p:regular r:id="rId56"/>
      <p:bold r:id="rId57"/>
    </p:embeddedFont>
    <p:embeddedFont>
      <p:font typeface="Raavi" panose="020B0604020202020204" charset="0"/>
      <p:regular r:id="rId58"/>
      <p:bold r:id="rId59"/>
    </p:embeddedFont>
    <p:embeddedFont>
      <p:font typeface="Impact" panose="020B0806030902050204" pitchFamily="34" charset="0"/>
      <p:regular r:id="rId60"/>
    </p:embeddedFont>
    <p:embeddedFont>
      <p:font typeface="Century Gothic" panose="020B0502020202020204" pitchFamily="34" charset="0"/>
      <p:regular r:id="rId61"/>
      <p:bold r:id="rId62"/>
      <p:italic r:id="rId63"/>
      <p:boldItalic r:id="rId64"/>
    </p:embeddedFont>
    <p:embeddedFont>
      <p:font typeface="Franklin Gothic Book" panose="020B0503020102020204" pitchFamily="34" charset="0"/>
      <p:regular r:id="rId65"/>
      <p:italic r:id="rId66"/>
    </p:embeddedFont>
    <p:embeddedFont>
      <p:font typeface="Montserrat Light" panose="020B0604020202020204" charset="0"/>
      <p:regular r:id="rId67"/>
    </p:embeddedFont>
    <p:embeddedFont>
      <p:font typeface="Calibri" panose="020F0502020204030204" pitchFamily="34" charset="0"/>
      <p:regular r:id="rId68"/>
      <p:bold r:id="rId69"/>
      <p:italic r:id="rId70"/>
      <p:boldItalic r:id="rId71"/>
    </p:embeddedFont>
    <p:embeddedFont>
      <p:font typeface="Arial Black" panose="020B0A04020102020204" pitchFamily="34" charset="0"/>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C74"/>
    <a:srgbClr val="424242"/>
    <a:srgbClr val="BF1E2E"/>
    <a:srgbClr val="25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58364" autoAdjust="0"/>
  </p:normalViewPr>
  <p:slideViewPr>
    <p:cSldViewPr snapToGrid="0">
      <p:cViewPr varScale="1">
        <p:scale>
          <a:sx n="43" d="100"/>
          <a:sy n="43" d="100"/>
        </p:scale>
        <p:origin x="1782" y="42"/>
      </p:cViewPr>
      <p:guideLst/>
    </p:cSldViewPr>
  </p:slideViewPr>
  <p:notesTextViewPr>
    <p:cViewPr>
      <p:scale>
        <a:sx n="1" d="1"/>
        <a:sy n="1" d="1"/>
      </p:scale>
      <p:origin x="0" y="0"/>
    </p:cViewPr>
  </p:notesTextViewPr>
  <p:sorterViewPr>
    <p:cViewPr>
      <p:scale>
        <a:sx n="90" d="100"/>
        <a:sy n="90" d="100"/>
      </p:scale>
      <p:origin x="0" y="-176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file:///\\815-san-32\Political\share\DREW\2016%20Polling%20Briefings\20160916\round2_vote_compress.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815-san-32\Political\share\DREW\2016%20Polling%20Briefings\20160916\round2_vote_compress.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file:///\\815-san-32\Political\share\DREW\2016%20Polling%20Briefings\20160916\round2_vote_compress.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815-san-32\Political\share\DREW\2016%20Polling%20Briefings\20160916\round2_vote_compress.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file:///\\815-san-32\Political\share\DREW\MIKE\Executive%20Assistants\20160913\Pres%20Vote%20Union.xlsx"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oleObject" Target="file:///\\815-san-32\Political\share\DREW\2016%20Polling%20Briefings\20160916\round2_vote_compres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07123756504692"/>
          <c:y val="8.6976557149572017E-2"/>
          <c:w val="0.82595804625984248"/>
          <c:h val="0.77985748155404266"/>
        </c:manualLayout>
      </c:layout>
      <c:barChart>
        <c:barDir val="col"/>
        <c:grouping val="clustered"/>
        <c:varyColors val="0"/>
        <c:ser>
          <c:idx val="0"/>
          <c:order val="0"/>
          <c:tx>
            <c:strRef>
              <c:f>Sheet1!$B$1</c:f>
              <c:strCache>
                <c:ptCount val="1"/>
                <c:pt idx="0">
                  <c:v>Clinton</c:v>
                </c:pt>
              </c:strCache>
            </c:strRef>
          </c:tx>
          <c:spPr>
            <a:solidFill>
              <a:srgbClr val="092C74"/>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Florida</c:v>
                </c:pt>
                <c:pt idx="1">
                  <c:v>Nevada</c:v>
                </c:pt>
                <c:pt idx="2">
                  <c:v>North Carolina</c:v>
                </c:pt>
                <c:pt idx="3">
                  <c:v>Ohio</c:v>
                </c:pt>
                <c:pt idx="4">
                  <c:v>Pennsylvania</c:v>
                </c:pt>
                <c:pt idx="5">
                  <c:v>Wisconsin</c:v>
                </c:pt>
              </c:strCache>
            </c:strRef>
          </c:cat>
          <c:val>
            <c:numRef>
              <c:f>Sheet1!$B$2:$B$7</c:f>
              <c:numCache>
                <c:formatCode>General</c:formatCode>
                <c:ptCount val="6"/>
                <c:pt idx="0">
                  <c:v>46</c:v>
                </c:pt>
                <c:pt idx="1">
                  <c:v>42</c:v>
                </c:pt>
                <c:pt idx="2">
                  <c:v>44</c:v>
                </c:pt>
                <c:pt idx="3">
                  <c:v>40</c:v>
                </c:pt>
                <c:pt idx="4">
                  <c:v>45</c:v>
                </c:pt>
                <c:pt idx="5">
                  <c:v>43</c:v>
                </c:pt>
              </c:numCache>
            </c:numRef>
          </c:val>
          <c:extLst>
            <c:ext xmlns:c16="http://schemas.microsoft.com/office/drawing/2014/chart" uri="{C3380CC4-5D6E-409C-BE32-E72D297353CC}">
              <c16:uniqueId val="{00000000-1A28-4642-B709-FD18DA3AE35B}"/>
            </c:ext>
          </c:extLst>
        </c:ser>
        <c:ser>
          <c:idx val="1"/>
          <c:order val="1"/>
          <c:tx>
            <c:strRef>
              <c:f>Sheet1!$C$1</c:f>
              <c:strCache>
                <c:ptCount val="1"/>
                <c:pt idx="0">
                  <c:v>Trump</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Florida</c:v>
                </c:pt>
                <c:pt idx="1">
                  <c:v>Nevada</c:v>
                </c:pt>
                <c:pt idx="2">
                  <c:v>North Carolina</c:v>
                </c:pt>
                <c:pt idx="3">
                  <c:v>Ohio</c:v>
                </c:pt>
                <c:pt idx="4">
                  <c:v>Pennsylvania</c:v>
                </c:pt>
                <c:pt idx="5">
                  <c:v>Wisconsin</c:v>
                </c:pt>
              </c:strCache>
            </c:strRef>
          </c:cat>
          <c:val>
            <c:numRef>
              <c:f>Sheet1!$C$2:$C$7</c:f>
              <c:numCache>
                <c:formatCode>General</c:formatCode>
                <c:ptCount val="6"/>
                <c:pt idx="0">
                  <c:v>43</c:v>
                </c:pt>
                <c:pt idx="1">
                  <c:v>42</c:v>
                </c:pt>
                <c:pt idx="2">
                  <c:v>43</c:v>
                </c:pt>
                <c:pt idx="3">
                  <c:v>44</c:v>
                </c:pt>
                <c:pt idx="4">
                  <c:v>41</c:v>
                </c:pt>
                <c:pt idx="5">
                  <c:v>38</c:v>
                </c:pt>
              </c:numCache>
            </c:numRef>
          </c:val>
          <c:extLst>
            <c:ext xmlns:c16="http://schemas.microsoft.com/office/drawing/2014/chart" uri="{C3380CC4-5D6E-409C-BE32-E72D297353CC}">
              <c16:uniqueId val="{00000001-1A28-4642-B709-FD18DA3AE35B}"/>
            </c:ext>
          </c:extLst>
        </c:ser>
        <c:dLbls>
          <c:showLegendKey val="0"/>
          <c:showVal val="0"/>
          <c:showCatName val="0"/>
          <c:showSerName val="0"/>
          <c:showPercent val="0"/>
          <c:showBubbleSize val="0"/>
        </c:dLbls>
        <c:gapWidth val="150"/>
        <c:axId val="365529416"/>
        <c:axId val="365530072"/>
      </c:barChart>
      <c:catAx>
        <c:axId val="365529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65530072"/>
        <c:crosses val="autoZero"/>
        <c:auto val="1"/>
        <c:lblAlgn val="ctr"/>
        <c:lblOffset val="100"/>
        <c:noMultiLvlLbl val="0"/>
      </c:catAx>
      <c:valAx>
        <c:axId val="365530072"/>
        <c:scaling>
          <c:orientation val="minMax"/>
        </c:scaling>
        <c:delete val="1"/>
        <c:axPos val="l"/>
        <c:numFmt formatCode="General" sourceLinked="1"/>
        <c:majorTickMark val="none"/>
        <c:minorTickMark val="none"/>
        <c:tickLblPos val="nextTo"/>
        <c:crossAx val="365529416"/>
        <c:crosses val="autoZero"/>
        <c:crossBetween val="between"/>
      </c:valAx>
      <c:spPr>
        <a:noFill/>
        <a:ln>
          <a:noFill/>
        </a:ln>
        <a:effectLst/>
      </c:spPr>
    </c:plotArea>
    <c:legend>
      <c:legendPos val="b"/>
      <c:layout>
        <c:manualLayout>
          <c:xMode val="edge"/>
          <c:yMode val="edge"/>
          <c:x val="1.3871382791184354E-2"/>
          <c:y val="0.38402125286811173"/>
          <c:w val="0.12947536934762155"/>
          <c:h val="0.2525818346514897"/>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Kander</c:v>
                </c:pt>
              </c:strCache>
            </c:strRef>
          </c:tx>
          <c:spPr>
            <a:solidFill>
              <a:schemeClr val="accent1"/>
            </a:solidFill>
            <a:ln>
              <a:noFill/>
            </a:ln>
            <a:effectLst/>
          </c:spPr>
          <c:invertIfNegative val="0"/>
          <c:dLbls>
            <c:dLbl>
              <c:idx val="0"/>
              <c:layout>
                <c:manualLayout>
                  <c:x val="-4.9019607843137254E-3"/>
                  <c:y val="0.16393442622950824"/>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995-477A-95F7-B890996E5D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Sheet1!$B$2</c:f>
              <c:numCache>
                <c:formatCode>General</c:formatCode>
                <c:ptCount val="1"/>
                <c:pt idx="0">
                  <c:v>41</c:v>
                </c:pt>
              </c:numCache>
            </c:numRef>
          </c:val>
          <c:extLst>
            <c:ext xmlns:c16="http://schemas.microsoft.com/office/drawing/2014/chart" uri="{C3380CC4-5D6E-409C-BE32-E72D297353CC}">
              <c16:uniqueId val="{00000000-0995-477A-95F7-B890996E5D94}"/>
            </c:ext>
          </c:extLst>
        </c:ser>
        <c:ser>
          <c:idx val="1"/>
          <c:order val="1"/>
          <c:tx>
            <c:strRef>
              <c:f>Sheet1!$C$1</c:f>
              <c:strCache>
                <c:ptCount val="1"/>
                <c:pt idx="0">
                  <c:v>Blount</c:v>
                </c:pt>
              </c:strCache>
            </c:strRef>
          </c:tx>
          <c:spPr>
            <a:solidFill>
              <a:srgbClr val="C00000"/>
            </a:solidFill>
            <a:ln>
              <a:noFill/>
            </a:ln>
            <a:effectLst/>
          </c:spPr>
          <c:invertIfNegative val="0"/>
          <c:dLbls>
            <c:dLbl>
              <c:idx val="0"/>
              <c:layout>
                <c:manualLayout>
                  <c:x val="4.9019607843137254E-3"/>
                  <c:y val="0.18360655737704917"/>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995-477A-95F7-B890996E5D9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Sheet1!$C$2</c:f>
              <c:numCache>
                <c:formatCode>General</c:formatCode>
                <c:ptCount val="1"/>
                <c:pt idx="0">
                  <c:v>44</c:v>
                </c:pt>
              </c:numCache>
            </c:numRef>
          </c:val>
          <c:extLst>
            <c:ext xmlns:c16="http://schemas.microsoft.com/office/drawing/2014/chart" uri="{C3380CC4-5D6E-409C-BE32-E72D297353CC}">
              <c16:uniqueId val="{00000001-0995-477A-95F7-B890996E5D94}"/>
            </c:ext>
          </c:extLst>
        </c:ser>
        <c:dLbls>
          <c:showLegendKey val="0"/>
          <c:showVal val="0"/>
          <c:showCatName val="0"/>
          <c:showSerName val="0"/>
          <c:showPercent val="0"/>
          <c:showBubbleSize val="0"/>
        </c:dLbls>
        <c:gapWidth val="219"/>
        <c:overlap val="-27"/>
        <c:axId val="409167344"/>
        <c:axId val="409169640"/>
      </c:barChart>
      <c:catAx>
        <c:axId val="40916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169640"/>
        <c:crosses val="autoZero"/>
        <c:auto val="1"/>
        <c:lblAlgn val="ctr"/>
        <c:lblOffset val="100"/>
        <c:noMultiLvlLbl val="0"/>
      </c:catAx>
      <c:valAx>
        <c:axId val="409169640"/>
        <c:scaling>
          <c:orientation val="minMax"/>
          <c:max val="50"/>
          <c:min val="1"/>
        </c:scaling>
        <c:delete val="1"/>
        <c:axPos val="l"/>
        <c:majorGridlines>
          <c:spPr>
            <a:ln w="9525" cap="flat" cmpd="sng" algn="ctr">
              <a:noFill/>
              <a:round/>
            </a:ln>
            <a:effectLst/>
          </c:spPr>
        </c:majorGridlines>
        <c:numFmt formatCode="General" sourceLinked="1"/>
        <c:majorTickMark val="none"/>
        <c:minorTickMark val="none"/>
        <c:tickLblPos val="nextTo"/>
        <c:crossAx val="409167344"/>
        <c:crosses val="autoZero"/>
        <c:crossBetween val="between"/>
      </c:valAx>
      <c:spPr>
        <a:noFill/>
        <a:ln>
          <a:noFill/>
        </a:ln>
        <a:effectLst/>
      </c:spPr>
    </c:plotArea>
    <c:legend>
      <c:legendPos val="b"/>
      <c:layout>
        <c:manualLayout>
          <c:xMode val="edge"/>
          <c:yMode val="edge"/>
          <c:x val="0.26842654778446812"/>
          <c:y val="0.8280387246676133"/>
          <c:w val="0.46314690443106377"/>
          <c:h val="9.327275074222279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Koster</c:v>
                </c:pt>
              </c:strCache>
            </c:strRef>
          </c:tx>
          <c:spPr>
            <a:solidFill>
              <a:schemeClr val="accent1"/>
            </a:solidFill>
            <a:ln>
              <a:noFill/>
            </a:ln>
            <a:effectLst/>
          </c:spPr>
          <c:invertIfNegative val="0"/>
          <c:dLbls>
            <c:dLbl>
              <c:idx val="0"/>
              <c:layout>
                <c:manualLayout>
                  <c:x val="-4.9019607843137254E-3"/>
                  <c:y val="0.16393442622950824"/>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482-43D3-A930-EBDBAE5738F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Sheet1!$B$2</c:f>
              <c:numCache>
                <c:formatCode>General</c:formatCode>
                <c:ptCount val="1"/>
                <c:pt idx="0">
                  <c:v>47</c:v>
                </c:pt>
              </c:numCache>
            </c:numRef>
          </c:val>
          <c:extLst>
            <c:ext xmlns:c16="http://schemas.microsoft.com/office/drawing/2014/chart" uri="{C3380CC4-5D6E-409C-BE32-E72D297353CC}">
              <c16:uniqueId val="{00000001-6482-43D3-A930-EBDBAE5738FF}"/>
            </c:ext>
          </c:extLst>
        </c:ser>
        <c:ser>
          <c:idx val="1"/>
          <c:order val="1"/>
          <c:tx>
            <c:strRef>
              <c:f>Sheet1!$C$1</c:f>
              <c:strCache>
                <c:ptCount val="1"/>
                <c:pt idx="0">
                  <c:v>Greitens</c:v>
                </c:pt>
              </c:strCache>
            </c:strRef>
          </c:tx>
          <c:spPr>
            <a:solidFill>
              <a:srgbClr val="C00000"/>
            </a:solidFill>
            <a:ln>
              <a:noFill/>
            </a:ln>
            <a:effectLst/>
          </c:spPr>
          <c:invertIfNegative val="0"/>
          <c:dLbls>
            <c:dLbl>
              <c:idx val="0"/>
              <c:layout>
                <c:manualLayout>
                  <c:x val="4.9019607843137254E-3"/>
                  <c:y val="0.18360655737704917"/>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482-43D3-A930-EBDBAE5738FF}"/>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Sheet1!$C$2</c:f>
              <c:numCache>
                <c:formatCode>General</c:formatCode>
                <c:ptCount val="1"/>
                <c:pt idx="0">
                  <c:v>36</c:v>
                </c:pt>
              </c:numCache>
            </c:numRef>
          </c:val>
          <c:extLst>
            <c:ext xmlns:c16="http://schemas.microsoft.com/office/drawing/2014/chart" uri="{C3380CC4-5D6E-409C-BE32-E72D297353CC}">
              <c16:uniqueId val="{00000003-6482-43D3-A930-EBDBAE5738FF}"/>
            </c:ext>
          </c:extLst>
        </c:ser>
        <c:dLbls>
          <c:showLegendKey val="0"/>
          <c:showVal val="0"/>
          <c:showCatName val="0"/>
          <c:showSerName val="0"/>
          <c:showPercent val="0"/>
          <c:showBubbleSize val="0"/>
        </c:dLbls>
        <c:gapWidth val="219"/>
        <c:overlap val="-27"/>
        <c:axId val="409167344"/>
        <c:axId val="409169640"/>
      </c:barChart>
      <c:catAx>
        <c:axId val="40916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9169640"/>
        <c:crosses val="autoZero"/>
        <c:auto val="1"/>
        <c:lblAlgn val="ctr"/>
        <c:lblOffset val="100"/>
        <c:noMultiLvlLbl val="0"/>
      </c:catAx>
      <c:valAx>
        <c:axId val="409169640"/>
        <c:scaling>
          <c:orientation val="minMax"/>
          <c:max val="50"/>
          <c:min val="1"/>
        </c:scaling>
        <c:delete val="1"/>
        <c:axPos val="l"/>
        <c:majorGridlines>
          <c:spPr>
            <a:ln w="9525" cap="flat" cmpd="sng" algn="ctr">
              <a:noFill/>
              <a:round/>
            </a:ln>
            <a:effectLst/>
          </c:spPr>
        </c:majorGridlines>
        <c:numFmt formatCode="General" sourceLinked="1"/>
        <c:majorTickMark val="none"/>
        <c:minorTickMark val="none"/>
        <c:tickLblPos val="nextTo"/>
        <c:crossAx val="409167344"/>
        <c:crosses val="autoZero"/>
        <c:crossBetween val="between"/>
      </c:valAx>
      <c:spPr>
        <a:noFill/>
        <a:ln>
          <a:noFill/>
        </a:ln>
        <a:effectLst/>
      </c:spPr>
    </c:plotArea>
    <c:legend>
      <c:legendPos val="b"/>
      <c:layout>
        <c:manualLayout>
          <c:xMode val="edge"/>
          <c:yMode val="edge"/>
          <c:x val="0.25381619576964642"/>
          <c:y val="0.83459610171679355"/>
          <c:w val="0.4923676084607071"/>
          <c:h val="9.327275074222279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53608923884515E-2"/>
          <c:y val="3.845062335958005E-2"/>
          <c:w val="0.90740218236609316"/>
          <c:h val="0.6932638445319963"/>
        </c:manualLayout>
      </c:layout>
      <c:barChart>
        <c:barDir val="col"/>
        <c:grouping val="clustered"/>
        <c:varyColors val="0"/>
        <c:ser>
          <c:idx val="0"/>
          <c:order val="0"/>
          <c:tx>
            <c:strRef>
              <c:f>'pd demographic'!$C$26</c:f>
              <c:strCache>
                <c:ptCount val="1"/>
                <c:pt idx="0">
                  <c:v>Clinton</c:v>
                </c:pt>
              </c:strCache>
            </c:strRef>
          </c:tx>
          <c:spPr>
            <a:solidFill>
              <a:srgbClr val="4472C4">
                <a:lumMod val="50000"/>
              </a:srgbClr>
            </a:solidFill>
          </c:spPr>
          <c:invertIfNegative val="0"/>
          <c:dPt>
            <c:idx val="1"/>
            <c:invertIfNegative val="0"/>
            <c:bubble3D val="0"/>
            <c:extLst>
              <c:ext xmlns:c16="http://schemas.microsoft.com/office/drawing/2014/chart" uri="{C3380CC4-5D6E-409C-BE32-E72D297353CC}">
                <c16:uniqueId val="{00000000-C7C6-4168-9D73-A20D75ECE736}"/>
              </c:ext>
            </c:extLst>
          </c:dPt>
          <c:dLbls>
            <c:numFmt formatCode="0%" sourceLinked="0"/>
            <c:spPr>
              <a:noFill/>
              <a:ln>
                <a:noFill/>
              </a:ln>
              <a:effectLst/>
            </c:spPr>
            <c:txPr>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'pd demographic'!$B$27:$B$29</c:f>
              <c:strCache>
                <c:ptCount val="3"/>
                <c:pt idx="0">
                  <c:v>Active</c:v>
                </c:pt>
                <c:pt idx="1">
                  <c:v>Retired</c:v>
                </c:pt>
                <c:pt idx="2">
                  <c:v>Household</c:v>
                </c:pt>
              </c:strCache>
            </c:strRef>
          </c:cat>
          <c:val>
            <c:numRef>
              <c:f>'pd demographic'!$C$27:$C$29</c:f>
              <c:numCache>
                <c:formatCode>0.00</c:formatCode>
                <c:ptCount val="3"/>
                <c:pt idx="0">
                  <c:v>0.50428998139177772</c:v>
                </c:pt>
                <c:pt idx="1">
                  <c:v>0.56000000000000005</c:v>
                </c:pt>
                <c:pt idx="2">
                  <c:v>0.49</c:v>
                </c:pt>
              </c:numCache>
            </c:numRef>
          </c:val>
          <c:extLst>
            <c:ext xmlns:c16="http://schemas.microsoft.com/office/drawing/2014/chart" uri="{C3380CC4-5D6E-409C-BE32-E72D297353CC}">
              <c16:uniqueId val="{00000001-C7C6-4168-9D73-A20D75ECE736}"/>
            </c:ext>
          </c:extLst>
        </c:ser>
        <c:ser>
          <c:idx val="1"/>
          <c:order val="1"/>
          <c:tx>
            <c:strRef>
              <c:f>'pd demographic'!$D$26</c:f>
              <c:strCache>
                <c:ptCount val="1"/>
                <c:pt idx="0">
                  <c:v>Trump</c:v>
                </c:pt>
              </c:strCache>
            </c:strRef>
          </c:tx>
          <c:spPr>
            <a:solidFill>
              <a:srgbClr val="C00000"/>
            </a:solidFill>
          </c:spPr>
          <c:invertIfNegative val="0"/>
          <c:dPt>
            <c:idx val="1"/>
            <c:invertIfNegative val="0"/>
            <c:bubble3D val="0"/>
            <c:extLst>
              <c:ext xmlns:c16="http://schemas.microsoft.com/office/drawing/2014/chart" uri="{C3380CC4-5D6E-409C-BE32-E72D297353CC}">
                <c16:uniqueId val="{00000002-C7C6-4168-9D73-A20D75ECE736}"/>
              </c:ext>
            </c:extLst>
          </c:dPt>
          <c:dLbls>
            <c:numFmt formatCode="0%" sourceLinked="0"/>
            <c:spPr>
              <a:noFill/>
              <a:ln>
                <a:noFill/>
              </a:ln>
              <a:effectLst/>
            </c:spPr>
            <c:txPr>
              <a:bodyPr wrap="square" lIns="38100" tIns="19050" rIns="38100" bIns="19050" anchor="ctr">
                <a:spAutoFit/>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'pd demographic'!$B$27:$B$29</c:f>
              <c:strCache>
                <c:ptCount val="3"/>
                <c:pt idx="0">
                  <c:v>Active</c:v>
                </c:pt>
                <c:pt idx="1">
                  <c:v>Retired</c:v>
                </c:pt>
                <c:pt idx="2">
                  <c:v>Household</c:v>
                </c:pt>
              </c:strCache>
            </c:strRef>
          </c:cat>
          <c:val>
            <c:numRef>
              <c:f>'pd demographic'!$D$27:$D$29</c:f>
              <c:numCache>
                <c:formatCode>0.00</c:formatCode>
                <c:ptCount val="3"/>
                <c:pt idx="0">
                  <c:v>0.33439264363711113</c:v>
                </c:pt>
                <c:pt idx="1">
                  <c:v>0.33</c:v>
                </c:pt>
                <c:pt idx="2">
                  <c:v>0.4</c:v>
                </c:pt>
              </c:numCache>
            </c:numRef>
          </c:val>
          <c:extLst>
            <c:ext xmlns:c16="http://schemas.microsoft.com/office/drawing/2014/chart" uri="{C3380CC4-5D6E-409C-BE32-E72D297353CC}">
              <c16:uniqueId val="{00000003-C7C6-4168-9D73-A20D75ECE736}"/>
            </c:ext>
          </c:extLst>
        </c:ser>
        <c:dLbls>
          <c:showLegendKey val="0"/>
          <c:showVal val="0"/>
          <c:showCatName val="0"/>
          <c:showSerName val="0"/>
          <c:showPercent val="0"/>
          <c:showBubbleSize val="0"/>
        </c:dLbls>
        <c:gapWidth val="150"/>
        <c:axId val="514253448"/>
        <c:axId val="514238160"/>
      </c:barChart>
      <c:catAx>
        <c:axId val="514253448"/>
        <c:scaling>
          <c:orientation val="minMax"/>
        </c:scaling>
        <c:delete val="0"/>
        <c:axPos val="b"/>
        <c:numFmt formatCode="General" sourceLinked="1"/>
        <c:majorTickMark val="out"/>
        <c:minorTickMark val="none"/>
        <c:tickLblPos val="nextTo"/>
        <c:txPr>
          <a:bodyPr/>
          <a:lstStyle/>
          <a:p>
            <a:pPr>
              <a:defRPr sz="1800">
                <a:latin typeface="Corbel" panose="020B0503020204020204" pitchFamily="34" charset="0"/>
              </a:defRPr>
            </a:pPr>
            <a:endParaRPr lang="en-US"/>
          </a:p>
        </c:txPr>
        <c:crossAx val="514238160"/>
        <c:crosses val="autoZero"/>
        <c:auto val="1"/>
        <c:lblAlgn val="ctr"/>
        <c:lblOffset val="100"/>
        <c:noMultiLvlLbl val="0"/>
      </c:catAx>
      <c:valAx>
        <c:axId val="514238160"/>
        <c:scaling>
          <c:orientation val="minMax"/>
          <c:max val="0.60000000000000009"/>
          <c:min val="0"/>
        </c:scaling>
        <c:delete val="0"/>
        <c:axPos val="l"/>
        <c:numFmt formatCode="0%" sourceLinked="0"/>
        <c:majorTickMark val="out"/>
        <c:minorTickMark val="none"/>
        <c:tickLblPos val="nextTo"/>
        <c:txPr>
          <a:bodyPr/>
          <a:lstStyle/>
          <a:p>
            <a:pPr>
              <a:defRPr sz="1800">
                <a:latin typeface="Corbel" panose="020B0503020204020204" pitchFamily="34" charset="0"/>
              </a:defRPr>
            </a:pPr>
            <a:endParaRPr lang="en-US"/>
          </a:p>
        </c:txPr>
        <c:crossAx val="514253448"/>
        <c:crosses val="autoZero"/>
        <c:crossBetween val="between"/>
      </c:valAx>
    </c:plotArea>
    <c:legend>
      <c:legendPos val="b"/>
      <c:layout>
        <c:manualLayout>
          <c:xMode val="edge"/>
          <c:yMode val="edge"/>
          <c:x val="0.2790935640087242"/>
          <c:y val="0.90121563950234862"/>
          <c:w val="0.231926100372499"/>
          <c:h val="9.8784268532194977E-2"/>
        </c:manualLayout>
      </c:layout>
      <c:overlay val="0"/>
      <c:txPr>
        <a:bodyPr/>
        <a:lstStyle/>
        <a:p>
          <a:pPr>
            <a:defRPr sz="2200">
              <a:latin typeface="Corbel" panose="020B0503020204020204" pitchFamily="34" charset="0"/>
            </a:defRPr>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53608923884515E-2"/>
          <c:y val="3.845062335958005E-2"/>
          <c:w val="0.90740218236609316"/>
          <c:h val="0.77940883366141733"/>
        </c:manualLayout>
      </c:layout>
      <c:barChart>
        <c:barDir val="col"/>
        <c:grouping val="clustered"/>
        <c:varyColors val="0"/>
        <c:ser>
          <c:idx val="0"/>
          <c:order val="0"/>
          <c:tx>
            <c:strRef>
              <c:f>'pd demographic'!$C$31</c:f>
              <c:strCache>
                <c:ptCount val="1"/>
                <c:pt idx="0">
                  <c:v>Clinton</c:v>
                </c:pt>
              </c:strCache>
            </c:strRef>
          </c:tx>
          <c:spPr>
            <a:solidFill>
              <a:srgbClr val="4472C4">
                <a:lumMod val="50000"/>
              </a:srgbClr>
            </a:solidFill>
          </c:spPr>
          <c:invertIfNegative val="0"/>
          <c:dPt>
            <c:idx val="1"/>
            <c:invertIfNegative val="0"/>
            <c:bubble3D val="0"/>
            <c:extLst>
              <c:ext xmlns:c16="http://schemas.microsoft.com/office/drawing/2014/chart" uri="{C3380CC4-5D6E-409C-BE32-E72D297353CC}">
                <c16:uniqueId val="{00000000-1D1D-4E85-9C52-364B4B31B35E}"/>
              </c:ext>
            </c:extLst>
          </c:dPt>
          <c:dLbls>
            <c:numFmt formatCode="0%" sourceLinked="0"/>
            <c:spPr>
              <a:noFill/>
              <a:ln>
                <a:noFill/>
              </a:ln>
              <a:effectLst/>
            </c:spPr>
            <c:txPr>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'pd demographic'!$B$32:$B$34</c:f>
              <c:strCache>
                <c:ptCount val="3"/>
                <c:pt idx="0">
                  <c:v>Urban</c:v>
                </c:pt>
                <c:pt idx="1">
                  <c:v>Suburban</c:v>
                </c:pt>
                <c:pt idx="2">
                  <c:v>Rural</c:v>
                </c:pt>
              </c:strCache>
            </c:strRef>
          </c:cat>
          <c:val>
            <c:numRef>
              <c:f>'pd demographic'!$C$32:$C$34</c:f>
              <c:numCache>
                <c:formatCode>0.00</c:formatCode>
                <c:ptCount val="3"/>
                <c:pt idx="0">
                  <c:v>0.55000000000000004</c:v>
                </c:pt>
                <c:pt idx="1">
                  <c:v>0.51</c:v>
                </c:pt>
                <c:pt idx="2">
                  <c:v>0.46</c:v>
                </c:pt>
              </c:numCache>
            </c:numRef>
          </c:val>
          <c:extLst>
            <c:ext xmlns:c16="http://schemas.microsoft.com/office/drawing/2014/chart" uri="{C3380CC4-5D6E-409C-BE32-E72D297353CC}">
              <c16:uniqueId val="{00000001-1D1D-4E85-9C52-364B4B31B35E}"/>
            </c:ext>
          </c:extLst>
        </c:ser>
        <c:ser>
          <c:idx val="1"/>
          <c:order val="1"/>
          <c:tx>
            <c:strRef>
              <c:f>'pd demographic'!$D$31</c:f>
              <c:strCache>
                <c:ptCount val="1"/>
                <c:pt idx="0">
                  <c:v>Trump</c:v>
                </c:pt>
              </c:strCache>
            </c:strRef>
          </c:tx>
          <c:spPr>
            <a:solidFill>
              <a:srgbClr val="C00000"/>
            </a:solidFill>
          </c:spPr>
          <c:invertIfNegative val="0"/>
          <c:dPt>
            <c:idx val="1"/>
            <c:invertIfNegative val="0"/>
            <c:bubble3D val="0"/>
            <c:extLst>
              <c:ext xmlns:c16="http://schemas.microsoft.com/office/drawing/2014/chart" uri="{C3380CC4-5D6E-409C-BE32-E72D297353CC}">
                <c16:uniqueId val="{00000002-1D1D-4E85-9C52-364B4B31B35E}"/>
              </c:ext>
            </c:extLst>
          </c:dPt>
          <c:dLbls>
            <c:numFmt formatCode="0%" sourceLinked="0"/>
            <c:spPr>
              <a:noFill/>
              <a:ln>
                <a:noFill/>
              </a:ln>
              <a:effectLst/>
            </c:spPr>
            <c:txPr>
              <a:bodyPr wrap="square" lIns="38100" tIns="19050" rIns="38100" bIns="19050" anchor="ctr">
                <a:spAutoFit/>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'pd demographic'!$B$32:$B$34</c:f>
              <c:strCache>
                <c:ptCount val="3"/>
                <c:pt idx="0">
                  <c:v>Urban</c:v>
                </c:pt>
                <c:pt idx="1">
                  <c:v>Suburban</c:v>
                </c:pt>
                <c:pt idx="2">
                  <c:v>Rural</c:v>
                </c:pt>
              </c:strCache>
            </c:strRef>
          </c:cat>
          <c:val>
            <c:numRef>
              <c:f>'pd demographic'!$D$32:$D$34</c:f>
              <c:numCache>
                <c:formatCode>0.00</c:formatCode>
                <c:ptCount val="3"/>
                <c:pt idx="0">
                  <c:v>0.3</c:v>
                </c:pt>
                <c:pt idx="1">
                  <c:v>0.33</c:v>
                </c:pt>
                <c:pt idx="2">
                  <c:v>0.42</c:v>
                </c:pt>
              </c:numCache>
            </c:numRef>
          </c:val>
          <c:extLst>
            <c:ext xmlns:c16="http://schemas.microsoft.com/office/drawing/2014/chart" uri="{C3380CC4-5D6E-409C-BE32-E72D297353CC}">
              <c16:uniqueId val="{00000003-1D1D-4E85-9C52-364B4B31B35E}"/>
            </c:ext>
          </c:extLst>
        </c:ser>
        <c:dLbls>
          <c:showLegendKey val="0"/>
          <c:showVal val="0"/>
          <c:showCatName val="0"/>
          <c:showSerName val="0"/>
          <c:showPercent val="0"/>
          <c:showBubbleSize val="0"/>
        </c:dLbls>
        <c:gapWidth val="150"/>
        <c:axId val="514253448"/>
        <c:axId val="514238160"/>
      </c:barChart>
      <c:catAx>
        <c:axId val="514253448"/>
        <c:scaling>
          <c:orientation val="minMax"/>
        </c:scaling>
        <c:delete val="0"/>
        <c:axPos val="b"/>
        <c:numFmt formatCode="General" sourceLinked="1"/>
        <c:majorTickMark val="out"/>
        <c:minorTickMark val="none"/>
        <c:tickLblPos val="nextTo"/>
        <c:txPr>
          <a:bodyPr/>
          <a:lstStyle/>
          <a:p>
            <a:pPr>
              <a:defRPr sz="1800">
                <a:latin typeface="Corbel" panose="020B0503020204020204" pitchFamily="34" charset="0"/>
              </a:defRPr>
            </a:pPr>
            <a:endParaRPr lang="en-US"/>
          </a:p>
        </c:txPr>
        <c:crossAx val="514238160"/>
        <c:crosses val="autoZero"/>
        <c:auto val="1"/>
        <c:lblAlgn val="ctr"/>
        <c:lblOffset val="100"/>
        <c:noMultiLvlLbl val="0"/>
      </c:catAx>
      <c:valAx>
        <c:axId val="514238160"/>
        <c:scaling>
          <c:orientation val="minMax"/>
          <c:max val="0.70000000000000007"/>
          <c:min val="0"/>
        </c:scaling>
        <c:delete val="0"/>
        <c:axPos val="l"/>
        <c:numFmt formatCode="0%" sourceLinked="0"/>
        <c:majorTickMark val="out"/>
        <c:minorTickMark val="none"/>
        <c:tickLblPos val="nextTo"/>
        <c:txPr>
          <a:bodyPr/>
          <a:lstStyle/>
          <a:p>
            <a:pPr>
              <a:defRPr sz="1800">
                <a:latin typeface="Corbel" panose="020B0503020204020204" pitchFamily="34" charset="0"/>
              </a:defRPr>
            </a:pPr>
            <a:endParaRPr lang="en-US"/>
          </a:p>
        </c:txPr>
        <c:crossAx val="514253448"/>
        <c:crosses val="autoZero"/>
        <c:crossBetween val="between"/>
      </c:valAx>
    </c:plotArea>
    <c:legend>
      <c:legendPos val="b"/>
      <c:layout>
        <c:manualLayout>
          <c:xMode val="edge"/>
          <c:yMode val="edge"/>
          <c:x val="0.26804689181872143"/>
          <c:y val="0.90121563950234862"/>
          <c:w val="0.231926100372499"/>
          <c:h val="9.8784268532194977E-2"/>
        </c:manualLayout>
      </c:layout>
      <c:overlay val="0"/>
      <c:txPr>
        <a:bodyPr/>
        <a:lstStyle/>
        <a:p>
          <a:pPr>
            <a:defRPr sz="2200">
              <a:latin typeface="Corbel" panose="020B0503020204020204" pitchFamily="34" charset="0"/>
            </a:defRPr>
          </a:pPr>
          <a:endParaRPr lang="en-US"/>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53608923884515E-2"/>
          <c:y val="3.845062335958005E-2"/>
          <c:w val="0.90740218236609316"/>
          <c:h val="0.70762134632668416"/>
        </c:manualLayout>
      </c:layout>
      <c:barChart>
        <c:barDir val="col"/>
        <c:grouping val="clustered"/>
        <c:varyColors val="0"/>
        <c:ser>
          <c:idx val="0"/>
          <c:order val="0"/>
          <c:tx>
            <c:strRef>
              <c:f>'pd demographic'!$C$47</c:f>
              <c:strCache>
                <c:ptCount val="1"/>
                <c:pt idx="0">
                  <c:v>Clinton</c:v>
                </c:pt>
              </c:strCache>
            </c:strRef>
          </c:tx>
          <c:spPr>
            <a:solidFill>
              <a:srgbClr val="4472C4">
                <a:lumMod val="50000"/>
              </a:srgbClr>
            </a:solidFill>
          </c:spPr>
          <c:invertIfNegative val="0"/>
          <c:dPt>
            <c:idx val="1"/>
            <c:invertIfNegative val="0"/>
            <c:bubble3D val="0"/>
            <c:extLst>
              <c:ext xmlns:c16="http://schemas.microsoft.com/office/drawing/2014/chart" uri="{C3380CC4-5D6E-409C-BE32-E72D297353CC}">
                <c16:uniqueId val="{00000000-8B6D-425E-B9B0-2A198E73AF69}"/>
              </c:ext>
            </c:extLst>
          </c:dPt>
          <c:dLbls>
            <c:numFmt formatCode="0%" sourceLinked="0"/>
            <c:spPr>
              <a:noFill/>
              <a:ln>
                <a:noFill/>
              </a:ln>
              <a:effectLst/>
            </c:spPr>
            <c:txPr>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'pd demographic'!$B$48:$B$50</c:f>
              <c:strCache>
                <c:ptCount val="3"/>
                <c:pt idx="0">
                  <c:v>18-49</c:v>
                </c:pt>
                <c:pt idx="1">
                  <c:v>50-64</c:v>
                </c:pt>
                <c:pt idx="2">
                  <c:v>65+</c:v>
                </c:pt>
              </c:strCache>
            </c:strRef>
          </c:cat>
          <c:val>
            <c:numRef>
              <c:f>'pd demographic'!$C$48:$C$50</c:f>
              <c:numCache>
                <c:formatCode>General</c:formatCode>
                <c:ptCount val="3"/>
                <c:pt idx="0">
                  <c:v>0.44</c:v>
                </c:pt>
                <c:pt idx="1">
                  <c:v>0.51</c:v>
                </c:pt>
                <c:pt idx="2">
                  <c:v>0.55000000000000004</c:v>
                </c:pt>
              </c:numCache>
            </c:numRef>
          </c:val>
          <c:extLst>
            <c:ext xmlns:c16="http://schemas.microsoft.com/office/drawing/2014/chart" uri="{C3380CC4-5D6E-409C-BE32-E72D297353CC}">
              <c16:uniqueId val="{00000001-8B6D-425E-B9B0-2A198E73AF69}"/>
            </c:ext>
          </c:extLst>
        </c:ser>
        <c:ser>
          <c:idx val="1"/>
          <c:order val="1"/>
          <c:tx>
            <c:strRef>
              <c:f>'pd demographic'!$D$47</c:f>
              <c:strCache>
                <c:ptCount val="1"/>
                <c:pt idx="0">
                  <c:v>Trump</c:v>
                </c:pt>
              </c:strCache>
            </c:strRef>
          </c:tx>
          <c:spPr>
            <a:solidFill>
              <a:srgbClr val="C00000"/>
            </a:solidFill>
          </c:spPr>
          <c:invertIfNegative val="0"/>
          <c:dPt>
            <c:idx val="1"/>
            <c:invertIfNegative val="0"/>
            <c:bubble3D val="0"/>
            <c:extLst>
              <c:ext xmlns:c16="http://schemas.microsoft.com/office/drawing/2014/chart" uri="{C3380CC4-5D6E-409C-BE32-E72D297353CC}">
                <c16:uniqueId val="{00000002-8B6D-425E-B9B0-2A198E73AF69}"/>
              </c:ext>
            </c:extLst>
          </c:dPt>
          <c:dLbls>
            <c:numFmt formatCode="0%" sourceLinked="0"/>
            <c:spPr>
              <a:noFill/>
              <a:ln>
                <a:noFill/>
              </a:ln>
              <a:effectLst/>
            </c:spPr>
            <c:txPr>
              <a:bodyPr wrap="square" lIns="38100" tIns="19050" rIns="38100" bIns="19050" anchor="ctr">
                <a:spAutoFit/>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'pd demographic'!$B$48:$B$50</c:f>
              <c:strCache>
                <c:ptCount val="3"/>
                <c:pt idx="0">
                  <c:v>18-49</c:v>
                </c:pt>
                <c:pt idx="1">
                  <c:v>50-64</c:v>
                </c:pt>
                <c:pt idx="2">
                  <c:v>65+</c:v>
                </c:pt>
              </c:strCache>
            </c:strRef>
          </c:cat>
          <c:val>
            <c:numRef>
              <c:f>'pd demographic'!$D$48:$D$50</c:f>
              <c:numCache>
                <c:formatCode>General</c:formatCode>
                <c:ptCount val="3"/>
                <c:pt idx="0">
                  <c:v>0.35</c:v>
                </c:pt>
                <c:pt idx="1">
                  <c:v>0.37</c:v>
                </c:pt>
                <c:pt idx="2">
                  <c:v>0.34</c:v>
                </c:pt>
              </c:numCache>
            </c:numRef>
          </c:val>
          <c:extLst>
            <c:ext xmlns:c16="http://schemas.microsoft.com/office/drawing/2014/chart" uri="{C3380CC4-5D6E-409C-BE32-E72D297353CC}">
              <c16:uniqueId val="{00000003-8B6D-425E-B9B0-2A198E73AF69}"/>
            </c:ext>
          </c:extLst>
        </c:ser>
        <c:dLbls>
          <c:showLegendKey val="0"/>
          <c:showVal val="0"/>
          <c:showCatName val="0"/>
          <c:showSerName val="0"/>
          <c:showPercent val="0"/>
          <c:showBubbleSize val="0"/>
        </c:dLbls>
        <c:gapWidth val="150"/>
        <c:axId val="514253448"/>
        <c:axId val="514238160"/>
      </c:barChart>
      <c:catAx>
        <c:axId val="514253448"/>
        <c:scaling>
          <c:orientation val="minMax"/>
        </c:scaling>
        <c:delete val="0"/>
        <c:axPos val="b"/>
        <c:numFmt formatCode="General" sourceLinked="1"/>
        <c:majorTickMark val="out"/>
        <c:minorTickMark val="none"/>
        <c:tickLblPos val="nextTo"/>
        <c:txPr>
          <a:bodyPr/>
          <a:lstStyle/>
          <a:p>
            <a:pPr>
              <a:defRPr sz="1800">
                <a:latin typeface="Corbel" panose="020B0503020204020204" pitchFamily="34" charset="0"/>
              </a:defRPr>
            </a:pPr>
            <a:endParaRPr lang="en-US"/>
          </a:p>
        </c:txPr>
        <c:crossAx val="514238160"/>
        <c:crosses val="autoZero"/>
        <c:auto val="1"/>
        <c:lblAlgn val="ctr"/>
        <c:lblOffset val="100"/>
        <c:noMultiLvlLbl val="0"/>
      </c:catAx>
      <c:valAx>
        <c:axId val="514238160"/>
        <c:scaling>
          <c:orientation val="minMax"/>
          <c:max val="0.60000000000000009"/>
          <c:min val="0"/>
        </c:scaling>
        <c:delete val="0"/>
        <c:axPos val="l"/>
        <c:numFmt formatCode="0%" sourceLinked="0"/>
        <c:majorTickMark val="out"/>
        <c:minorTickMark val="none"/>
        <c:tickLblPos val="nextTo"/>
        <c:txPr>
          <a:bodyPr/>
          <a:lstStyle/>
          <a:p>
            <a:pPr>
              <a:defRPr sz="1800">
                <a:latin typeface="Corbel" panose="020B0503020204020204" pitchFamily="34" charset="0"/>
              </a:defRPr>
            </a:pPr>
            <a:endParaRPr lang="en-US"/>
          </a:p>
        </c:txPr>
        <c:crossAx val="514253448"/>
        <c:crosses val="autoZero"/>
        <c:crossBetween val="between"/>
      </c:valAx>
    </c:plotArea>
    <c:legend>
      <c:legendPos val="b"/>
      <c:layout>
        <c:manualLayout>
          <c:xMode val="edge"/>
          <c:yMode val="edge"/>
          <c:x val="0.38403694981375042"/>
          <c:y val="0.90121573146780498"/>
          <c:w val="0.231926100372499"/>
          <c:h val="9.8784268532194977E-2"/>
        </c:manualLayout>
      </c:layout>
      <c:overlay val="0"/>
      <c:txPr>
        <a:bodyPr/>
        <a:lstStyle/>
        <a:p>
          <a:pPr>
            <a:defRPr sz="2200">
              <a:latin typeface="Corbel" panose="020B0503020204020204" pitchFamily="34" charset="0"/>
            </a:defRPr>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53608923884515E-2"/>
          <c:y val="3.845062335958005E-2"/>
          <c:w val="0.90740218236609316"/>
          <c:h val="0.69900684524987156"/>
        </c:manualLayout>
      </c:layout>
      <c:barChart>
        <c:barDir val="col"/>
        <c:grouping val="clustered"/>
        <c:varyColors val="0"/>
        <c:ser>
          <c:idx val="0"/>
          <c:order val="0"/>
          <c:tx>
            <c:strRef>
              <c:f>'pd demographic'!$C$57</c:f>
              <c:strCache>
                <c:ptCount val="1"/>
                <c:pt idx="0">
                  <c:v>Clinton</c:v>
                </c:pt>
              </c:strCache>
            </c:strRef>
          </c:tx>
          <c:spPr>
            <a:solidFill>
              <a:srgbClr val="4472C4">
                <a:lumMod val="50000"/>
              </a:srgbClr>
            </a:solidFill>
          </c:spPr>
          <c:invertIfNegative val="0"/>
          <c:dPt>
            <c:idx val="1"/>
            <c:invertIfNegative val="0"/>
            <c:bubble3D val="0"/>
            <c:extLst>
              <c:ext xmlns:c16="http://schemas.microsoft.com/office/drawing/2014/chart" uri="{C3380CC4-5D6E-409C-BE32-E72D297353CC}">
                <c16:uniqueId val="{00000000-2EC5-48E1-AF37-63CE55224FDA}"/>
              </c:ext>
            </c:extLst>
          </c:dPt>
          <c:dLbls>
            <c:numFmt formatCode="0%" sourceLinked="0"/>
            <c:spPr>
              <a:noFill/>
              <a:ln>
                <a:noFill/>
              </a:ln>
              <a:effectLst/>
            </c:spPr>
            <c:txPr>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'pd demographic'!$B$58:$B$59</c:f>
              <c:strCache>
                <c:ptCount val="2"/>
                <c:pt idx="0">
                  <c:v>Under $50K</c:v>
                </c:pt>
                <c:pt idx="1">
                  <c:v>Over $50K</c:v>
                </c:pt>
              </c:strCache>
            </c:strRef>
          </c:cat>
          <c:val>
            <c:numRef>
              <c:f>'pd demographic'!$C$58:$C$59</c:f>
              <c:numCache>
                <c:formatCode>General</c:formatCode>
                <c:ptCount val="2"/>
                <c:pt idx="0">
                  <c:v>0.54</c:v>
                </c:pt>
                <c:pt idx="1">
                  <c:v>0.48</c:v>
                </c:pt>
              </c:numCache>
            </c:numRef>
          </c:val>
          <c:extLst>
            <c:ext xmlns:c16="http://schemas.microsoft.com/office/drawing/2014/chart" uri="{C3380CC4-5D6E-409C-BE32-E72D297353CC}">
              <c16:uniqueId val="{00000001-2EC5-48E1-AF37-63CE55224FDA}"/>
            </c:ext>
          </c:extLst>
        </c:ser>
        <c:ser>
          <c:idx val="1"/>
          <c:order val="1"/>
          <c:tx>
            <c:strRef>
              <c:f>'pd demographic'!$D$57</c:f>
              <c:strCache>
                <c:ptCount val="1"/>
                <c:pt idx="0">
                  <c:v>Trump</c:v>
                </c:pt>
              </c:strCache>
            </c:strRef>
          </c:tx>
          <c:spPr>
            <a:solidFill>
              <a:srgbClr val="C00000"/>
            </a:solidFill>
          </c:spPr>
          <c:invertIfNegative val="0"/>
          <c:dPt>
            <c:idx val="1"/>
            <c:invertIfNegative val="0"/>
            <c:bubble3D val="0"/>
            <c:extLst>
              <c:ext xmlns:c16="http://schemas.microsoft.com/office/drawing/2014/chart" uri="{C3380CC4-5D6E-409C-BE32-E72D297353CC}">
                <c16:uniqueId val="{00000002-2EC5-48E1-AF37-63CE55224FDA}"/>
              </c:ext>
            </c:extLst>
          </c:dPt>
          <c:dLbls>
            <c:numFmt formatCode="0%" sourceLinked="0"/>
            <c:spPr>
              <a:noFill/>
              <a:ln>
                <a:noFill/>
              </a:ln>
              <a:effectLst/>
            </c:spPr>
            <c:txPr>
              <a:bodyPr wrap="square" lIns="38100" tIns="19050" rIns="38100" bIns="19050" anchor="ctr">
                <a:spAutoFit/>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'pd demographic'!$B$58:$B$59</c:f>
              <c:strCache>
                <c:ptCount val="2"/>
                <c:pt idx="0">
                  <c:v>Under $50K</c:v>
                </c:pt>
                <c:pt idx="1">
                  <c:v>Over $50K</c:v>
                </c:pt>
              </c:strCache>
            </c:strRef>
          </c:cat>
          <c:val>
            <c:numRef>
              <c:f>'pd demographic'!$D$58:$D$59</c:f>
              <c:numCache>
                <c:formatCode>General</c:formatCode>
                <c:ptCount val="2"/>
                <c:pt idx="0">
                  <c:v>0.31</c:v>
                </c:pt>
                <c:pt idx="1">
                  <c:v>0.36</c:v>
                </c:pt>
              </c:numCache>
            </c:numRef>
          </c:val>
          <c:extLst>
            <c:ext xmlns:c16="http://schemas.microsoft.com/office/drawing/2014/chart" uri="{C3380CC4-5D6E-409C-BE32-E72D297353CC}">
              <c16:uniqueId val="{00000003-2EC5-48E1-AF37-63CE55224FDA}"/>
            </c:ext>
          </c:extLst>
        </c:ser>
        <c:dLbls>
          <c:showLegendKey val="0"/>
          <c:showVal val="0"/>
          <c:showCatName val="0"/>
          <c:showSerName val="0"/>
          <c:showPercent val="0"/>
          <c:showBubbleSize val="0"/>
        </c:dLbls>
        <c:gapWidth val="150"/>
        <c:axId val="514253448"/>
        <c:axId val="514238160"/>
      </c:barChart>
      <c:catAx>
        <c:axId val="514253448"/>
        <c:scaling>
          <c:orientation val="minMax"/>
        </c:scaling>
        <c:delete val="0"/>
        <c:axPos val="b"/>
        <c:numFmt formatCode="General" sourceLinked="1"/>
        <c:majorTickMark val="out"/>
        <c:minorTickMark val="none"/>
        <c:tickLblPos val="nextTo"/>
        <c:txPr>
          <a:bodyPr/>
          <a:lstStyle/>
          <a:p>
            <a:pPr>
              <a:defRPr sz="1800">
                <a:latin typeface="Corbel" panose="020B0503020204020204" pitchFamily="34" charset="0"/>
              </a:defRPr>
            </a:pPr>
            <a:endParaRPr lang="en-US"/>
          </a:p>
        </c:txPr>
        <c:crossAx val="514238160"/>
        <c:crosses val="autoZero"/>
        <c:auto val="1"/>
        <c:lblAlgn val="ctr"/>
        <c:lblOffset val="100"/>
        <c:noMultiLvlLbl val="0"/>
      </c:catAx>
      <c:valAx>
        <c:axId val="514238160"/>
        <c:scaling>
          <c:orientation val="minMax"/>
          <c:max val="0.60000000000000009"/>
          <c:min val="0"/>
        </c:scaling>
        <c:delete val="0"/>
        <c:axPos val="l"/>
        <c:numFmt formatCode="0%" sourceLinked="0"/>
        <c:majorTickMark val="out"/>
        <c:minorTickMark val="none"/>
        <c:tickLblPos val="nextTo"/>
        <c:txPr>
          <a:bodyPr/>
          <a:lstStyle/>
          <a:p>
            <a:pPr>
              <a:defRPr sz="1800">
                <a:latin typeface="Corbel" panose="020B0503020204020204" pitchFamily="34" charset="0"/>
              </a:defRPr>
            </a:pPr>
            <a:endParaRPr lang="en-US"/>
          </a:p>
        </c:txPr>
        <c:crossAx val="514253448"/>
        <c:crosses val="autoZero"/>
        <c:crossBetween val="between"/>
      </c:valAx>
    </c:plotArea>
    <c:legend>
      <c:legendPos val="b"/>
      <c:layout>
        <c:manualLayout>
          <c:xMode val="edge"/>
          <c:yMode val="edge"/>
          <c:x val="0.38403694981375042"/>
          <c:y val="0.90121573146780498"/>
          <c:w val="0.231926100372499"/>
          <c:h val="9.8784268532194977E-2"/>
        </c:manualLayout>
      </c:layout>
      <c:overlay val="0"/>
      <c:txPr>
        <a:bodyPr/>
        <a:lstStyle/>
        <a:p>
          <a:pPr>
            <a:defRPr sz="2200">
              <a:latin typeface="Corbel" panose="020B0503020204020204" pitchFamily="34" charset="0"/>
            </a:defRPr>
          </a:pPr>
          <a:endParaRPr lang="en-US"/>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53608923884515E-2"/>
          <c:y val="3.845062335958005E-2"/>
          <c:w val="0.90740218236609316"/>
          <c:h val="0.77940883366141733"/>
        </c:manualLayout>
      </c:layout>
      <c:barChart>
        <c:barDir val="col"/>
        <c:grouping val="clustered"/>
        <c:varyColors val="0"/>
        <c:ser>
          <c:idx val="0"/>
          <c:order val="0"/>
          <c:tx>
            <c:strRef>
              <c:f>Sheet1!$C$2</c:f>
              <c:strCache>
                <c:ptCount val="1"/>
                <c:pt idx="0">
                  <c:v>Clinton</c:v>
                </c:pt>
              </c:strCache>
            </c:strRef>
          </c:tx>
          <c:spPr>
            <a:solidFill>
              <a:srgbClr val="4472C4">
                <a:lumMod val="50000"/>
              </a:srgbClr>
            </a:solidFill>
          </c:spPr>
          <c:invertIfNegative val="0"/>
          <c:dPt>
            <c:idx val="1"/>
            <c:invertIfNegative val="0"/>
            <c:bubble3D val="0"/>
            <c:extLst>
              <c:ext xmlns:c16="http://schemas.microsoft.com/office/drawing/2014/chart" uri="{C3380CC4-5D6E-409C-BE32-E72D297353CC}">
                <c16:uniqueId val="{00000000-3535-4CA2-A348-589022E5DCEC}"/>
              </c:ext>
            </c:extLst>
          </c:dPt>
          <c:dLbls>
            <c:numFmt formatCode="0%" sourceLinked="0"/>
            <c:spPr>
              <a:noFill/>
              <a:ln>
                <a:noFill/>
              </a:ln>
              <a:effectLst/>
            </c:spPr>
            <c:txPr>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Sheet1!$B$3:$B$5</c:f>
              <c:strCache>
                <c:ptCount val="3"/>
                <c:pt idx="0">
                  <c:v>Union Households</c:v>
                </c:pt>
                <c:pt idx="1">
                  <c:v>Non-Union</c:v>
                </c:pt>
                <c:pt idx="2">
                  <c:v>Non-College / Non-Union</c:v>
                </c:pt>
              </c:strCache>
            </c:strRef>
          </c:cat>
          <c:val>
            <c:numRef>
              <c:f>Sheet1!$C$3:$C$5</c:f>
              <c:numCache>
                <c:formatCode>General</c:formatCode>
                <c:ptCount val="3"/>
                <c:pt idx="0">
                  <c:v>0.51</c:v>
                </c:pt>
                <c:pt idx="1">
                  <c:v>0.41</c:v>
                </c:pt>
                <c:pt idx="2">
                  <c:v>0.37</c:v>
                </c:pt>
              </c:numCache>
            </c:numRef>
          </c:val>
          <c:extLst>
            <c:ext xmlns:c16="http://schemas.microsoft.com/office/drawing/2014/chart" uri="{C3380CC4-5D6E-409C-BE32-E72D297353CC}">
              <c16:uniqueId val="{00000001-3535-4CA2-A348-589022E5DCEC}"/>
            </c:ext>
          </c:extLst>
        </c:ser>
        <c:ser>
          <c:idx val="1"/>
          <c:order val="1"/>
          <c:tx>
            <c:strRef>
              <c:f>Sheet1!$D$2</c:f>
              <c:strCache>
                <c:ptCount val="1"/>
                <c:pt idx="0">
                  <c:v>Trump</c:v>
                </c:pt>
              </c:strCache>
            </c:strRef>
          </c:tx>
          <c:spPr>
            <a:solidFill>
              <a:srgbClr val="C00000"/>
            </a:solidFill>
          </c:spPr>
          <c:invertIfNegative val="0"/>
          <c:dPt>
            <c:idx val="1"/>
            <c:invertIfNegative val="0"/>
            <c:bubble3D val="0"/>
            <c:extLst>
              <c:ext xmlns:c16="http://schemas.microsoft.com/office/drawing/2014/chart" uri="{C3380CC4-5D6E-409C-BE32-E72D297353CC}">
                <c16:uniqueId val="{00000002-3535-4CA2-A348-589022E5DCEC}"/>
              </c:ext>
            </c:extLst>
          </c:dPt>
          <c:dLbls>
            <c:numFmt formatCode="0%" sourceLinked="0"/>
            <c:spPr>
              <a:noFill/>
              <a:ln>
                <a:noFill/>
              </a:ln>
              <a:effectLst/>
            </c:spPr>
            <c:txPr>
              <a:bodyPr wrap="square" lIns="38100" tIns="19050" rIns="38100" bIns="19050" anchor="ctr">
                <a:spAutoFit/>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Sheet1!$B$3:$B$5</c:f>
              <c:strCache>
                <c:ptCount val="3"/>
                <c:pt idx="0">
                  <c:v>Union Households</c:v>
                </c:pt>
                <c:pt idx="1">
                  <c:v>Non-Union</c:v>
                </c:pt>
                <c:pt idx="2">
                  <c:v>Non-College / Non-Union</c:v>
                </c:pt>
              </c:strCache>
            </c:strRef>
          </c:cat>
          <c:val>
            <c:numRef>
              <c:f>Sheet1!$D$3:$D$5</c:f>
              <c:numCache>
                <c:formatCode>General</c:formatCode>
                <c:ptCount val="3"/>
                <c:pt idx="0">
                  <c:v>0.36</c:v>
                </c:pt>
                <c:pt idx="1">
                  <c:v>0.39</c:v>
                </c:pt>
                <c:pt idx="2">
                  <c:v>0.42</c:v>
                </c:pt>
              </c:numCache>
            </c:numRef>
          </c:val>
          <c:extLst>
            <c:ext xmlns:c16="http://schemas.microsoft.com/office/drawing/2014/chart" uri="{C3380CC4-5D6E-409C-BE32-E72D297353CC}">
              <c16:uniqueId val="{00000003-3535-4CA2-A348-589022E5DCEC}"/>
            </c:ext>
          </c:extLst>
        </c:ser>
        <c:dLbls>
          <c:showLegendKey val="0"/>
          <c:showVal val="0"/>
          <c:showCatName val="0"/>
          <c:showSerName val="0"/>
          <c:showPercent val="0"/>
          <c:showBubbleSize val="0"/>
        </c:dLbls>
        <c:gapWidth val="150"/>
        <c:axId val="514253448"/>
        <c:axId val="514238160"/>
      </c:barChart>
      <c:catAx>
        <c:axId val="514253448"/>
        <c:scaling>
          <c:orientation val="minMax"/>
        </c:scaling>
        <c:delete val="0"/>
        <c:axPos val="b"/>
        <c:numFmt formatCode="General" sourceLinked="1"/>
        <c:majorTickMark val="out"/>
        <c:minorTickMark val="none"/>
        <c:tickLblPos val="nextTo"/>
        <c:txPr>
          <a:bodyPr/>
          <a:lstStyle/>
          <a:p>
            <a:pPr>
              <a:defRPr sz="1800">
                <a:latin typeface="Corbel" panose="020B0503020204020204" pitchFamily="34" charset="0"/>
              </a:defRPr>
            </a:pPr>
            <a:endParaRPr lang="en-US"/>
          </a:p>
        </c:txPr>
        <c:crossAx val="514238160"/>
        <c:crosses val="autoZero"/>
        <c:auto val="1"/>
        <c:lblAlgn val="ctr"/>
        <c:lblOffset val="100"/>
        <c:noMultiLvlLbl val="0"/>
      </c:catAx>
      <c:valAx>
        <c:axId val="514238160"/>
        <c:scaling>
          <c:orientation val="minMax"/>
          <c:max val="0.60000000000000009"/>
          <c:min val="0"/>
        </c:scaling>
        <c:delete val="0"/>
        <c:axPos val="l"/>
        <c:numFmt formatCode="0%" sourceLinked="0"/>
        <c:majorTickMark val="out"/>
        <c:minorTickMark val="none"/>
        <c:tickLblPos val="nextTo"/>
        <c:txPr>
          <a:bodyPr/>
          <a:lstStyle/>
          <a:p>
            <a:pPr>
              <a:defRPr sz="1800">
                <a:latin typeface="Corbel" panose="020B0503020204020204" pitchFamily="34" charset="0"/>
              </a:defRPr>
            </a:pPr>
            <a:endParaRPr lang="en-US"/>
          </a:p>
        </c:txPr>
        <c:crossAx val="514253448"/>
        <c:crosses val="autoZero"/>
        <c:crossBetween val="between"/>
      </c:valAx>
    </c:plotArea>
    <c:legend>
      <c:legendPos val="b"/>
      <c:layout>
        <c:manualLayout>
          <c:xMode val="edge"/>
          <c:yMode val="edge"/>
          <c:x val="0.32509875041130054"/>
          <c:y val="0.90121576297477313"/>
          <c:w val="0.38221519275408494"/>
          <c:h val="9.8784268532194977E-2"/>
        </c:manualLayout>
      </c:layout>
      <c:overlay val="0"/>
      <c:txPr>
        <a:bodyPr/>
        <a:lstStyle/>
        <a:p>
          <a:pPr>
            <a:defRPr sz="2200">
              <a:latin typeface="Corbel" panose="020B0503020204020204" pitchFamily="34" charset="0"/>
            </a:defRPr>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53608923884515E-2"/>
          <c:y val="3.845062335958005E-2"/>
          <c:w val="0.90740218236609316"/>
          <c:h val="0.7420793506339346"/>
        </c:manualLayout>
      </c:layout>
      <c:barChart>
        <c:barDir val="col"/>
        <c:grouping val="clustered"/>
        <c:varyColors val="0"/>
        <c:ser>
          <c:idx val="0"/>
          <c:order val="0"/>
          <c:tx>
            <c:strRef>
              <c:f>'pd demographic'!$B$62</c:f>
              <c:strCache>
                <c:ptCount val="1"/>
                <c:pt idx="0">
                  <c:v>Benchmark</c:v>
                </c:pt>
              </c:strCache>
            </c:strRef>
          </c:tx>
          <c:spPr>
            <a:solidFill>
              <a:srgbClr val="25AAE1"/>
            </a:solidFill>
          </c:spPr>
          <c:invertIfNegative val="0"/>
          <c:dPt>
            <c:idx val="1"/>
            <c:invertIfNegative val="0"/>
            <c:bubble3D val="0"/>
            <c:extLst>
              <c:ext xmlns:c16="http://schemas.microsoft.com/office/drawing/2014/chart" uri="{C3380CC4-5D6E-409C-BE32-E72D297353CC}">
                <c16:uniqueId val="{00000000-7CB2-4130-B91D-C6290982DA0A}"/>
              </c:ext>
            </c:extLst>
          </c:dPt>
          <c:dLbls>
            <c:numFmt formatCode="0%" sourceLinked="0"/>
            <c:spPr>
              <a:noFill/>
              <a:ln>
                <a:noFill/>
              </a:ln>
              <a:effectLst/>
            </c:spPr>
            <c:txPr>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'pd demographic'!$C$61:$G$61</c:f>
              <c:strCache>
                <c:ptCount val="5"/>
                <c:pt idx="0">
                  <c:v>Workplace Conversation</c:v>
                </c:pt>
                <c:pt idx="1">
                  <c:v>Workplace Flier</c:v>
                </c:pt>
                <c:pt idx="2">
                  <c:v>Door</c:v>
                </c:pt>
                <c:pt idx="3">
                  <c:v>Phone</c:v>
                </c:pt>
                <c:pt idx="4">
                  <c:v>Online</c:v>
                </c:pt>
              </c:strCache>
            </c:strRef>
          </c:cat>
          <c:val>
            <c:numRef>
              <c:f>'pd demographic'!$C$62:$G$62</c:f>
              <c:numCache>
                <c:formatCode>0.00</c:formatCode>
                <c:ptCount val="5"/>
                <c:pt idx="0">
                  <c:v>0.23882600000000001</c:v>
                </c:pt>
                <c:pt idx="1">
                  <c:v>0.365205</c:v>
                </c:pt>
                <c:pt idx="2">
                  <c:v>5.2630999999999997E-2</c:v>
                </c:pt>
                <c:pt idx="3">
                  <c:v>0.16205900000000001</c:v>
                </c:pt>
                <c:pt idx="4">
                  <c:v>0.26</c:v>
                </c:pt>
              </c:numCache>
            </c:numRef>
          </c:val>
          <c:extLst>
            <c:ext xmlns:c16="http://schemas.microsoft.com/office/drawing/2014/chart" uri="{C3380CC4-5D6E-409C-BE32-E72D297353CC}">
              <c16:uniqueId val="{00000001-7CB2-4130-B91D-C6290982DA0A}"/>
            </c:ext>
          </c:extLst>
        </c:ser>
        <c:ser>
          <c:idx val="1"/>
          <c:order val="1"/>
          <c:tx>
            <c:strRef>
              <c:f>'pd demographic'!$B$63</c:f>
              <c:strCache>
                <c:ptCount val="1"/>
                <c:pt idx="0">
                  <c:v>Round 2</c:v>
                </c:pt>
              </c:strCache>
            </c:strRef>
          </c:tx>
          <c:spPr>
            <a:solidFill>
              <a:srgbClr val="22356F">
                <a:lumMod val="75000"/>
              </a:srgbClr>
            </a:solidFill>
          </c:spPr>
          <c:invertIfNegative val="0"/>
          <c:dPt>
            <c:idx val="1"/>
            <c:invertIfNegative val="0"/>
            <c:bubble3D val="0"/>
            <c:extLst>
              <c:ext xmlns:c16="http://schemas.microsoft.com/office/drawing/2014/chart" uri="{C3380CC4-5D6E-409C-BE32-E72D297353CC}">
                <c16:uniqueId val="{00000002-7CB2-4130-B91D-C6290982DA0A}"/>
              </c:ext>
            </c:extLst>
          </c:dPt>
          <c:dLbls>
            <c:numFmt formatCode="0%" sourceLinked="0"/>
            <c:spPr>
              <a:noFill/>
              <a:ln>
                <a:noFill/>
              </a:ln>
              <a:effectLst/>
            </c:spPr>
            <c:txPr>
              <a:bodyPr wrap="square" lIns="38100" tIns="19050" rIns="38100" bIns="19050" anchor="ctr">
                <a:spAutoFit/>
              </a:bodyPr>
              <a:lstStyle/>
              <a:p>
                <a:pPr>
                  <a:defRPr sz="2000" b="1">
                    <a:latin typeface="Corbel" panose="020B05030202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'pd demographic'!$C$61:$G$61</c:f>
              <c:strCache>
                <c:ptCount val="5"/>
                <c:pt idx="0">
                  <c:v>Workplace Conversation</c:v>
                </c:pt>
                <c:pt idx="1">
                  <c:v>Workplace Flier</c:v>
                </c:pt>
                <c:pt idx="2">
                  <c:v>Door</c:v>
                </c:pt>
                <c:pt idx="3">
                  <c:v>Phone</c:v>
                </c:pt>
                <c:pt idx="4">
                  <c:v>Online</c:v>
                </c:pt>
              </c:strCache>
            </c:strRef>
          </c:cat>
          <c:val>
            <c:numRef>
              <c:f>'pd demographic'!$C$63:$G$63</c:f>
              <c:numCache>
                <c:formatCode>0.00</c:formatCode>
                <c:ptCount val="5"/>
                <c:pt idx="0">
                  <c:v>0.24803477777777777</c:v>
                </c:pt>
                <c:pt idx="1">
                  <c:v>0.36198200000000003</c:v>
                </c:pt>
                <c:pt idx="2">
                  <c:v>6.0277888888888888E-2</c:v>
                </c:pt>
                <c:pt idx="3">
                  <c:v>0.1667588888888889</c:v>
                </c:pt>
                <c:pt idx="4">
                  <c:v>0.25452333333333332</c:v>
                </c:pt>
              </c:numCache>
            </c:numRef>
          </c:val>
          <c:extLst>
            <c:ext xmlns:c16="http://schemas.microsoft.com/office/drawing/2014/chart" uri="{C3380CC4-5D6E-409C-BE32-E72D297353CC}">
              <c16:uniqueId val="{00000003-7CB2-4130-B91D-C6290982DA0A}"/>
            </c:ext>
          </c:extLst>
        </c:ser>
        <c:dLbls>
          <c:showLegendKey val="0"/>
          <c:showVal val="0"/>
          <c:showCatName val="0"/>
          <c:showSerName val="0"/>
          <c:showPercent val="0"/>
          <c:showBubbleSize val="0"/>
        </c:dLbls>
        <c:gapWidth val="150"/>
        <c:axId val="514253448"/>
        <c:axId val="514238160"/>
      </c:barChart>
      <c:catAx>
        <c:axId val="514253448"/>
        <c:scaling>
          <c:orientation val="minMax"/>
        </c:scaling>
        <c:delete val="0"/>
        <c:axPos val="b"/>
        <c:numFmt formatCode="General" sourceLinked="1"/>
        <c:majorTickMark val="out"/>
        <c:minorTickMark val="none"/>
        <c:tickLblPos val="nextTo"/>
        <c:txPr>
          <a:bodyPr/>
          <a:lstStyle/>
          <a:p>
            <a:pPr>
              <a:defRPr sz="1800">
                <a:latin typeface="Corbel" panose="020B0503020204020204" pitchFamily="34" charset="0"/>
              </a:defRPr>
            </a:pPr>
            <a:endParaRPr lang="en-US"/>
          </a:p>
        </c:txPr>
        <c:crossAx val="514238160"/>
        <c:crosses val="autoZero"/>
        <c:auto val="1"/>
        <c:lblAlgn val="ctr"/>
        <c:lblOffset val="100"/>
        <c:noMultiLvlLbl val="0"/>
      </c:catAx>
      <c:valAx>
        <c:axId val="514238160"/>
        <c:scaling>
          <c:orientation val="minMax"/>
          <c:max val="0.60000000000000009"/>
          <c:min val="0"/>
        </c:scaling>
        <c:delete val="0"/>
        <c:axPos val="l"/>
        <c:numFmt formatCode="0%" sourceLinked="0"/>
        <c:majorTickMark val="out"/>
        <c:minorTickMark val="none"/>
        <c:tickLblPos val="nextTo"/>
        <c:txPr>
          <a:bodyPr/>
          <a:lstStyle/>
          <a:p>
            <a:pPr>
              <a:defRPr sz="1800">
                <a:latin typeface="Corbel" panose="020B0503020204020204" pitchFamily="34" charset="0"/>
              </a:defRPr>
            </a:pPr>
            <a:endParaRPr lang="en-US"/>
          </a:p>
        </c:txPr>
        <c:crossAx val="514253448"/>
        <c:crosses val="autoZero"/>
        <c:crossBetween val="between"/>
      </c:valAx>
    </c:plotArea>
    <c:legend>
      <c:legendPos val="b"/>
      <c:layout>
        <c:manualLayout>
          <c:xMode val="edge"/>
          <c:yMode val="edge"/>
          <c:x val="0.30749044219939797"/>
          <c:y val="0.90121567148626602"/>
          <c:w val="0.42240229317129752"/>
          <c:h val="9.8784268532194977E-2"/>
        </c:manualLayout>
      </c:layout>
      <c:overlay val="0"/>
      <c:txPr>
        <a:bodyPr/>
        <a:lstStyle/>
        <a:p>
          <a:pPr>
            <a:defRPr sz="2200">
              <a:latin typeface="Corbel" panose="020B0503020204020204" pitchFamily="34" charset="0"/>
            </a:defRPr>
          </a:pPr>
          <a:endParaRPr lang="en-US"/>
        </a:p>
      </c:txPr>
    </c:legend>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83B25D0C-4BAB-8743-B0C8-D9A71D90A9B2}" type="datetimeFigureOut">
              <a:rPr lang="en-US" smtClean="0"/>
              <a:t>10/19/2016</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126D0B34-105E-6B4F-BAE3-B6A3C3D67970}" type="slidenum">
              <a:rPr lang="en-US" smtClean="0"/>
              <a:t>‹#›</a:t>
            </a:fld>
            <a:endParaRPr lang="en-US"/>
          </a:p>
        </p:txBody>
      </p:sp>
    </p:spTree>
    <p:extLst>
      <p:ext uri="{BB962C8B-B14F-4D97-AF65-F5344CB8AC3E}">
        <p14:creationId xmlns:p14="http://schemas.microsoft.com/office/powerpoint/2010/main" val="856057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6D0B34-105E-6B4F-BAE3-B6A3C3D67970}" type="slidenum">
              <a:rPr lang="en-US" smtClean="0"/>
              <a:t>1</a:t>
            </a:fld>
            <a:endParaRPr lang="en-US"/>
          </a:p>
        </p:txBody>
      </p:sp>
    </p:spTree>
    <p:extLst>
      <p:ext uri="{BB962C8B-B14F-4D97-AF65-F5344CB8AC3E}">
        <p14:creationId xmlns:p14="http://schemas.microsoft.com/office/powerpoint/2010/main" val="98668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types</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10</a:t>
            </a:fld>
            <a:endParaRPr lang="en-US"/>
          </a:p>
        </p:txBody>
      </p:sp>
    </p:spTree>
    <p:extLst>
      <p:ext uri="{BB962C8B-B14F-4D97-AF65-F5344CB8AC3E}">
        <p14:creationId xmlns:p14="http://schemas.microsoft.com/office/powerpoint/2010/main" val="82372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types</a:t>
            </a:r>
          </a:p>
          <a:p>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11</a:t>
            </a:fld>
            <a:endParaRPr lang="en-US"/>
          </a:p>
        </p:txBody>
      </p:sp>
    </p:spTree>
    <p:extLst>
      <p:ext uri="{BB962C8B-B14F-4D97-AF65-F5344CB8AC3E}">
        <p14:creationId xmlns:p14="http://schemas.microsoft.com/office/powerpoint/2010/main" val="3828935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types</a:t>
            </a:r>
          </a:p>
          <a:p>
            <a:endParaRPr lang="en-US" dirty="0"/>
          </a:p>
        </p:txBody>
      </p:sp>
      <p:sp>
        <p:nvSpPr>
          <p:cNvPr id="4" name="Slide Number Placeholder 3"/>
          <p:cNvSpPr>
            <a:spLocks noGrp="1"/>
          </p:cNvSpPr>
          <p:nvPr>
            <p:ph type="sldNum" sz="quarter" idx="10"/>
          </p:nvPr>
        </p:nvSpPr>
        <p:spPr/>
        <p:txBody>
          <a:bodyPr/>
          <a:lstStyle/>
          <a:p>
            <a:pPr defTabSz="924458">
              <a:defRPr/>
            </a:pPr>
            <a:fld id="{6CE07FBE-33DC-4C3A-8230-5398ECD8AA14}" type="slidenum">
              <a:rPr lang="en-US">
                <a:solidFill>
                  <a:prstClr val="black"/>
                </a:solidFill>
                <a:latin typeface="Calibri" panose="020F0502020204030204"/>
              </a:rPr>
              <a:pPr defTabSz="92445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8119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types</a:t>
            </a:r>
          </a:p>
          <a:p>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13</a:t>
            </a:fld>
            <a:endParaRPr lang="en-US"/>
          </a:p>
        </p:txBody>
      </p:sp>
    </p:spTree>
    <p:extLst>
      <p:ext uri="{BB962C8B-B14F-4D97-AF65-F5344CB8AC3E}">
        <p14:creationId xmlns:p14="http://schemas.microsoft.com/office/powerpoint/2010/main" val="1466737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Across the board</a:t>
            </a:r>
            <a:r>
              <a:rPr lang="en-US" baseline="0" dirty="0" smtClean="0"/>
              <a:t> we can see that union members are supporting Hillary Clinton and outperforming the general public.  </a:t>
            </a:r>
          </a:p>
          <a:p>
            <a:endParaRPr lang="en-US" baseline="0" dirty="0" smtClean="0"/>
          </a:p>
          <a:p>
            <a:r>
              <a:rPr lang="en-US" baseline="0" dirty="0" smtClean="0"/>
              <a:t>Every conversation, every time we connect with our members and move them in the presidential election, we have an impact on the election.  Let’s look at the impact of member to member conversations.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14</a:t>
            </a:fld>
            <a:endParaRPr lang="en-US"/>
          </a:p>
        </p:txBody>
      </p:sp>
    </p:spTree>
    <p:extLst>
      <p:ext uri="{BB962C8B-B14F-4D97-AF65-F5344CB8AC3E}">
        <p14:creationId xmlns:p14="http://schemas.microsoft.com/office/powerpoint/2010/main" val="204302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Progress in this election cycle…every percentage point makes a difference – the polls currently</a:t>
            </a:r>
            <a:r>
              <a:rPr lang="en-US" baseline="0" dirty="0" smtClean="0"/>
              <a:t> all of our battleground states with a 5 point margin or less. </a:t>
            </a:r>
          </a:p>
          <a:p>
            <a:endParaRPr lang="en-US" baseline="0" dirty="0" smtClean="0"/>
          </a:p>
          <a:p>
            <a:r>
              <a:rPr lang="en-US" baseline="0" dirty="0" smtClean="0"/>
              <a:t>This graph shows the percentage of union members that indicate they’re heard from their union.   As you can see, we have a lot more work to do to reach out members, particularly for those on the door conversations.  Door to door, like workplace conversations, can have a greater impact on who are members vote for and the likelihood they will turn out to vote.  </a:t>
            </a:r>
            <a:endParaRPr lang="en-US" dirty="0" smtClean="0"/>
          </a:p>
          <a:p>
            <a:endParaRPr lang="en-US" dirty="0" smtClean="0"/>
          </a:p>
          <a:p>
            <a:r>
              <a:rPr lang="en-US" baseline="0" dirty="0" smtClean="0"/>
              <a:t>AFL-CIO member surveys from the 2014 election showed an </a:t>
            </a:r>
            <a:r>
              <a:rPr lang="en-US" b="1" baseline="0" dirty="0" smtClean="0"/>
              <a:t>average 8 point increase </a:t>
            </a:r>
            <a:r>
              <a:rPr lang="en-US" baseline="0" dirty="0" smtClean="0"/>
              <a:t>of union voter turnout across targeted states with individual state impact ranging from a </a:t>
            </a:r>
            <a:r>
              <a:rPr lang="en-US" dirty="0" smtClean="0"/>
              <a:t>3 point difference to as much as a 13 point difference.  While the state increases varied,</a:t>
            </a:r>
            <a:r>
              <a:rPr lang="en-US" baseline="0" dirty="0" smtClean="0"/>
              <a:t> the </a:t>
            </a:r>
            <a:r>
              <a:rPr lang="en-US" dirty="0"/>
              <a:t>constant was across states contacted union members increased their rate of voting. </a:t>
            </a:r>
          </a:p>
          <a:p>
            <a:pPr defTabSz="924458">
              <a:defRPr/>
            </a:pPr>
            <a:endParaRPr lang="en-US" dirty="0"/>
          </a:p>
          <a:p>
            <a:pPr defTabSz="924458">
              <a:defRPr/>
            </a:pPr>
            <a:r>
              <a:rPr lang="en-US" dirty="0"/>
              <a:t>The difference in contact rate turnout could be the winning numbers in this year’s election.  The impact of our union member </a:t>
            </a:r>
            <a:r>
              <a:rPr lang="en-US" dirty="0" smtClean="0"/>
              <a:t>contact </a:t>
            </a:r>
            <a:r>
              <a:rPr lang="en-US" dirty="0"/>
              <a:t>efforts this year can be the difference between a Clinton presidency and a Trump presidency.  </a:t>
            </a:r>
          </a:p>
        </p:txBody>
      </p:sp>
      <p:sp>
        <p:nvSpPr>
          <p:cNvPr id="4" name="Slide Number Placeholder 3"/>
          <p:cNvSpPr>
            <a:spLocks noGrp="1"/>
          </p:cNvSpPr>
          <p:nvPr>
            <p:ph type="sldNum" sz="quarter" idx="10"/>
          </p:nvPr>
        </p:nvSpPr>
        <p:spPr/>
        <p:txBody>
          <a:bodyPr/>
          <a:lstStyle/>
          <a:p>
            <a:fld id="{126D0B34-105E-6B4F-BAE3-B6A3C3D67970}" type="slidenum">
              <a:rPr lang="en-US" smtClean="0"/>
              <a:t>15</a:t>
            </a:fld>
            <a:endParaRPr lang="en-US"/>
          </a:p>
        </p:txBody>
      </p:sp>
    </p:spTree>
    <p:extLst>
      <p:ext uri="{BB962C8B-B14F-4D97-AF65-F5344CB8AC3E}">
        <p14:creationId xmlns:p14="http://schemas.microsoft.com/office/powerpoint/2010/main" val="708049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looked at the current numbers for the</a:t>
            </a:r>
            <a:r>
              <a:rPr lang="en-US" baseline="0" dirty="0" smtClean="0"/>
              <a:t> general public and for our union members and households.  We have our work cut out for us.  Let’s take a look at what the field program looks like for labor 2016.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16</a:t>
            </a:fld>
            <a:endParaRPr lang="en-US"/>
          </a:p>
        </p:txBody>
      </p:sp>
    </p:spTree>
    <p:extLst>
      <p:ext uri="{BB962C8B-B14F-4D97-AF65-F5344CB8AC3E}">
        <p14:creationId xmlns:p14="http://schemas.microsoft.com/office/powerpoint/2010/main" val="122491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first, let’s get an idea of what kind of experience folks on the call have.  We’re going to do a quick poll to get a sense of where folks are coming from with this kind of work.  Remember, there is no right answer.  </a:t>
            </a:r>
          </a:p>
          <a:p>
            <a:endParaRPr lang="en-US" dirty="0" smtClean="0"/>
          </a:p>
          <a:p>
            <a:r>
              <a:rPr lang="en-US" dirty="0" smtClean="0"/>
              <a:t>Whether you’ve been doing electoral work for your union for years or whether you’re new to electoral work and have never before participated in a political campaign – we’re all in this together. </a:t>
            </a:r>
          </a:p>
          <a:p>
            <a:endParaRPr lang="en-US" dirty="0" smtClean="0"/>
          </a:p>
          <a:p>
            <a:pPr defTabSz="924458">
              <a:defRPr/>
            </a:pPr>
            <a:r>
              <a:rPr lang="en-US" dirty="0"/>
              <a:t>Please press the number on your phone, not on your computer keyboard.</a:t>
            </a:r>
          </a:p>
          <a:p>
            <a:pPr defTabSz="924458">
              <a:defRPr/>
            </a:pPr>
            <a:endParaRPr lang="en-US" dirty="0"/>
          </a:p>
          <a:p>
            <a:pPr defTabSz="924458">
              <a:defRPr/>
            </a:pPr>
            <a:r>
              <a:rPr lang="en-US" dirty="0"/>
              <a:t>Review options.</a:t>
            </a:r>
          </a:p>
          <a:p>
            <a:pPr defTabSz="924458">
              <a:defRPr/>
            </a:pPr>
            <a:endParaRPr lang="en-US" dirty="0"/>
          </a:p>
          <a:p>
            <a:pPr defTabSz="924458">
              <a:defRPr/>
            </a:pPr>
            <a:r>
              <a:rPr lang="en-US" i="1" dirty="0"/>
              <a:t>Review poll results.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17</a:t>
            </a:fld>
            <a:endParaRPr lang="en-US"/>
          </a:p>
        </p:txBody>
      </p:sp>
    </p:spTree>
    <p:extLst>
      <p:ext uri="{BB962C8B-B14F-4D97-AF65-F5344CB8AC3E}">
        <p14:creationId xmlns:p14="http://schemas.microsoft.com/office/powerpoint/2010/main" val="4193697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main components to the field</a:t>
            </a:r>
            <a:r>
              <a:rPr lang="en-US" baseline="0" dirty="0" smtClean="0"/>
              <a:t> program.</a:t>
            </a:r>
          </a:p>
          <a:p>
            <a:endParaRPr lang="en-US" baseline="0" dirty="0" smtClean="0"/>
          </a:p>
          <a:p>
            <a:r>
              <a:rPr lang="en-US" i="1" baseline="0" dirty="0" smtClean="0"/>
              <a:t>Review list.</a:t>
            </a:r>
            <a:endParaRPr lang="en-US" i="0" baseline="0" dirty="0" smtClean="0"/>
          </a:p>
          <a:p>
            <a:endParaRPr lang="en-US" i="0" baseline="0" dirty="0" smtClean="0"/>
          </a:p>
          <a:p>
            <a:r>
              <a:rPr lang="en-US" i="0" baseline="0" dirty="0" smtClean="0"/>
              <a:t>Let’s go through each of these.</a:t>
            </a:r>
            <a:endParaRPr lang="en-US" i="1" baseline="0" dirty="0" smtClean="0"/>
          </a:p>
          <a:p>
            <a:endParaRPr lang="en-US" baseline="0" dirty="0" smtClean="0"/>
          </a:p>
          <a:p>
            <a:endParaRPr lang="en-US" i="1" dirty="0"/>
          </a:p>
        </p:txBody>
      </p:sp>
      <p:sp>
        <p:nvSpPr>
          <p:cNvPr id="4" name="Slide Number Placeholder 3"/>
          <p:cNvSpPr>
            <a:spLocks noGrp="1"/>
          </p:cNvSpPr>
          <p:nvPr>
            <p:ph type="sldNum" sz="quarter" idx="10"/>
          </p:nvPr>
        </p:nvSpPr>
        <p:spPr/>
        <p:txBody>
          <a:bodyPr/>
          <a:lstStyle/>
          <a:p>
            <a:fld id="{126D0B34-105E-6B4F-BAE3-B6A3C3D67970}" type="slidenum">
              <a:rPr lang="en-US" smtClean="0"/>
              <a:t>18</a:t>
            </a:fld>
            <a:endParaRPr lang="en-US"/>
          </a:p>
        </p:txBody>
      </p:sp>
    </p:spTree>
    <p:extLst>
      <p:ext uri="{BB962C8B-B14F-4D97-AF65-F5344CB8AC3E}">
        <p14:creationId xmlns:p14="http://schemas.microsoft.com/office/powerpoint/2010/main" val="689439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Worksite</a:t>
            </a:r>
            <a:r>
              <a:rPr lang="en-US" baseline="0" dirty="0" smtClean="0"/>
              <a:t> conversations offer us the best opportunity to engage our members in a thoughtful, targeted conversations.  Recognizing there may be limitations for some worksites – like public sector locations – worksite conversations have a higher contact rate, there aren’t any “not homes” – we immediately have a personal connection through the work and the conversations can continue over time.  </a:t>
            </a:r>
          </a:p>
          <a:p>
            <a:pPr defTabSz="924458">
              <a:defRPr/>
            </a:pPr>
            <a:endParaRPr lang="en-US" baseline="0" dirty="0" smtClean="0"/>
          </a:p>
          <a:p>
            <a:pPr defTabSz="924458">
              <a:defRPr/>
            </a:pPr>
            <a:r>
              <a:rPr lang="en-US" baseline="0" dirty="0" smtClean="0"/>
              <a:t>They also give us the opportunity to update contact information and use “pledge cards” to have members make a commitment to vote.  We’ll look at the pledge cards later in this presentation.</a:t>
            </a:r>
          </a:p>
          <a:p>
            <a:pPr defTabSz="924458">
              <a:defRPr/>
            </a:pPr>
            <a:endParaRPr lang="en-US" baseline="0" dirty="0" smtClean="0"/>
          </a:p>
          <a:p>
            <a:pPr defTabSz="924458">
              <a:defRPr/>
            </a:pPr>
            <a:r>
              <a:rPr lang="en-US" baseline="0" dirty="0" smtClean="0"/>
              <a:t>Ideally, in the tier 1 and tier 2 states, we are working with local union coordinators to conduct 3 blitzes of their worksites during this election cycle to maximize worksite conversations.  </a:t>
            </a:r>
            <a:endParaRPr lang="en-US" dirty="0" smtClean="0"/>
          </a:p>
        </p:txBody>
      </p:sp>
      <p:sp>
        <p:nvSpPr>
          <p:cNvPr id="4" name="Slide Number Placeholder 3"/>
          <p:cNvSpPr>
            <a:spLocks noGrp="1"/>
          </p:cNvSpPr>
          <p:nvPr>
            <p:ph type="sldNum" sz="quarter" idx="10"/>
          </p:nvPr>
        </p:nvSpPr>
        <p:spPr/>
        <p:txBody>
          <a:bodyPr/>
          <a:lstStyle/>
          <a:p>
            <a:pPr defTabSz="924458">
              <a:defRPr/>
            </a:pPr>
            <a:fld id="{126D0B34-105E-6B4F-BAE3-B6A3C3D67970}" type="slidenum">
              <a:rPr lang="en-US">
                <a:solidFill>
                  <a:prstClr val="black"/>
                </a:solidFill>
                <a:latin typeface="Calibri" panose="020F0502020204030204"/>
              </a:rPr>
              <a:pPr defTabSz="92445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348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a:t>
            </a:r>
            <a:r>
              <a:rPr lang="en-US" dirty="0"/>
              <a:t>everyone to this OPEIU Activist Briefing for Labor 2016.  </a:t>
            </a:r>
          </a:p>
          <a:p>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2</a:t>
            </a:fld>
            <a:endParaRPr lang="en-US"/>
          </a:p>
        </p:txBody>
      </p:sp>
    </p:spTree>
    <p:extLst>
      <p:ext uri="{BB962C8B-B14F-4D97-AF65-F5344CB8AC3E}">
        <p14:creationId xmlns:p14="http://schemas.microsoft.com/office/powerpoint/2010/main" val="3093869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smtClean="0"/>
          </a:p>
          <a:p>
            <a:pPr defTabSz="924458">
              <a:defRPr/>
            </a:pPr>
            <a:r>
              <a:rPr lang="en-US" dirty="0" smtClean="0"/>
              <a:t>The second element is member to member phone banks.</a:t>
            </a:r>
            <a:r>
              <a:rPr lang="en-US" baseline="0" dirty="0" smtClean="0"/>
              <a:t>  Union members and activists are the most trusted messengers when talking to other union members.  Phone banks are running around the country, including remote support in DC, California and other non-targeted states into this year’s target states.</a:t>
            </a:r>
          </a:p>
          <a:p>
            <a:pPr defTabSz="924458">
              <a:defRPr/>
            </a:pPr>
            <a:endParaRPr lang="en-US" baseline="0" dirty="0" smtClean="0"/>
          </a:p>
          <a:p>
            <a:pPr defTabSz="924458">
              <a:defRPr/>
            </a:pPr>
            <a:r>
              <a:rPr lang="en-US" baseline="0" dirty="0" smtClean="0"/>
              <a:t>There are many opportunities for activists to participate in phone bank conversations including through Virtual Phone Banks – a system where activists can make calls from their union hall or from their home using a virtual system.</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pPr defTabSz="924458">
              <a:defRPr/>
            </a:pPr>
            <a:fld id="{126D0B34-105E-6B4F-BAE3-B6A3C3D67970}" type="slidenum">
              <a:rPr lang="en-US">
                <a:solidFill>
                  <a:prstClr val="black"/>
                </a:solidFill>
                <a:latin typeface="Calibri" panose="020F0502020204030204"/>
              </a:rPr>
              <a:pPr defTabSz="924458">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199529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smtClean="0"/>
          </a:p>
          <a:p>
            <a:r>
              <a:rPr lang="en-US" baseline="0" dirty="0" smtClean="0"/>
              <a:t>Just as union activists and members are the most trusted messenger when talking to other union members, mail from a member’s local union can have a greater impact than other campaign materials.  Flyers and voter cards are very important, but a letter from the local union can have a much greater impact.</a:t>
            </a:r>
          </a:p>
          <a:p>
            <a:endParaRPr lang="en-US" baseline="0" dirty="0" smtClean="0"/>
          </a:p>
          <a:p>
            <a:r>
              <a:rPr lang="en-US" baseline="0" dirty="0" smtClean="0"/>
              <a:t>The goal for Labor 2016 is 3 pieces of local union mail to the membership during the election cycle.  In Ohio, where I’m currently working, some local union’s did one mailing on voter registration and education on the candidates, a second mail piece on vote by mail and early voting with information on the candidates and will do a final piece closer to the election to turn out their members to vote.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defTabSz="924458">
              <a:defRPr/>
            </a:pPr>
            <a:fld id="{126D0B34-105E-6B4F-BAE3-B6A3C3D67970}" type="slidenum">
              <a:rPr lang="en-US">
                <a:solidFill>
                  <a:prstClr val="black"/>
                </a:solidFill>
                <a:latin typeface="Calibri" panose="020F0502020204030204"/>
              </a:rPr>
              <a:pPr defTabSz="924458">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674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Decades of research </a:t>
            </a:r>
            <a:r>
              <a:rPr lang="en-US" dirty="0" smtClean="0"/>
              <a:t>have </a:t>
            </a:r>
            <a:r>
              <a:rPr lang="en-US" dirty="0"/>
              <a:t>consistently shown that face-to-face contact increases turnout in a variety of election types. Door-to-door canvassing has also proven to be an effective method for voter </a:t>
            </a:r>
            <a:r>
              <a:rPr lang="en-US" dirty="0" smtClean="0"/>
              <a:t>persuasion -- face </a:t>
            </a:r>
            <a:r>
              <a:rPr lang="en-US" dirty="0"/>
              <a:t>to face contact can </a:t>
            </a:r>
            <a:r>
              <a:rPr lang="en-US" dirty="0" smtClean="0"/>
              <a:t>change </a:t>
            </a:r>
            <a:r>
              <a:rPr lang="en-US" dirty="0"/>
              <a:t>voter’s minds on issues.</a:t>
            </a:r>
          </a:p>
          <a:p>
            <a:endParaRPr lang="en-US" dirty="0"/>
          </a:p>
          <a:p>
            <a:r>
              <a:rPr lang="en-US" dirty="0"/>
              <a:t>No one has the infrastructure to run an effective field program at the scale and speed that we can. And THAT’S why we’re doubling down on our ground game this year. </a:t>
            </a:r>
          </a:p>
          <a:p>
            <a:endParaRPr lang="en-US" dirty="0"/>
          </a:p>
          <a:p>
            <a:r>
              <a:rPr lang="en-US" dirty="0"/>
              <a:t>Member to member contact on the doors is key to our success.  It gives us another opportunity to engage in conversation, move our members using issues they care about and ID them for our Get Out the Vote efforts.  </a:t>
            </a:r>
          </a:p>
          <a:p>
            <a:endParaRPr lang="en-US" dirty="0"/>
          </a:p>
          <a:p>
            <a:endParaRPr lang="en-US" baseline="0" dirty="0" smtClean="0"/>
          </a:p>
        </p:txBody>
      </p:sp>
      <p:sp>
        <p:nvSpPr>
          <p:cNvPr id="4" name="Slide Number Placeholder 3"/>
          <p:cNvSpPr>
            <a:spLocks noGrp="1"/>
          </p:cNvSpPr>
          <p:nvPr>
            <p:ph type="sldNum" sz="quarter" idx="10"/>
          </p:nvPr>
        </p:nvSpPr>
        <p:spPr/>
        <p:txBody>
          <a:bodyPr/>
          <a:lstStyle/>
          <a:p>
            <a:pPr defTabSz="924458">
              <a:defRPr/>
            </a:pPr>
            <a:fld id="{126D0B34-105E-6B4F-BAE3-B6A3C3D67970}" type="slidenum">
              <a:rPr lang="en-US">
                <a:solidFill>
                  <a:prstClr val="black"/>
                </a:solidFill>
                <a:latin typeface="Calibri" panose="020F0502020204030204"/>
              </a:rPr>
              <a:pPr defTabSz="924458">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77503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That’s an overview of the key components of the field program.  </a:t>
            </a:r>
          </a:p>
          <a:p>
            <a:pPr defTabSz="924458">
              <a:defRPr/>
            </a:pPr>
            <a:endParaRPr lang="en-US" dirty="0"/>
          </a:p>
          <a:p>
            <a:pPr defTabSz="924458">
              <a:defRPr/>
            </a:pPr>
            <a:r>
              <a:rPr lang="en-US" dirty="0"/>
              <a:t>The most important element to most of these elements is (doors, phones, worksites) is having an effective 1-on-1 conversation.  A conversation that includes tested messages, creates a personal connection and makes a clear ask.  Let’s hear from all of you what concerns you’re hearing about from your members in the workplace.  </a:t>
            </a:r>
          </a:p>
          <a:p>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23</a:t>
            </a:fld>
            <a:endParaRPr lang="en-US"/>
          </a:p>
        </p:txBody>
      </p:sp>
    </p:spTree>
    <p:extLst>
      <p:ext uri="{BB962C8B-B14F-4D97-AF65-F5344CB8AC3E}">
        <p14:creationId xmlns:p14="http://schemas.microsoft.com/office/powerpoint/2010/main" val="1375090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your workplace, what message or concerns seem to come up most in conversations with members about the presidential candidates?</a:t>
            </a:r>
          </a:p>
          <a:p>
            <a:endParaRPr lang="en-US" baseline="0" dirty="0" smtClean="0"/>
          </a:p>
          <a:p>
            <a:r>
              <a:rPr lang="en-US" baseline="0" dirty="0" smtClean="0"/>
              <a:t>[CONDUCT POLL]  Push the corresponding number on your </a:t>
            </a:r>
            <a:r>
              <a:rPr lang="en-US" b="1" baseline="0" dirty="0" smtClean="0"/>
              <a:t>phone</a:t>
            </a:r>
            <a:r>
              <a:rPr lang="en-US" baseline="0" dirty="0" smtClean="0"/>
              <a:t> if you’re hearing mostly comments about… </a:t>
            </a:r>
          </a:p>
          <a:p>
            <a:endParaRPr lang="en-US" baseline="0" dirty="0" smtClean="0"/>
          </a:p>
          <a:p>
            <a:r>
              <a:rPr lang="en-US" baseline="0" dirty="0" smtClean="0"/>
              <a:t>1: Trade or Shipping Jobs Overseas </a:t>
            </a:r>
          </a:p>
          <a:p>
            <a:r>
              <a:rPr lang="en-US" baseline="0" dirty="0" smtClean="0"/>
              <a:t>2: Women’s rights and equality in the workplace </a:t>
            </a:r>
          </a:p>
          <a:p>
            <a:r>
              <a:rPr lang="en-US" baseline="0" dirty="0" smtClean="0"/>
              <a:t>3: Jobs and the Economy</a:t>
            </a:r>
          </a:p>
          <a:p>
            <a:r>
              <a:rPr lang="en-US" baseline="0" dirty="0" smtClean="0"/>
              <a:t>4: Guns and the Second Amendment</a:t>
            </a:r>
          </a:p>
          <a:p>
            <a:r>
              <a:rPr lang="en-US" baseline="0" dirty="0" smtClean="0"/>
              <a:t>5: National Security, Safety and Terrorism</a:t>
            </a:r>
            <a:endParaRPr lang="en-US" dirty="0" smtClean="0"/>
          </a:p>
          <a:p>
            <a:endParaRPr lang="en-US" dirty="0" smtClean="0"/>
          </a:p>
          <a:p>
            <a:r>
              <a:rPr lang="en-US" i="1" dirty="0" smtClean="0"/>
              <a:t>Review poll</a:t>
            </a:r>
            <a:r>
              <a:rPr lang="en-US" i="1" baseline="0" dirty="0" smtClean="0"/>
              <a:t> responses.  </a:t>
            </a:r>
            <a:r>
              <a:rPr lang="en-US" baseline="0" dirty="0" smtClean="0"/>
              <a:t>We can see that…..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24</a:t>
            </a:fld>
            <a:endParaRPr lang="en-US"/>
          </a:p>
        </p:txBody>
      </p:sp>
    </p:spTree>
    <p:extLst>
      <p:ext uri="{BB962C8B-B14F-4D97-AF65-F5344CB8AC3E}">
        <p14:creationId xmlns:p14="http://schemas.microsoft.com/office/powerpoint/2010/main" val="3892612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i="0" baseline="0" dirty="0" smtClean="0"/>
              <a:t>With the constant barrage of TV ads in this election, many of our members have negative views on Clinton that informed not by knowledge of her experience or positions on key issues, but rather by attack ads from the opposition.</a:t>
            </a:r>
          </a:p>
          <a:p>
            <a:endParaRPr lang="en-US" i="0" dirty="0" smtClean="0"/>
          </a:p>
          <a:p>
            <a:pPr defTabSz="924458">
              <a:defRPr/>
            </a:pPr>
            <a:r>
              <a:rPr lang="en-US" i="0" baseline="0" dirty="0" smtClean="0"/>
              <a:t>It’s important to be prepared with tested messaging on issues our members care about, like trade or jobs, so that we can have effective conversations in the worksite.</a:t>
            </a:r>
          </a:p>
          <a:p>
            <a:endParaRPr lang="en-US" i="0" dirty="0" smtClean="0"/>
          </a:p>
          <a:p>
            <a:r>
              <a:rPr lang="en-US" i="0" dirty="0" smtClean="0"/>
              <a:t>Not all messaging is effective,</a:t>
            </a:r>
            <a:r>
              <a:rPr lang="en-US" i="0" baseline="0" dirty="0" smtClean="0"/>
              <a:t> even messaging we’ve used previously that moved people in the right direction may no longer work.  The AFL-CIO continues to conduct polling with union members and households to test message frameworks and identify the most effective message frames for moving our members.  </a:t>
            </a:r>
          </a:p>
          <a:p>
            <a:pPr defTabSz="924458">
              <a:defRPr/>
            </a:pPr>
            <a:endParaRPr lang="en-US" i="0" baseline="0" dirty="0" smtClean="0"/>
          </a:p>
          <a:p>
            <a:pPr defTabSz="924458">
              <a:defRPr/>
            </a:pPr>
            <a:r>
              <a:rPr lang="en-US" i="0" baseline="0" dirty="0" smtClean="0"/>
              <a:t>This grid highlights differences between the presidential candidates on three key issues – workers rights, women and infrastructure.  Union members may not be clear on Trump’s position on Right to Work or that he opposes equal pay for women – key messages that can help us move our members to support Clinton for President.  </a:t>
            </a:r>
          </a:p>
          <a:p>
            <a:pPr defTabSz="924458">
              <a:defRPr/>
            </a:pPr>
            <a:endParaRPr lang="en-US" i="0" baseline="0" dirty="0" smtClean="0"/>
          </a:p>
          <a:p>
            <a:pPr defTabSz="924458">
              <a:defRPr/>
            </a:pPr>
            <a:r>
              <a:rPr lang="en-US" i="0" baseline="0" dirty="0" smtClean="0"/>
              <a:t>Working in Ohio, I’ve had conversations with members who were leaning Trump but were unaware he is pro-right to work.  By having the conversation and providing specifics on the candidates positions, we can move our members in the right direction.  </a:t>
            </a:r>
          </a:p>
          <a:p>
            <a:pPr defTabSz="924458">
              <a:defRPr/>
            </a:pPr>
            <a:endParaRPr lang="en-US" i="0" baseline="0" dirty="0" smtClean="0"/>
          </a:p>
          <a:p>
            <a:pPr defTabSz="924458">
              <a:defRPr/>
            </a:pPr>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F23841C7-92E4-4DA2-866D-389A7CB85A2E}" type="slidenum">
              <a:rPr lang="en-US" smtClean="0"/>
              <a:t>25</a:t>
            </a:fld>
            <a:endParaRPr lang="en-US" dirty="0"/>
          </a:p>
        </p:txBody>
      </p:sp>
    </p:spTree>
    <p:extLst>
      <p:ext uri="{BB962C8B-B14F-4D97-AF65-F5344CB8AC3E}">
        <p14:creationId xmlns:p14="http://schemas.microsoft.com/office/powerpoint/2010/main" val="2916421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Here are comparisons on three other key issues in this election – trade, guns and national security.  </a:t>
            </a:r>
          </a:p>
          <a:p>
            <a:endParaRPr lang="en-US" i="0" baseline="0" dirty="0" smtClean="0"/>
          </a:p>
          <a:p>
            <a:r>
              <a:rPr lang="en-US" i="0" baseline="0" dirty="0" smtClean="0"/>
              <a:t>Some of you indicated ____ was concerns you are hearing from your members in the workplace.  These message boxes are resources you can use to have effective conversations with your members on the issues they care most about.  </a:t>
            </a:r>
          </a:p>
          <a:p>
            <a:endParaRPr lang="en-US" dirty="0"/>
          </a:p>
        </p:txBody>
      </p:sp>
      <p:sp>
        <p:nvSpPr>
          <p:cNvPr id="4" name="Slide Number Placeholder 3"/>
          <p:cNvSpPr>
            <a:spLocks noGrp="1"/>
          </p:cNvSpPr>
          <p:nvPr>
            <p:ph type="sldNum" sz="quarter" idx="10"/>
          </p:nvPr>
        </p:nvSpPr>
        <p:spPr/>
        <p:txBody>
          <a:bodyPr/>
          <a:lstStyle/>
          <a:p>
            <a:fld id="{F23841C7-92E4-4DA2-866D-389A7CB85A2E}" type="slidenum">
              <a:rPr lang="en-US" smtClean="0"/>
              <a:t>26</a:t>
            </a:fld>
            <a:endParaRPr lang="en-US" dirty="0"/>
          </a:p>
        </p:txBody>
      </p:sp>
    </p:spTree>
    <p:extLst>
      <p:ext uri="{BB962C8B-B14F-4D97-AF65-F5344CB8AC3E}">
        <p14:creationId xmlns:p14="http://schemas.microsoft.com/office/powerpoint/2010/main" val="358620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know that we are preaching to the choir here, but let’s pause for a moment to compare Hillary and Trump on a couple of other issues.   </a:t>
            </a:r>
          </a:p>
          <a:p>
            <a:endParaRPr lang="en-US" baseline="0" dirty="0" smtClean="0"/>
          </a:p>
          <a:p>
            <a:r>
              <a:rPr lang="en-US" baseline="0" dirty="0" smtClean="0"/>
              <a:t>Looking at where Clinton and Trump stand on these issues, it’s no contest who is the right candidate for working families:  </a:t>
            </a:r>
          </a:p>
          <a:p>
            <a:endParaRPr lang="en-US" baseline="0" dirty="0" smtClean="0"/>
          </a:p>
          <a:p>
            <a:pPr marL="173336" indent="-173336">
              <a:buFont typeface="Arial" panose="020B0604020202020204" pitchFamily="34" charset="0"/>
              <a:buChar char="•"/>
            </a:pPr>
            <a:r>
              <a:rPr lang="en-US" baseline="0" dirty="0" smtClean="0"/>
              <a:t>For example, Hillary Clinton has a long record of supporting paid family medical leave. </a:t>
            </a:r>
          </a:p>
          <a:p>
            <a:pPr marL="173336" indent="-173336">
              <a:buFont typeface="Arial" panose="020B0604020202020204" pitchFamily="34" charset="0"/>
              <a:buChar char="•"/>
            </a:pPr>
            <a:r>
              <a:rPr lang="en-US" baseline="0" dirty="0" smtClean="0"/>
              <a:t>She proposes up to 12 weeks of paid family and medical leave to care for a new child or a seriously ill family member, and up to 12 weeks of medical leave to recover from a serious illness or injury of their own.  And she will ensure working people to earn at least two-thirds of their current wages, up to a ceiling, while on leave.</a:t>
            </a:r>
          </a:p>
          <a:p>
            <a:pPr marL="173336" indent="-173336">
              <a:buFont typeface="Arial" panose="020B0604020202020204" pitchFamily="34" charset="0"/>
              <a:buChar char="•"/>
            </a:pPr>
            <a:r>
              <a:rPr lang="en-US" baseline="0" dirty="0" smtClean="0"/>
              <a:t>She supports raising the minimum wage – something that would have a tremendous impact on working families.  </a:t>
            </a:r>
          </a:p>
          <a:p>
            <a:pPr marL="173336" indent="-173336">
              <a:buFont typeface="Arial" panose="020B0604020202020204" pitchFamily="34" charset="0"/>
              <a:buChar char="•"/>
            </a:pPr>
            <a:endParaRPr lang="en-US" baseline="0" dirty="0" smtClean="0"/>
          </a:p>
          <a:p>
            <a:r>
              <a:rPr lang="en-US" i="0" baseline="0" dirty="0" smtClean="0"/>
              <a:t>While we may think the choice is obvious as to which candidate is better for working people, it can sometimes be challenging to engage our members in a political conversation and pivot to the economic issues at stake in this election.  Even for the most experienced organizers and activists, it can be difficult to pivot.</a:t>
            </a:r>
          </a:p>
          <a:p>
            <a:endParaRPr lang="en-US" i="0" baseline="0" dirty="0" smtClean="0"/>
          </a:p>
          <a:p>
            <a:r>
              <a:rPr lang="en-US" i="0" baseline="0" dirty="0" smtClean="0"/>
              <a:t>As part of the messaging resource materials, we have also developed pivot messages to help move our members.  </a:t>
            </a:r>
          </a:p>
          <a:p>
            <a:endParaRPr lang="en-US" i="0" baseline="0" dirty="0" smtClean="0"/>
          </a:p>
          <a:p>
            <a:r>
              <a:rPr lang="en-US" i="0" baseline="0" dirty="0" smtClean="0"/>
              <a:t>Let’s look at a pivot for a challenging response.  </a:t>
            </a:r>
            <a:endParaRPr lang="en-US" i="1"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5154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dirty="0"/>
              <a:t>Show of hands – press 1 on your phone </a:t>
            </a:r>
            <a:r>
              <a:rPr lang="en-US" dirty="0"/>
              <a:t>if you’ve heard something along the lines of, “Honestly, I can’t stand either Hillary Clinton or Donald Trump - I’m not voting for either.”</a:t>
            </a:r>
          </a:p>
          <a:p>
            <a:pPr defTabSz="924458">
              <a:defRPr/>
            </a:pPr>
            <a:endParaRPr lang="en-US" dirty="0"/>
          </a:p>
          <a:p>
            <a:r>
              <a:rPr lang="en-US" baseline="0" dirty="0" smtClean="0"/>
              <a:t>[CONDUCT POLL – HAVE PARTICIPANTS PRESS 1 ON THEIR PHONE IF THEY’VE HEARD THIS COMMENT]</a:t>
            </a:r>
          </a:p>
          <a:p>
            <a:pPr defTabSz="924458">
              <a:defRPr/>
            </a:pPr>
            <a:endParaRPr lang="en-US" dirty="0"/>
          </a:p>
          <a:p>
            <a:pPr defTabSz="924458">
              <a:defRPr/>
            </a:pPr>
            <a:r>
              <a:rPr lang="en-US" dirty="0"/>
              <a:t>Reinforcing the notion that “politics is a team sport” and providing an example of the impact of a small margin of votes on the outcome of an election before pivoting can be a powerful message to move our members.  Incorporating examples that resonate with your members is even more effective – here are a few examples of elections won by narrow margins.</a:t>
            </a:r>
          </a:p>
          <a:p>
            <a:pPr defTabSz="924458">
              <a:defRPr/>
            </a:pPr>
            <a:endParaRPr lang="en-US" dirty="0"/>
          </a:p>
          <a:p>
            <a:pPr defTabSz="924458">
              <a:defRPr/>
            </a:pPr>
            <a:r>
              <a:rPr lang="en-US" dirty="0"/>
              <a:t>[REVIEW EXAMPLES ON SLIDE]</a:t>
            </a:r>
          </a:p>
          <a:p>
            <a:pPr defTabSz="924458">
              <a:defRPr/>
            </a:pPr>
            <a:endParaRPr lang="en-US" dirty="0"/>
          </a:p>
          <a:p>
            <a:pPr defTabSz="924458">
              <a:defRPr/>
            </a:pPr>
            <a:r>
              <a:rPr lang="en-US" dirty="0"/>
              <a:t>All of these message materials will be provided in the resource materials for this </a:t>
            </a:r>
            <a:r>
              <a:rPr lang="en-US" dirty="0" smtClean="0"/>
              <a:t>briefing.  </a:t>
            </a:r>
            <a:r>
              <a:rPr lang="en-US" dirty="0"/>
              <a:t>Depending </a:t>
            </a:r>
            <a:r>
              <a:rPr lang="en-US" dirty="0" smtClean="0"/>
              <a:t>on </a:t>
            </a:r>
            <a:r>
              <a:rPr lang="en-US" dirty="0"/>
              <a:t>your worksite or your membership, you may need to adapt these materials to fit the unique situation of your worksite and your members.</a:t>
            </a:r>
          </a:p>
          <a:p>
            <a:pPr defTabSz="924458">
              <a:defRPr/>
            </a:pPr>
            <a:endParaRPr lang="en-US" dirty="0"/>
          </a:p>
          <a:p>
            <a:pPr defTabSz="924458">
              <a:defRPr/>
            </a:pPr>
            <a:r>
              <a:rPr lang="en-US" dirty="0"/>
              <a:t>These messaging materials are designed to help union activists have effective one on one conversations.  Let’s look more closely at the mechanics of an effective one on one.</a:t>
            </a:r>
          </a:p>
          <a:p>
            <a:endParaRPr lang="en-US" dirty="0"/>
          </a:p>
        </p:txBody>
      </p:sp>
      <p:sp>
        <p:nvSpPr>
          <p:cNvPr id="4" name="Slide Number Placeholder 3"/>
          <p:cNvSpPr>
            <a:spLocks noGrp="1"/>
          </p:cNvSpPr>
          <p:nvPr>
            <p:ph type="sldNum" sz="quarter" idx="10"/>
          </p:nvPr>
        </p:nvSpPr>
        <p:spPr/>
        <p:txBody>
          <a:bodyPr/>
          <a:lstStyle/>
          <a:p>
            <a:fld id="{F23841C7-92E4-4DA2-866D-389A7CB85A2E}" type="slidenum">
              <a:rPr lang="en-US" smtClean="0"/>
              <a:t>28</a:t>
            </a:fld>
            <a:endParaRPr lang="en-US" dirty="0"/>
          </a:p>
        </p:txBody>
      </p:sp>
    </p:spTree>
    <p:extLst>
      <p:ext uri="{BB962C8B-B14F-4D97-AF65-F5344CB8AC3E}">
        <p14:creationId xmlns:p14="http://schemas.microsoft.com/office/powerpoint/2010/main" val="2605026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30</a:t>
            </a:fld>
            <a:endParaRPr lang="en-US"/>
          </a:p>
        </p:txBody>
      </p:sp>
    </p:spTree>
    <p:extLst>
      <p:ext uri="{BB962C8B-B14F-4D97-AF65-F5344CB8AC3E}">
        <p14:creationId xmlns:p14="http://schemas.microsoft.com/office/powerpoint/2010/main" val="202812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quickly review the goals of the webinar and what we’re going to cover today.  </a:t>
            </a:r>
          </a:p>
          <a:p>
            <a:endParaRPr lang="en-US" dirty="0" smtClean="0"/>
          </a:p>
          <a:p>
            <a:r>
              <a:rPr lang="en-US" dirty="0" smtClean="0"/>
              <a:t>We will look at (review agenda).</a:t>
            </a:r>
          </a:p>
          <a:p>
            <a:endParaRPr lang="en-US" dirty="0" smtClean="0"/>
          </a:p>
          <a:p>
            <a:r>
              <a:rPr lang="en-US" dirty="0" smtClean="0"/>
              <a:t>In</a:t>
            </a:r>
            <a:r>
              <a:rPr lang="en-US" baseline="0" dirty="0" smtClean="0"/>
              <a:t> order to have a more interactive presentation, we will be conducting polls throughout the webinar to get your input.  </a:t>
            </a:r>
          </a:p>
          <a:p>
            <a:endParaRPr lang="en-US" baseline="0" dirty="0" smtClean="0"/>
          </a:p>
          <a:p>
            <a:r>
              <a:rPr lang="en-US" baseline="0" dirty="0" smtClean="0"/>
              <a:t>The PPT and audio for this OPEIU briefing will be shared with you after the presentation.  </a:t>
            </a:r>
          </a:p>
        </p:txBody>
      </p:sp>
      <p:sp>
        <p:nvSpPr>
          <p:cNvPr id="4" name="Slide Number Placeholder 3"/>
          <p:cNvSpPr>
            <a:spLocks noGrp="1"/>
          </p:cNvSpPr>
          <p:nvPr>
            <p:ph type="sldNum" sz="quarter" idx="10"/>
          </p:nvPr>
        </p:nvSpPr>
        <p:spPr/>
        <p:txBody>
          <a:bodyPr/>
          <a:lstStyle/>
          <a:p>
            <a:fld id="{126D0B34-105E-6B4F-BAE3-B6A3C3D67970}" type="slidenum">
              <a:rPr lang="en-US" smtClean="0"/>
              <a:t>3</a:t>
            </a:fld>
            <a:endParaRPr lang="en-US"/>
          </a:p>
        </p:txBody>
      </p:sp>
    </p:spTree>
    <p:extLst>
      <p:ext uri="{BB962C8B-B14F-4D97-AF65-F5344CB8AC3E}">
        <p14:creationId xmlns:p14="http://schemas.microsoft.com/office/powerpoint/2010/main" val="1596969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What makes for an effective 1-on-1 conversation is a structured conversation that engages </a:t>
            </a:r>
            <a:r>
              <a:rPr lang="en-US" dirty="0" smtClean="0"/>
              <a:t>others.</a:t>
            </a:r>
            <a:endParaRPr lang="en-US" i="0" baseline="0" dirty="0" smtClean="0"/>
          </a:p>
          <a:p>
            <a:endParaRPr lang="en-US" i="0" baseline="0" dirty="0" smtClean="0"/>
          </a:p>
          <a:p>
            <a:r>
              <a:rPr lang="en-US" i="0" baseline="0" dirty="0" smtClean="0"/>
              <a:t>Effective 1-on-1 conversations are as much about listening as they are about speaking – listening to the member, hearing their concerns and tying their interests into voting for Clinton using tested messaging.  Tested messaging provides us the language framework for one on one conversations.  </a:t>
            </a:r>
          </a:p>
          <a:p>
            <a:endParaRPr lang="en-US" i="0" baseline="0" dirty="0" smtClean="0"/>
          </a:p>
          <a:p>
            <a:pPr marL="1097794" lvl="2" indent="-173336">
              <a:buFont typeface="Arial" panose="020B0604020202020204" pitchFamily="34" charset="0"/>
              <a:buChar char="•"/>
            </a:pPr>
            <a:r>
              <a:rPr lang="en-US" b="0" baseline="0" dirty="0" smtClean="0"/>
              <a:t>We encourage folks to structure the conversation like this.  Introduce, Share, Inquire, Inform, Ask.  Let’s walk through each of these steps.</a:t>
            </a:r>
          </a:p>
          <a:p>
            <a:pPr marL="1097794" lvl="2" indent="-173336">
              <a:buFont typeface="Arial" panose="020B0604020202020204" pitchFamily="34" charset="0"/>
              <a:buChar char="•"/>
            </a:pPr>
            <a:endParaRPr lang="en-US" b="0" baseline="0" dirty="0" smtClean="0"/>
          </a:p>
          <a:p>
            <a:pPr marL="1097794" lvl="2" indent="-173336">
              <a:buFont typeface="Arial" panose="020B0604020202020204" pitchFamily="34" charset="0"/>
              <a:buChar char="•"/>
            </a:pPr>
            <a:r>
              <a:rPr lang="en-US" b="0" baseline="0" dirty="0" smtClean="0"/>
              <a:t>First—introduce. The reason that you are the best messenger for these conversations is that you’re a coworker, you’re a person these folks know, and you have credibility that a </a:t>
            </a:r>
            <a:r>
              <a:rPr lang="en-US" b="0" baseline="0" dirty="0" err="1" smtClean="0"/>
              <a:t>tv</a:t>
            </a:r>
            <a:r>
              <a:rPr lang="en-US" b="0" baseline="0" dirty="0" smtClean="0"/>
              <a:t> ad or a piece of mail doesn’t.  You have the ability to have a conversation in a non-controversial, non-awkward way.  So that’s all you need to do – introduce yourself and connect as a union member. </a:t>
            </a:r>
          </a:p>
          <a:p>
            <a:pPr marL="1097794" lvl="2" indent="-173336">
              <a:buFont typeface="Arial" panose="020B0604020202020204" pitchFamily="34" charset="0"/>
              <a:buChar char="•"/>
            </a:pPr>
            <a:endParaRPr lang="en-US" b="0" baseline="0" dirty="0" smtClean="0"/>
          </a:p>
          <a:p>
            <a:pPr marL="1097794" lvl="2" indent="-173336">
              <a:buFont typeface="Arial" panose="020B0604020202020204" pitchFamily="34" charset="0"/>
              <a:buChar char="•"/>
            </a:pPr>
            <a:r>
              <a:rPr lang="en-US" b="0" baseline="0" dirty="0" smtClean="0"/>
              <a:t>Second – share.  Share that you’re volunteering for the union and why.  There’s no perfect script to this – all of us get involved for different reasons, and that’s okay.  And share your connection with the economy – what’s your personal story for you and your family?</a:t>
            </a:r>
          </a:p>
          <a:p>
            <a:pPr marL="1097794" lvl="2" indent="-173336">
              <a:buFont typeface="Arial" panose="020B0604020202020204" pitchFamily="34" charset="0"/>
              <a:buChar char="•"/>
            </a:pPr>
            <a:endParaRPr lang="en-US" b="0" baseline="0" dirty="0" smtClean="0"/>
          </a:p>
          <a:p>
            <a:pPr marL="1097794" lvl="2" indent="-173336">
              <a:buFont typeface="Arial" panose="020B0604020202020204" pitchFamily="34" charset="0"/>
              <a:buChar char="•"/>
            </a:pPr>
            <a:r>
              <a:rPr lang="en-US" b="0" baseline="0" dirty="0" smtClean="0"/>
              <a:t>Third – Inquire.  After you share, ask them what they’re thinking about the election, how it will impact their family or how they think it will impact your shared work.  Listen to their concerns – this will provide you the connection to the messaging and the best way to pivot.  </a:t>
            </a:r>
          </a:p>
          <a:p>
            <a:pPr marL="635565" lvl="2" indent="-173336" defTabSz="924458">
              <a:buFont typeface="Arial" panose="020B0604020202020204" pitchFamily="34" charset="0"/>
              <a:buChar char="•"/>
              <a:defRPr/>
            </a:pPr>
            <a:endParaRPr lang="en-US" dirty="0"/>
          </a:p>
          <a:p>
            <a:pPr marL="1097794" lvl="3" indent="-173336" defTabSz="924458">
              <a:buFont typeface="Arial" panose="020B0604020202020204" pitchFamily="34" charset="0"/>
              <a:buChar char="•"/>
              <a:defRPr/>
            </a:pPr>
            <a:r>
              <a:rPr lang="en-US" dirty="0"/>
              <a:t>Fourth – Inform.  Where it makes sense, share the contrasts between Hillary and Trump.  As we saw when looking at the message boxes, there are plenty of ways to draw contrasts between the two candidates – tie the contrast to the member’s concern.</a:t>
            </a:r>
          </a:p>
          <a:p>
            <a:pPr marL="1097794" lvl="3" indent="-173336" defTabSz="924458">
              <a:buFont typeface="Arial" panose="020B0604020202020204" pitchFamily="34" charset="0"/>
              <a:buChar char="•"/>
              <a:defRPr/>
            </a:pPr>
            <a:endParaRPr lang="en-US" dirty="0"/>
          </a:p>
          <a:p>
            <a:pPr marL="1560024" lvl="4" indent="-173336" defTabSz="924458">
              <a:buFont typeface="Arial" panose="020B0604020202020204" pitchFamily="34" charset="0"/>
              <a:buChar char="•"/>
              <a:defRPr/>
            </a:pPr>
            <a:r>
              <a:rPr lang="en-US" dirty="0"/>
              <a:t>It’s pretty </a:t>
            </a:r>
            <a:r>
              <a:rPr lang="en-US" dirty="0" smtClean="0"/>
              <a:t>easy.  </a:t>
            </a:r>
            <a:r>
              <a:rPr lang="en-US" dirty="0"/>
              <a:t>Donald Trump supports right-to-work, Hillary Clinton doesn’t—in fact, while she has stood with workers on picket lines, he’s crossed picket lines.  She supports raising the minimum wage, he doesn’t.  She supports equal pay, he doesn’t.  The stakes in this election couldn’t be clearer. </a:t>
            </a:r>
          </a:p>
          <a:p>
            <a:pPr marL="635565" lvl="2" indent="-173336" defTabSz="924458">
              <a:buFont typeface="Arial" panose="020B0604020202020204" pitchFamily="34" charset="0"/>
              <a:buChar char="•"/>
              <a:defRPr/>
            </a:pPr>
            <a:endParaRPr lang="en-US" dirty="0"/>
          </a:p>
          <a:p>
            <a:pPr marL="1097794" lvl="3" indent="-173336" defTabSz="924458">
              <a:buFont typeface="Arial" panose="020B0604020202020204" pitchFamily="34" charset="0"/>
              <a:buChar char="•"/>
              <a:defRPr/>
            </a:pPr>
            <a:r>
              <a:rPr lang="en-US" dirty="0"/>
              <a:t>Finally – ASK.  Get a commitment—as the conversation progresses, make a hard ask, “So you’ll commit to voting this November?  Can you fill out this pledge card?”</a:t>
            </a:r>
          </a:p>
          <a:p>
            <a:pPr marL="635565" lvl="2" indent="-173336" defTabSz="924458">
              <a:buFont typeface="Arial" panose="020B0604020202020204" pitchFamily="34" charset="0"/>
              <a:buChar char="•"/>
              <a:defRPr/>
            </a:pPr>
            <a:endParaRPr lang="en-US" dirty="0"/>
          </a:p>
          <a:p>
            <a:r>
              <a:rPr lang="en-US" dirty="0"/>
              <a:t>That’s the framework for an effective one on one conversation – a structured approach using tested messaging.  There’s one last step to consider for effective one on ones.</a:t>
            </a:r>
            <a:endParaRPr lang="en-US" dirty="0" smtClean="0"/>
          </a:p>
          <a:p>
            <a:pPr marL="1097794" lvl="2" indent="-173336">
              <a:buFont typeface="Arial" panose="020B0604020202020204" pitchFamily="34" charset="0"/>
              <a:buChar char="•"/>
            </a:pPr>
            <a:endParaRPr lang="en-US" b="0" baseline="0" dirty="0" smtClean="0"/>
          </a:p>
          <a:p>
            <a:endParaRPr lang="en-US" i="0" baseline="0" dirty="0" smtClean="0"/>
          </a:p>
          <a:p>
            <a:endParaRPr lang="en-US" i="0" dirty="0"/>
          </a:p>
        </p:txBody>
      </p:sp>
      <p:sp>
        <p:nvSpPr>
          <p:cNvPr id="4" name="Slide Number Placeholder 3"/>
          <p:cNvSpPr>
            <a:spLocks noGrp="1"/>
          </p:cNvSpPr>
          <p:nvPr>
            <p:ph type="sldNum" sz="quarter" idx="10"/>
          </p:nvPr>
        </p:nvSpPr>
        <p:spPr/>
        <p:txBody>
          <a:bodyPr/>
          <a:lstStyle/>
          <a:p>
            <a:fld id="{F23841C7-92E4-4DA2-866D-389A7CB85A2E}" type="slidenum">
              <a:rPr lang="en-US" smtClean="0"/>
              <a:t>31</a:t>
            </a:fld>
            <a:endParaRPr lang="en-US" dirty="0"/>
          </a:p>
        </p:txBody>
      </p:sp>
    </p:spTree>
    <p:extLst>
      <p:ext uri="{BB962C8B-B14F-4D97-AF65-F5344CB8AC3E}">
        <p14:creationId xmlns:p14="http://schemas.microsoft.com/office/powerpoint/2010/main" val="2149231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lvl="1"/>
            <a:r>
              <a:rPr lang="en-US" b="0" i="0" dirty="0" smtClean="0"/>
              <a:t>Personalizing your rap.</a:t>
            </a:r>
          </a:p>
          <a:p>
            <a:pPr marL="462229" lvl="1"/>
            <a:endParaRPr lang="en-US" b="0" i="0" dirty="0" smtClean="0"/>
          </a:p>
          <a:p>
            <a:pPr marL="635565" lvl="1" indent="-173336" defTabSz="924458">
              <a:buFont typeface="Arial" panose="020B0604020202020204" pitchFamily="34" charset="0"/>
              <a:buChar char="•"/>
              <a:defRPr/>
            </a:pPr>
            <a:r>
              <a:rPr lang="en-US" dirty="0"/>
              <a:t>Being an effective messenger is making the personal link to the big picture.  How can you help our </a:t>
            </a:r>
            <a:r>
              <a:rPr lang="en-US" dirty="0" smtClean="0"/>
              <a:t>members </a:t>
            </a:r>
            <a:r>
              <a:rPr lang="en-US" dirty="0"/>
              <a:t>connect their personal experiences to the presidential race and voting?  </a:t>
            </a:r>
            <a:endParaRPr lang="en-US" b="0" i="0" dirty="0" smtClean="0"/>
          </a:p>
          <a:p>
            <a:pPr marL="635565" lvl="1" indent="-173336">
              <a:buFont typeface="Arial" panose="020B0604020202020204" pitchFamily="34" charset="0"/>
              <a:buChar char="•"/>
            </a:pPr>
            <a:endParaRPr lang="en-US" b="0" i="0" dirty="0" smtClean="0"/>
          </a:p>
          <a:p>
            <a:pPr marL="635565" lvl="1" indent="-173336">
              <a:buFont typeface="Arial" panose="020B0604020202020204" pitchFamily="34" charset="0"/>
              <a:buChar char="•"/>
            </a:pPr>
            <a:r>
              <a:rPr lang="en-US" b="0" i="0" dirty="0" smtClean="0"/>
              <a:t>Beyond</a:t>
            </a:r>
            <a:r>
              <a:rPr lang="en-US" b="0" i="0" baseline="0" dirty="0" smtClean="0"/>
              <a:t> the conversation guide itself, let’s walk through some best practices. </a:t>
            </a:r>
          </a:p>
          <a:p>
            <a:pPr marL="635565" lvl="1" indent="-173336">
              <a:buFont typeface="Arial" panose="020B0604020202020204" pitchFamily="34" charset="0"/>
              <a:buChar char="•"/>
            </a:pPr>
            <a:endParaRPr lang="en-US" b="0" i="0" baseline="0" dirty="0" smtClean="0"/>
          </a:p>
          <a:p>
            <a:pPr marL="635565" lvl="1" indent="-173336">
              <a:buFont typeface="Arial" panose="020B0604020202020204" pitchFamily="34" charset="0"/>
              <a:buChar char="•"/>
            </a:pPr>
            <a:r>
              <a:rPr lang="en-US" b="0" i="0" baseline="0" dirty="0" smtClean="0"/>
              <a:t>For each type of conversation – worksite / phone / canvass – we have scripts that outline a structured conversation using tested messaging with a clear ask.  Language matters and the scripts are built on our experience and our data.  You should absolutely personalize these things, know that the scripts are designed to help make these conversations successful.  Personalize the script – make that connection.</a:t>
            </a:r>
          </a:p>
          <a:p>
            <a:pPr marL="635565" lvl="1" indent="-173336">
              <a:buFont typeface="Arial" panose="020B0604020202020204" pitchFamily="34" charset="0"/>
              <a:buChar char="•"/>
            </a:pPr>
            <a:endParaRPr lang="en-US" b="0" i="0" baseline="0" dirty="0" smtClean="0"/>
          </a:p>
          <a:p>
            <a:pPr marL="635565" lvl="1" indent="-173336">
              <a:buFont typeface="Arial" panose="020B0604020202020204" pitchFamily="34" charset="0"/>
              <a:buChar char="•"/>
            </a:pPr>
            <a:r>
              <a:rPr lang="en-US" b="0" i="0" baseline="0" dirty="0" smtClean="0"/>
              <a:t>Next, and we’ve said this already, the reason we do this is that a conversation between two people will always be more effective than a piece of mail or a </a:t>
            </a:r>
            <a:r>
              <a:rPr lang="en-US" b="0" i="0" baseline="0" dirty="0" err="1" smtClean="0"/>
              <a:t>tv</a:t>
            </a:r>
            <a:r>
              <a:rPr lang="en-US" b="0" i="0" baseline="0" dirty="0" smtClean="0"/>
              <a:t> ad. Beyond that, a conversation between coworkers has inherent benefits – you know each other, you know each others work, and lives, etc. </a:t>
            </a:r>
          </a:p>
          <a:p>
            <a:pPr marL="635565" lvl="1" indent="-173336">
              <a:buFont typeface="Arial" panose="020B0604020202020204" pitchFamily="34" charset="0"/>
              <a:buChar char="•"/>
            </a:pPr>
            <a:endParaRPr lang="en-US" b="0" i="0" baseline="0" dirty="0" smtClean="0"/>
          </a:p>
          <a:p>
            <a:pPr marL="635565" lvl="1" indent="-173336">
              <a:buFont typeface="Arial" panose="020B0604020202020204" pitchFamily="34" charset="0"/>
              <a:buChar char="•"/>
            </a:pPr>
            <a:r>
              <a:rPr lang="en-US" b="0" i="0" baseline="0" dirty="0" smtClean="0"/>
              <a:t>Also practice makes perfect.  One thing to be confident in is that you are a real person – your coworkers don’t expect you to be policy experts to know the answer to every question about every candidate.  So don’t feel like you need to memorize talking points or policy positions.  You’re a real person talking to real people.</a:t>
            </a:r>
          </a:p>
          <a:p>
            <a:pPr marL="635565" lvl="1" indent="-173336">
              <a:buFont typeface="Arial" panose="020B0604020202020204" pitchFamily="34" charset="0"/>
              <a:buChar char="•"/>
            </a:pPr>
            <a:endParaRPr lang="en-US" b="0" i="0" baseline="0" dirty="0" smtClean="0"/>
          </a:p>
          <a:p>
            <a:pPr marL="635565" lvl="1" indent="-173336">
              <a:buFont typeface="Arial" panose="020B0604020202020204" pitchFamily="34" charset="0"/>
              <a:buChar char="•"/>
            </a:pPr>
            <a:r>
              <a:rPr lang="en-US" b="0" i="0" baseline="0" dirty="0" smtClean="0"/>
              <a:t>That said, practice the rap, make sure you’re comfortable with it.</a:t>
            </a:r>
            <a:endParaRPr lang="en-US" dirty="0" smtClean="0"/>
          </a:p>
        </p:txBody>
      </p:sp>
      <p:sp>
        <p:nvSpPr>
          <p:cNvPr id="4" name="Slide Number Placeholder 3"/>
          <p:cNvSpPr>
            <a:spLocks noGrp="1"/>
          </p:cNvSpPr>
          <p:nvPr>
            <p:ph type="sldNum" sz="quarter" idx="10"/>
          </p:nvPr>
        </p:nvSpPr>
        <p:spPr/>
        <p:txBody>
          <a:bodyPr/>
          <a:lstStyle/>
          <a:p>
            <a:fld id="{F23841C7-92E4-4DA2-866D-389A7CB85A2E}" type="slidenum">
              <a:rPr lang="en-US" smtClean="0"/>
              <a:t>32</a:t>
            </a:fld>
            <a:endParaRPr lang="en-US" dirty="0"/>
          </a:p>
        </p:txBody>
      </p:sp>
    </p:spTree>
    <p:extLst>
      <p:ext uri="{BB962C8B-B14F-4D97-AF65-F5344CB8AC3E}">
        <p14:creationId xmlns:p14="http://schemas.microsoft.com/office/powerpoint/2010/main" val="2992517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a:t>
            </a:r>
            <a:r>
              <a:rPr lang="en-US" baseline="0" dirty="0" smtClean="0"/>
              <a:t> looked at recent polling, reviewed some tested messaging and gone through the elements for an effective one on one conversation.</a:t>
            </a:r>
          </a:p>
          <a:p>
            <a:endParaRPr lang="en-US" baseline="0" dirty="0" smtClean="0"/>
          </a:p>
          <a:p>
            <a:r>
              <a:rPr lang="en-US" baseline="0" dirty="0" smtClean="0"/>
              <a:t>Let’s talk about How We Mobilize Our Members.</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33</a:t>
            </a:fld>
            <a:endParaRPr lang="en-US"/>
          </a:p>
        </p:txBody>
      </p:sp>
    </p:spTree>
    <p:extLst>
      <p:ext uri="{BB962C8B-B14F-4D97-AF65-F5344CB8AC3E}">
        <p14:creationId xmlns:p14="http://schemas.microsoft.com/office/powerpoint/2010/main" val="980629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mobilizing our members in the most powerful way we can – is to move beyond handing out flyers to engaging our members in real conversations about what’s important to them and how they can be part of creating change by voting, volunteering and talking to others. </a:t>
            </a:r>
          </a:p>
          <a:p>
            <a:endParaRPr lang="en-US" dirty="0">
              <a:latin typeface="Century Gothic" panose="020B0502020202020204" pitchFamily="34" charset="0"/>
            </a:endParaRPr>
          </a:p>
          <a:p>
            <a:r>
              <a:rPr lang="en-US" dirty="0">
                <a:latin typeface="Century Gothic" panose="020B0502020202020204" pitchFamily="34" charset="0"/>
              </a:rPr>
              <a:t>Whether on the phone, on the door, or in the worksite – it’s all about the conversation.  </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F9588D8C-4F08-49F7-95DE-B679BEE94950}" type="slidenum">
              <a:rPr lang="en-US" smtClean="0"/>
              <a:t>34</a:t>
            </a:fld>
            <a:endParaRPr lang="en-US" dirty="0"/>
          </a:p>
        </p:txBody>
      </p:sp>
    </p:spTree>
    <p:extLst>
      <p:ext uri="{BB962C8B-B14F-4D97-AF65-F5344CB8AC3E}">
        <p14:creationId xmlns:p14="http://schemas.microsoft.com/office/powerpoint/2010/main" val="3854175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can we</a:t>
            </a:r>
            <a:r>
              <a:rPr lang="en-US" baseline="0" dirty="0" smtClean="0"/>
              <a:t> engage our members?</a:t>
            </a:r>
          </a:p>
          <a:p>
            <a:endParaRPr lang="en-US" baseline="0" dirty="0" smtClean="0"/>
          </a:p>
          <a:p>
            <a:r>
              <a:rPr lang="en-US" baseline="0" dirty="0" smtClean="0"/>
              <a:t>Review the four pieces </a:t>
            </a:r>
            <a:endParaRPr lang="en-US" b="1" dirty="0"/>
          </a:p>
        </p:txBody>
      </p:sp>
      <p:sp>
        <p:nvSpPr>
          <p:cNvPr id="4" name="Slide Number Placeholder 3"/>
          <p:cNvSpPr>
            <a:spLocks noGrp="1"/>
          </p:cNvSpPr>
          <p:nvPr>
            <p:ph type="sldNum" sz="quarter" idx="10"/>
          </p:nvPr>
        </p:nvSpPr>
        <p:spPr/>
        <p:txBody>
          <a:bodyPr/>
          <a:lstStyle/>
          <a:p>
            <a:fld id="{126D0B34-105E-6B4F-BAE3-B6A3C3D67970}" type="slidenum">
              <a:rPr lang="en-US" smtClean="0"/>
              <a:t>35</a:t>
            </a:fld>
            <a:endParaRPr lang="en-US"/>
          </a:p>
        </p:txBody>
      </p:sp>
    </p:spTree>
    <p:extLst>
      <p:ext uri="{BB962C8B-B14F-4D97-AF65-F5344CB8AC3E}">
        <p14:creationId xmlns:p14="http://schemas.microsoft.com/office/powerpoint/2010/main" val="1973670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gone through a lot of information in</a:t>
            </a:r>
            <a:r>
              <a:rPr lang="en-US" baseline="0" dirty="0" smtClean="0"/>
              <a:t> a short period of time and there’s much more we could cover but you all have busy lives and other work to get back to. </a:t>
            </a:r>
          </a:p>
          <a:p>
            <a:endParaRPr lang="en-US" baseline="0" dirty="0" smtClean="0"/>
          </a:p>
          <a:p>
            <a:r>
              <a:rPr lang="en-US" baseline="0" dirty="0" smtClean="0"/>
              <a:t>I want to review some key resources available to all of you to assist you in your member to member outreach.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36</a:t>
            </a:fld>
            <a:endParaRPr lang="en-US"/>
          </a:p>
        </p:txBody>
      </p:sp>
    </p:spTree>
    <p:extLst>
      <p:ext uri="{BB962C8B-B14F-4D97-AF65-F5344CB8AC3E}">
        <p14:creationId xmlns:p14="http://schemas.microsoft.com/office/powerpoint/2010/main" val="3719520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is the working families toolkit.  I’d like to get a sense of how many folks on the call have used the toolkit.</a:t>
            </a:r>
          </a:p>
          <a:p>
            <a:endParaRPr lang="en-US" baseline="0" dirty="0" smtClean="0"/>
          </a:p>
          <a:p>
            <a:r>
              <a:rPr lang="en-US" baseline="0" dirty="0" smtClean="0"/>
              <a:t>If you’ve used the working families toolkit or have heard of the toolkit </a:t>
            </a:r>
            <a:r>
              <a:rPr lang="en-US" b="1" baseline="0" dirty="0" smtClean="0"/>
              <a:t>please press 1 on your phone.  </a:t>
            </a:r>
          </a:p>
          <a:p>
            <a:endParaRPr lang="en-US" baseline="0" dirty="0" smtClean="0"/>
          </a:p>
          <a:p>
            <a:r>
              <a:rPr lang="en-US" i="1" baseline="0" dirty="0" smtClean="0"/>
              <a:t>Review responses.</a:t>
            </a:r>
          </a:p>
          <a:p>
            <a:endParaRPr lang="en-US" i="1" baseline="0" dirty="0" smtClean="0"/>
          </a:p>
          <a:p>
            <a:r>
              <a:rPr lang="en-US" i="0" baseline="0" dirty="0" smtClean="0"/>
              <a:t>The working families toolkit is a valuable online resource where you can access campaign flyers for electoral and legislative issues, training materials and other information materials.</a:t>
            </a:r>
          </a:p>
          <a:p>
            <a:endParaRPr lang="en-US" i="0" baseline="0" dirty="0" smtClean="0"/>
          </a:p>
          <a:p>
            <a:r>
              <a:rPr lang="en-US" i="0" baseline="0" dirty="0" smtClean="0"/>
              <a:t>I’m going to briefly walk through a few screen shots but we will provide you an electronic guide that provides a detailed overview of how to access and use the working families toolkit to personalize flyers for your local.  </a:t>
            </a:r>
          </a:p>
          <a:p>
            <a:endParaRPr lang="en-US" i="0" baseline="0" dirty="0" smtClean="0"/>
          </a:p>
          <a:p>
            <a:r>
              <a:rPr lang="en-US" b="1" i="0" baseline="0" dirty="0" smtClean="0"/>
              <a:t>1 </a:t>
            </a:r>
            <a:r>
              <a:rPr lang="en-US" b="0" i="0" baseline="0" dirty="0" smtClean="0"/>
              <a:t>Overview of first page</a:t>
            </a:r>
          </a:p>
          <a:p>
            <a:r>
              <a:rPr lang="en-US" b="1" i="0" baseline="0" dirty="0" smtClean="0"/>
              <a:t>2 </a:t>
            </a:r>
            <a:r>
              <a:rPr lang="en-US" b="0" i="0" baseline="0" dirty="0" smtClean="0"/>
              <a:t>Customization</a:t>
            </a:r>
          </a:p>
          <a:p>
            <a:r>
              <a:rPr lang="en-US" b="1" i="0" baseline="0" dirty="0" smtClean="0"/>
              <a:t>3 </a:t>
            </a:r>
            <a:r>
              <a:rPr lang="en-US" b="0" i="0" baseline="0" dirty="0" smtClean="0"/>
              <a:t>Sample materials – flyers can be ordered or downloaded in PDF format.  The toolkit is a year round resource.  </a:t>
            </a:r>
            <a:endParaRPr lang="en-US" b="1" i="0" baseline="0" dirty="0" smtClean="0"/>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93000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pledge cards earlier in the briefing.  Pledge cards are an effective tool for updating member information and getting members to commit to voting.  </a:t>
            </a:r>
          </a:p>
          <a:p>
            <a:endParaRPr lang="en-US" dirty="0"/>
          </a:p>
          <a:p>
            <a:pPr defTabSz="924458">
              <a:defRPr/>
            </a:pPr>
            <a:r>
              <a:rPr lang="en-US" i="0" baseline="0" dirty="0" smtClean="0"/>
              <a:t>They can also help us track worksite conversations in order to assess our progress towards our goals.</a:t>
            </a:r>
          </a:p>
          <a:p>
            <a:endParaRPr lang="en-US" i="0" dirty="0" smtClean="0"/>
          </a:p>
          <a:p>
            <a:r>
              <a:rPr lang="en-US" i="0" baseline="0" dirty="0" smtClean="0"/>
              <a:t>On the left is a pledge card from Ohio used to engage members and to track progress with 1-on-1 conversations in the worksite.  As you can see on the right hand slide it asks members to pledge to take action </a:t>
            </a:r>
            <a:r>
              <a:rPr lang="en-US" b="1" i="0" baseline="0" dirty="0" smtClean="0"/>
              <a:t>1</a:t>
            </a:r>
            <a:r>
              <a:rPr lang="en-US" i="0" baseline="0" dirty="0" smtClean="0"/>
              <a:t> (vote, phone bank, etc.) and provides a </a:t>
            </a:r>
            <a:r>
              <a:rPr lang="en-US" b="1" i="0" baseline="0" dirty="0" smtClean="0"/>
              <a:t>2 </a:t>
            </a:r>
            <a:r>
              <a:rPr lang="en-US" i="0" baseline="0" dirty="0" smtClean="0"/>
              <a:t>reminder about election day and polling hours.</a:t>
            </a:r>
          </a:p>
          <a:p>
            <a:endParaRPr lang="en-US" i="0" baseline="0" dirty="0" smtClean="0"/>
          </a:p>
          <a:p>
            <a:r>
              <a:rPr lang="en-US" i="0" baseline="0" dirty="0" smtClean="0"/>
              <a:t>The cards are completed by members during a 1-on-1 conversation, collected, data entered, and mailed back to members to remind them of their commitment to vote. Cards like this one, that captures members contact information, in addition to being good literature – helps us confirm that worksite conversations are happening.</a:t>
            </a:r>
          </a:p>
          <a:p>
            <a:endParaRPr lang="en-US" i="0" baseline="0" dirty="0" smtClean="0"/>
          </a:p>
          <a:p>
            <a:pPr defTabSz="924458">
              <a:defRPr/>
            </a:pPr>
            <a:r>
              <a:rPr lang="en-US" i="0" baseline="0" dirty="0" smtClean="0"/>
              <a:t>The pledge cards are an essential component of our worksite </a:t>
            </a:r>
            <a:r>
              <a:rPr lang="en-US" dirty="0"/>
              <a:t>program – they reinforce members’ plan to vote and increase voter participation.</a:t>
            </a:r>
            <a:r>
              <a:rPr lang="en-US" i="0" baseline="0" dirty="0" smtClean="0"/>
              <a:t>  Cards are available now in AFL-CIO field offices in Tier 1 states and can be ordered on the working families toolkit.  They can also be personalized for an individual union as seen here on the right with a </a:t>
            </a:r>
            <a:r>
              <a:rPr lang="en-US" b="1" i="0" baseline="0" dirty="0" smtClean="0"/>
              <a:t>3 </a:t>
            </a:r>
            <a:r>
              <a:rPr lang="en-US" i="0" baseline="0" dirty="0" smtClean="0"/>
              <a:t>UAW example.  </a:t>
            </a:r>
          </a:p>
          <a:p>
            <a:endParaRPr lang="en-US" dirty="0"/>
          </a:p>
          <a:p>
            <a:endParaRPr lang="en-US" baseline="0" dirty="0" smtClean="0"/>
          </a:p>
        </p:txBody>
      </p:sp>
      <p:sp>
        <p:nvSpPr>
          <p:cNvPr id="4" name="Slide Number Placeholder 3"/>
          <p:cNvSpPr>
            <a:spLocks noGrp="1"/>
          </p:cNvSpPr>
          <p:nvPr>
            <p:ph type="sldNum" sz="quarter" idx="10"/>
          </p:nvPr>
        </p:nvSpPr>
        <p:spPr/>
        <p:txBody>
          <a:bodyPr/>
          <a:lstStyle/>
          <a:p>
            <a:pPr defTabSz="924458">
              <a:defRPr/>
            </a:pPr>
            <a:fld id="{126D0B34-105E-6B4F-BAE3-B6A3C3D67970}" type="slidenum">
              <a:rPr lang="en-US">
                <a:solidFill>
                  <a:prstClr val="black"/>
                </a:solidFill>
                <a:latin typeface="Calibri" panose="020F0502020204030204"/>
              </a:rPr>
              <a:pPr defTabSz="924458">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48467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was a very brief overview, and again, we will send you all the guide for how to access and use the toolkit.</a:t>
            </a:r>
          </a:p>
          <a:p>
            <a:endParaRPr lang="en-US" baseline="0" dirty="0" smtClean="0"/>
          </a:p>
          <a:p>
            <a:r>
              <a:rPr lang="en-US" baseline="0" dirty="0" smtClean="0"/>
              <a:t>Here’s the web address and the AFL-CIO contact person if you have questions about accessing or ordering from the toolkit.  </a:t>
            </a:r>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8406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created an online resource index to make it easier for union activists to access Labor 2016 resources.</a:t>
            </a:r>
          </a:p>
          <a:p>
            <a:endParaRPr lang="en-US" baseline="0" dirty="0" smtClean="0"/>
          </a:p>
          <a:p>
            <a:r>
              <a:rPr lang="en-US" baseline="0" dirty="0" smtClean="0"/>
              <a:t>The link is here at the top – please note it IS case sensitive.</a:t>
            </a:r>
          </a:p>
          <a:p>
            <a:endParaRPr lang="en-US" baseline="0" dirty="0" smtClean="0"/>
          </a:p>
          <a:p>
            <a:r>
              <a:rPr lang="en-US" baseline="0" dirty="0" smtClean="0"/>
              <a:t>Some of the materials you can find on the index are listed here </a:t>
            </a:r>
          </a:p>
          <a:p>
            <a:endParaRPr lang="en-US" baseline="0" dirty="0" smtClean="0"/>
          </a:p>
          <a:p>
            <a:r>
              <a:rPr lang="en-US" i="1" baseline="0" dirty="0" smtClean="0"/>
              <a:t>Review a few of the examples</a:t>
            </a:r>
          </a:p>
          <a:p>
            <a:endParaRPr lang="en-US" i="1" baseline="0" dirty="0" smtClean="0"/>
          </a:p>
          <a:p>
            <a:r>
              <a:rPr lang="en-US" i="0" baseline="0" dirty="0" smtClean="0"/>
              <a:t>The materials are frequently updated.</a:t>
            </a:r>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3769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start by providing an</a:t>
            </a:r>
            <a:r>
              <a:rPr lang="en-US" baseline="0" dirty="0" smtClean="0"/>
              <a:t> overview of our target states for the 2016 election cycle and take a quick look at polling in these battleground states.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4</a:t>
            </a:fld>
            <a:endParaRPr lang="en-US"/>
          </a:p>
        </p:txBody>
      </p:sp>
    </p:spTree>
    <p:extLst>
      <p:ext uri="{BB962C8B-B14F-4D97-AF65-F5344CB8AC3E}">
        <p14:creationId xmlns:p14="http://schemas.microsoft.com/office/powerpoint/2010/main" val="3909047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working American coalition resource page is a great tool for information on voter registration, voter rights and how to get active in a state.  </a:t>
            </a:r>
          </a:p>
          <a:p>
            <a:endParaRPr lang="en-US" baseline="0" dirty="0" smtClean="0"/>
          </a:p>
          <a:p>
            <a:r>
              <a:rPr lang="en-US" b="1" baseline="0" dirty="0" smtClean="0"/>
              <a:t>1 </a:t>
            </a:r>
            <a:r>
              <a:rPr lang="en-US" b="0" baseline="0" dirty="0" smtClean="0"/>
              <a:t>Here’s the link</a:t>
            </a:r>
            <a:endParaRPr lang="en-US" b="1" baseline="0" dirty="0" smtClean="0"/>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32198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members can find phone banks, walks or other events close to them by using the event locator tool shown here.  By putting in their zip code they can find a list of nearby events.</a:t>
            </a:r>
          </a:p>
          <a:p>
            <a:endParaRPr lang="en-US" baseline="0" dirty="0" smtClean="0"/>
          </a:p>
          <a:p>
            <a:r>
              <a:rPr lang="en-US" b="1" baseline="0" dirty="0" smtClean="0"/>
              <a:t>2 </a:t>
            </a:r>
            <a:r>
              <a:rPr lang="en-US" b="0" baseline="0" dirty="0" smtClean="0"/>
              <a:t>Here’s the link.</a:t>
            </a:r>
            <a:endParaRPr lang="en-US" b="1" baseline="0" dirty="0" smtClean="0"/>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42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08378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Two other helpful links –</a:t>
            </a:r>
          </a:p>
          <a:p>
            <a:endParaRPr lang="en-US" baseline="0" dirty="0" smtClean="0"/>
          </a:p>
          <a:p>
            <a:r>
              <a:rPr lang="en-US" baseline="0" dirty="0" smtClean="0"/>
              <a:t>The training materials link has a variety of resource materials available for your to use and adapt to fit your local and your worksites – from how to have effective one on one conversations, setting up phone banks to worksite organizing campaigns.  </a:t>
            </a:r>
          </a:p>
          <a:p>
            <a:endParaRPr lang="en-US" baseline="0" dirty="0" smtClean="0"/>
          </a:p>
          <a:p>
            <a:r>
              <a:rPr lang="en-US" baseline="0" dirty="0" smtClean="0"/>
              <a:t>The other link is for the women’s toolkit for labor 2016 that has resources for running worksite organizing campaigns for women members using targeted messaging and pledge cards.</a:t>
            </a:r>
          </a:p>
          <a:p>
            <a:endParaRPr lang="en-US" baseline="0" dirty="0" smtClean="0"/>
          </a:p>
          <a:p>
            <a:r>
              <a:rPr lang="en-US" baseline="0" dirty="0" smtClean="0"/>
              <a:t>Both links have a wealth of resources that you may find helpful for your member to member work.  </a:t>
            </a:r>
          </a:p>
          <a:p>
            <a:endParaRPr lang="en-US" baseline="0" dirty="0" smtClean="0"/>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06005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 there</a:t>
            </a:r>
            <a:r>
              <a:rPr lang="en-US" baseline="0" dirty="0" smtClean="0"/>
              <a:t> are the folks on the ground in the Tier 1 states that can provide support for engaging your members in the campaign and answering questions specific to a state.</a:t>
            </a:r>
          </a:p>
          <a:p>
            <a:endParaRPr lang="en-US" baseline="0" dirty="0" smtClean="0"/>
          </a:p>
          <a:p>
            <a:r>
              <a:rPr lang="en-US" baseline="0" dirty="0" smtClean="0"/>
              <a:t>Here are the state leads for the Tier 1 states.</a:t>
            </a:r>
            <a:endParaRPr lang="en-US" dirty="0"/>
          </a:p>
        </p:txBody>
      </p:sp>
      <p:sp>
        <p:nvSpPr>
          <p:cNvPr id="4" name="Slide Number Placeholder 3"/>
          <p:cNvSpPr>
            <a:spLocks noGrp="1"/>
          </p:cNvSpPr>
          <p:nvPr>
            <p:ph type="sldNum" sz="quarter" idx="10"/>
          </p:nvPr>
        </p:nvSpPr>
        <p:spPr/>
        <p:txBody>
          <a:bodyPr/>
          <a:lstStyle/>
          <a:p>
            <a:pPr defTabSz="924458">
              <a:defRPr/>
            </a:pPr>
            <a:fld id="{F23841C7-92E4-4DA2-866D-389A7CB85A2E}" type="slidenum">
              <a:rPr lang="en-US">
                <a:solidFill>
                  <a:prstClr val="black"/>
                </a:solidFill>
                <a:latin typeface="Calibri" panose="020F0502020204030204"/>
              </a:rPr>
              <a:pPr defTabSz="924458">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1581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we’ve covered</a:t>
            </a:r>
            <a:r>
              <a:rPr lang="en-US" baseline="0" dirty="0" smtClean="0"/>
              <a:t> a lot of information in a short period of time and we have a few minutes left for questions so I’d like to open up for questions.</a:t>
            </a:r>
          </a:p>
          <a:p>
            <a:endParaRPr lang="en-US" baseline="0" dirty="0" smtClean="0"/>
          </a:p>
          <a:p>
            <a:r>
              <a:rPr lang="en-US" baseline="0" dirty="0" smtClean="0"/>
              <a:t>If you have a question please </a:t>
            </a:r>
            <a:r>
              <a:rPr lang="en-US" b="1" baseline="0" dirty="0" smtClean="0"/>
              <a:t>press 1 on your phone.</a:t>
            </a:r>
          </a:p>
          <a:p>
            <a:endParaRPr lang="en-US" baseline="0" dirty="0" smtClean="0"/>
          </a:p>
          <a:p>
            <a:r>
              <a:rPr lang="en-US" dirty="0" smtClean="0"/>
              <a:t>Finally, to wrap up, we’d like to get feedback from all of you on</a:t>
            </a:r>
            <a:r>
              <a:rPr lang="en-US" baseline="0" dirty="0" smtClean="0"/>
              <a:t> the information in this briefing.  </a:t>
            </a:r>
            <a:r>
              <a:rPr lang="en-US" b="1" baseline="0" dirty="0" smtClean="0"/>
              <a:t>IF TIME PERMITS GO TO NEXT SLIDE – OTHERWISE</a:t>
            </a:r>
          </a:p>
          <a:p>
            <a:endParaRPr lang="en-US" b="1" baseline="0" dirty="0" smtClean="0"/>
          </a:p>
          <a:p>
            <a:r>
              <a:rPr lang="en-US" b="0" baseline="0" dirty="0" smtClean="0"/>
              <a:t>Thank you all for your participation in today’s OPEIU activist briefing.  We hope this information is helpful to you in your member to member engagement work for Labor 2016.  The conversations you have with your members can be the deciding factor in this election! </a:t>
            </a:r>
            <a:endParaRPr lang="en-US" b="0" dirty="0"/>
          </a:p>
        </p:txBody>
      </p:sp>
      <p:sp>
        <p:nvSpPr>
          <p:cNvPr id="4" name="Slide Number Placeholder 3"/>
          <p:cNvSpPr>
            <a:spLocks noGrp="1"/>
          </p:cNvSpPr>
          <p:nvPr>
            <p:ph type="sldNum" sz="quarter" idx="10"/>
          </p:nvPr>
        </p:nvSpPr>
        <p:spPr/>
        <p:txBody>
          <a:bodyPr/>
          <a:lstStyle/>
          <a:p>
            <a:fld id="{126D0B34-105E-6B4F-BAE3-B6A3C3D67970}" type="slidenum">
              <a:rPr lang="en-US" smtClean="0"/>
              <a:t>45</a:t>
            </a:fld>
            <a:endParaRPr lang="en-US"/>
          </a:p>
        </p:txBody>
      </p:sp>
    </p:spTree>
    <p:extLst>
      <p:ext uri="{BB962C8B-B14F-4D97-AF65-F5344CB8AC3E}">
        <p14:creationId xmlns:p14="http://schemas.microsoft.com/office/powerpoint/2010/main" val="278174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46</a:t>
            </a:fld>
            <a:endParaRPr lang="en-US"/>
          </a:p>
        </p:txBody>
      </p:sp>
    </p:spTree>
    <p:extLst>
      <p:ext uri="{BB962C8B-B14F-4D97-AF65-F5344CB8AC3E}">
        <p14:creationId xmlns:p14="http://schemas.microsoft.com/office/powerpoint/2010/main" val="827769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6D0B34-105E-6B4F-BAE3-B6A3C3D67970}" type="slidenum">
              <a:rPr lang="en-US" smtClean="0"/>
              <a:t>47</a:t>
            </a:fld>
            <a:endParaRPr lang="en-US"/>
          </a:p>
        </p:txBody>
      </p:sp>
    </p:spTree>
    <p:extLst>
      <p:ext uri="{BB962C8B-B14F-4D97-AF65-F5344CB8AC3E}">
        <p14:creationId xmlns:p14="http://schemas.microsoft.com/office/powerpoint/2010/main" val="116506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states and why we choose them – union density, multiple targets for labor, influential in the outcome.</a:t>
            </a:r>
          </a:p>
          <a:p>
            <a:endParaRPr lang="en-US" dirty="0" smtClean="0"/>
          </a:p>
          <a:p>
            <a:r>
              <a:rPr lang="en-US" dirty="0" smtClean="0"/>
              <a:t>Don’t have the resources to be in every state.  </a:t>
            </a:r>
          </a:p>
          <a:p>
            <a:endParaRPr lang="en-US" dirty="0" smtClean="0"/>
          </a:p>
          <a:p>
            <a:r>
              <a:rPr lang="en-US" dirty="0" smtClean="0"/>
              <a:t>Can see here the light blue states are our tier 2 states, dark</a:t>
            </a:r>
            <a:r>
              <a:rPr lang="en-US" baseline="0" dirty="0" smtClean="0"/>
              <a:t> blue tier 1 states.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5</a:t>
            </a:fld>
            <a:endParaRPr lang="en-US"/>
          </a:p>
        </p:txBody>
      </p:sp>
    </p:spTree>
    <p:extLst>
      <p:ext uri="{BB962C8B-B14F-4D97-AF65-F5344CB8AC3E}">
        <p14:creationId xmlns:p14="http://schemas.microsoft.com/office/powerpoint/2010/main" val="27360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closer look at what’ at stake in each of these</a:t>
            </a:r>
            <a:r>
              <a:rPr lang="en-US" baseline="0" dirty="0" smtClean="0"/>
              <a:t> states – review.</a:t>
            </a:r>
          </a:p>
          <a:p>
            <a:endParaRPr lang="en-US" baseline="0" dirty="0" smtClean="0"/>
          </a:p>
          <a:p>
            <a:r>
              <a:rPr lang="en-US" baseline="0" dirty="0" smtClean="0"/>
              <a:t>The presidential race is key for a number of reasons… supreme court nominations and the potential outcome of several anti-union cases moving through the system to national right to work push.</a:t>
            </a:r>
          </a:p>
          <a:p>
            <a:endParaRPr lang="en-US" baseline="0" dirty="0" smtClean="0"/>
          </a:p>
          <a:p>
            <a:r>
              <a:rPr lang="en-US" baseline="0" dirty="0" smtClean="0"/>
              <a:t>Missouri – while not a presidential target state is key for the both the gubernatorial race and the state legislature in order to maintain a veto-proof majority to fight off right to work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6</a:t>
            </a:fld>
            <a:endParaRPr lang="en-US"/>
          </a:p>
        </p:txBody>
      </p:sp>
    </p:spTree>
    <p:extLst>
      <p:ext uri="{BB962C8B-B14F-4D97-AF65-F5344CB8AC3E}">
        <p14:creationId xmlns:p14="http://schemas.microsoft.com/office/powerpoint/2010/main" val="322567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the current polling</a:t>
            </a:r>
            <a:r>
              <a:rPr lang="en-US" baseline="0" dirty="0" smtClean="0"/>
              <a:t> in the presidential race for our Tier 1 presidential states for the General Public.</a:t>
            </a:r>
          </a:p>
          <a:p>
            <a:endParaRPr lang="en-US" baseline="0" dirty="0" smtClean="0"/>
          </a:p>
          <a:p>
            <a:r>
              <a:rPr lang="en-US" baseline="0" dirty="0" smtClean="0"/>
              <a:t>These are averages of current polls… </a:t>
            </a:r>
          </a:p>
          <a:p>
            <a:endParaRPr lang="en-US" baseline="0" dirty="0" smtClean="0"/>
          </a:p>
          <a:p>
            <a:r>
              <a:rPr lang="en-US" baseline="0" dirty="0" smtClean="0"/>
              <a:t>The current margins are very slight….union contact, union turnout, union votes can swing these states.</a:t>
            </a:r>
            <a:endParaRPr lang="en-US" dirty="0"/>
          </a:p>
        </p:txBody>
      </p:sp>
      <p:sp>
        <p:nvSpPr>
          <p:cNvPr id="4" name="Date Placeholder 3"/>
          <p:cNvSpPr>
            <a:spLocks noGrp="1"/>
          </p:cNvSpPr>
          <p:nvPr>
            <p:ph type="dt" idx="10"/>
          </p:nvPr>
        </p:nvSpPr>
        <p:spPr/>
        <p:txBody>
          <a:bodyPr/>
          <a:lstStyle/>
          <a:p>
            <a:pPr defTabSz="924458">
              <a:defRPr/>
            </a:pPr>
            <a:fld id="{F802C013-03E5-459D-8C5B-B1139A4530F3}" type="datetime1">
              <a:rPr lang="en-US">
                <a:solidFill>
                  <a:prstClr val="black"/>
                </a:solidFill>
                <a:latin typeface="Calibri" panose="020F0502020204030204"/>
              </a:rPr>
              <a:pPr defTabSz="924458">
                <a:defRPr/>
              </a:pPr>
              <a:t>10/19/2016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0853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Missouri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8</a:t>
            </a:fld>
            <a:endParaRPr lang="en-US"/>
          </a:p>
        </p:txBody>
      </p:sp>
    </p:spTree>
    <p:extLst>
      <p:ext uri="{BB962C8B-B14F-4D97-AF65-F5344CB8AC3E}">
        <p14:creationId xmlns:p14="http://schemas.microsoft.com/office/powerpoint/2010/main" val="106786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saw from the general public polling numbers, the races are tight.  Let’s look more closely at polling numbers amongst union members and household members in the targeted states.  </a:t>
            </a:r>
            <a:endParaRPr lang="en-US" dirty="0"/>
          </a:p>
        </p:txBody>
      </p:sp>
      <p:sp>
        <p:nvSpPr>
          <p:cNvPr id="4" name="Slide Number Placeholder 3"/>
          <p:cNvSpPr>
            <a:spLocks noGrp="1"/>
          </p:cNvSpPr>
          <p:nvPr>
            <p:ph type="sldNum" sz="quarter" idx="10"/>
          </p:nvPr>
        </p:nvSpPr>
        <p:spPr/>
        <p:txBody>
          <a:bodyPr/>
          <a:lstStyle/>
          <a:p>
            <a:fld id="{126D0B34-105E-6B4F-BAE3-B6A3C3D67970}" type="slidenum">
              <a:rPr lang="en-US" smtClean="0"/>
              <a:t>9</a:t>
            </a:fld>
            <a:endParaRPr lang="en-US"/>
          </a:p>
        </p:txBody>
      </p:sp>
    </p:spTree>
    <p:extLst>
      <p:ext uri="{BB962C8B-B14F-4D97-AF65-F5344CB8AC3E}">
        <p14:creationId xmlns:p14="http://schemas.microsoft.com/office/powerpoint/2010/main" val="1124273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userDrawn="1"/>
        </p:nvSpPr>
        <p:spPr>
          <a:xfrm>
            <a:off x="0" y="0"/>
            <a:ext cx="12192000" cy="68580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5838491"/>
            <a:ext cx="12192000" cy="264886"/>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472265" y="5838491"/>
            <a:ext cx="7907681" cy="261610"/>
          </a:xfrm>
          <a:prstGeom prst="rect">
            <a:avLst/>
          </a:prstGeom>
        </p:spPr>
        <p:txBody>
          <a:bodyPr wrap="square">
            <a:spAutoFit/>
          </a:bodyPr>
          <a:lstStyle/>
          <a:p>
            <a:r>
              <a:rPr lang="en-US" sz="1100" dirty="0">
                <a:solidFill>
                  <a:schemeClr val="bg1"/>
                </a:solidFill>
                <a:latin typeface="Montserrat Light" panose="00000400000000000000" pitchFamily="2" charset="0"/>
                <a:cs typeface="Raavi" panose="020B0502040204020203" pitchFamily="34" charset="0"/>
              </a:rPr>
              <a:t>Text </a:t>
            </a:r>
            <a:r>
              <a:rPr lang="en-US" sz="1100" b="1" dirty="0">
                <a:solidFill>
                  <a:schemeClr val="bg1"/>
                </a:solidFill>
                <a:latin typeface="Montserrat Light" panose="00000400000000000000" pitchFamily="2" charset="0"/>
                <a:cs typeface="Raavi" panose="020B0502040204020203" pitchFamily="34" charset="0"/>
              </a:rPr>
              <a:t>WORK</a:t>
            </a:r>
            <a:r>
              <a:rPr lang="en-US" sz="1100" dirty="0">
                <a:solidFill>
                  <a:schemeClr val="bg1"/>
                </a:solidFill>
                <a:latin typeface="Montserrat Light" panose="00000400000000000000" pitchFamily="2" charset="0"/>
                <a:cs typeface="Raavi" panose="020B0502040204020203" pitchFamily="34" charset="0"/>
              </a:rPr>
              <a:t> to </a:t>
            </a:r>
            <a:r>
              <a:rPr lang="en-US" sz="1100" b="1" dirty="0">
                <a:solidFill>
                  <a:schemeClr val="bg1"/>
                </a:solidFill>
                <a:latin typeface="Montserrat Light" panose="00000400000000000000" pitchFamily="2" charset="0"/>
                <a:cs typeface="Raavi" panose="020B0502040204020203" pitchFamily="34" charset="0"/>
              </a:rPr>
              <a:t>235246</a:t>
            </a:r>
            <a:r>
              <a:rPr lang="en-US" sz="1100" dirty="0">
                <a:solidFill>
                  <a:schemeClr val="bg1"/>
                </a:solidFill>
                <a:latin typeface="Montserrat Light" panose="00000400000000000000" pitchFamily="2" charset="0"/>
                <a:cs typeface="Raavi" panose="020B0502040204020203" pitchFamily="34" charset="0"/>
              </a:rPr>
              <a:t> to receive periodic text alerts from the AFL-CIO (message and data rates may apply</a:t>
            </a:r>
            <a:r>
              <a:rPr lang="en-US" sz="1100" dirty="0" smtClean="0">
                <a:solidFill>
                  <a:schemeClr val="bg1"/>
                </a:solidFill>
                <a:latin typeface="Montserrat Light" panose="00000400000000000000" pitchFamily="2" charset="0"/>
                <a:cs typeface="Raavi" panose="020B0502040204020203" pitchFamily="34" charset="0"/>
              </a:rPr>
              <a:t>).</a:t>
            </a:r>
            <a:endParaRPr lang="en-US" sz="1400" dirty="0">
              <a:solidFill>
                <a:schemeClr val="bg1"/>
              </a:solidFill>
              <a:latin typeface="Montserrat Light" panose="00000400000000000000" pitchFamily="2" charset="0"/>
              <a:cs typeface="Raavi" panose="020B0502040204020203" pitchFamily="34"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8582" y="1432193"/>
            <a:ext cx="6746233" cy="2892447"/>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flipV="1">
            <a:off x="1387363" y="6102113"/>
            <a:ext cx="9753600" cy="714852"/>
          </a:xfrm>
          <a:prstGeom prst="rect">
            <a:avLst/>
          </a:prstGeom>
        </p:spPr>
      </p:pic>
      <p:sp>
        <p:nvSpPr>
          <p:cNvPr id="10" name="TextBox 9"/>
          <p:cNvSpPr txBox="1"/>
          <p:nvPr userDrawn="1"/>
        </p:nvSpPr>
        <p:spPr>
          <a:xfrm>
            <a:off x="3477366" y="6216121"/>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rgbClr val="BF1E2E"/>
                </a:solidFill>
                <a:latin typeface="Montserrat" panose="00000500000000000000" pitchFamily="2" charset="0"/>
                <a:cs typeface="Raavi" panose="020B0502040204020203" pitchFamily="34" charset="0"/>
              </a:rPr>
              <a:t>WORKING. FOR A</a:t>
            </a:r>
            <a:r>
              <a:rPr lang="en-US" sz="1600" b="1" baseline="0" dirty="0" smtClean="0">
                <a:solidFill>
                  <a:srgbClr val="BF1E2E"/>
                </a:solidFill>
                <a:latin typeface="Montserrat" panose="00000500000000000000" pitchFamily="2" charset="0"/>
                <a:cs typeface="Raavi" panose="020B0502040204020203" pitchFamily="34" charset="0"/>
              </a:rPr>
              <a:t> BETTER LIFE.</a:t>
            </a:r>
            <a:endParaRPr lang="en-US" sz="1600" spc="-150" dirty="0">
              <a:solidFill>
                <a:srgbClr val="BF1E2E"/>
              </a:solidFill>
              <a:latin typeface="Montserrat" panose="00000500000000000000" pitchFamily="2" charset="0"/>
              <a:ea typeface="Tahoma" panose="020B0604030504040204" pitchFamily="34" charset="0"/>
              <a:cs typeface="Raavi" panose="020B0502040204020203" pitchFamily="34" charset="0"/>
            </a:endParaRPr>
          </a:p>
        </p:txBody>
      </p:sp>
    </p:spTree>
    <p:extLst>
      <p:ext uri="{BB962C8B-B14F-4D97-AF65-F5344CB8AC3E}">
        <p14:creationId xmlns:p14="http://schemas.microsoft.com/office/powerpoint/2010/main" val="5605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Rectangle 12"/>
          <p:cNvSpPr/>
          <p:nvPr userDrawn="1"/>
        </p:nvSpPr>
        <p:spPr>
          <a:xfrm>
            <a:off x="-5255" y="-10839"/>
            <a:ext cx="12192000" cy="6857999"/>
          </a:xfrm>
          <a:prstGeom prst="rect">
            <a:avLst/>
          </a:prstGeom>
          <a:solidFill>
            <a:srgbClr val="092C74">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4122979" y="3403291"/>
            <a:ext cx="3790098" cy="239070"/>
            <a:chOff x="4122979" y="3403291"/>
            <a:chExt cx="3790098" cy="239070"/>
          </a:xfrm>
          <a:solidFill>
            <a:schemeClr val="bg1"/>
          </a:solidFill>
        </p:grpSpPr>
        <p:sp>
          <p:nvSpPr>
            <p:cNvPr id="17" name="5-Point Star 16"/>
            <p:cNvSpPr/>
            <p:nvPr/>
          </p:nvSpPr>
          <p:spPr>
            <a:xfrm>
              <a:off x="4122979" y="3403291"/>
              <a:ext cx="186180" cy="18618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4723632" y="3413869"/>
              <a:ext cx="186180" cy="18618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5324285" y="3424447"/>
              <a:ext cx="186180" cy="18618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5924938" y="3435025"/>
              <a:ext cx="186180" cy="18618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p:nvPr/>
          </p:nvSpPr>
          <p:spPr>
            <a:xfrm>
              <a:off x="6525591" y="3445603"/>
              <a:ext cx="186180" cy="18618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7126244" y="3456181"/>
              <a:ext cx="186180" cy="18618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7726897" y="3456181"/>
              <a:ext cx="186180" cy="186180"/>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itle 1"/>
          <p:cNvSpPr>
            <a:spLocks noGrp="1"/>
          </p:cNvSpPr>
          <p:nvPr>
            <p:ph type="title"/>
          </p:nvPr>
        </p:nvSpPr>
        <p:spPr>
          <a:xfrm>
            <a:off x="3274828" y="2459421"/>
            <a:ext cx="5486400" cy="914400"/>
          </a:xfrm>
        </p:spPr>
        <p:txBody>
          <a:bodyPr anchor="ctr" anchorCtr="1">
            <a:noAutofit/>
          </a:bodyPr>
          <a:lstStyle>
            <a:lvl1pPr>
              <a:defRPr sz="5400" cap="all" baseline="0">
                <a:solidFill>
                  <a:schemeClr val="bg1"/>
                </a:solidFill>
                <a:latin typeface="Montserrat Light" panose="00000400000000000000" pitchFamily="2" charset="0"/>
              </a:defRPr>
            </a:lvl1pPr>
          </a:lstStyle>
          <a:p>
            <a:r>
              <a:rPr lang="en-US" dirty="0" smtClean="0"/>
              <a:t>Click to edit</a:t>
            </a:r>
            <a:endParaRPr lang="en-US" dirty="0"/>
          </a:p>
        </p:txBody>
      </p:sp>
    </p:spTree>
    <p:extLst>
      <p:ext uri="{BB962C8B-B14F-4D97-AF65-F5344CB8AC3E}">
        <p14:creationId xmlns:p14="http://schemas.microsoft.com/office/powerpoint/2010/main" val="231062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88276" y="1716248"/>
            <a:ext cx="4316554" cy="4771590"/>
          </a:xfrm>
        </p:spPr>
        <p:txBody>
          <a:bodyPr/>
          <a:lstStyle>
            <a:lvl1pPr marL="0" indent="0">
              <a:buNone/>
              <a:defRPr sz="1600">
                <a:latin typeface="Montserrat"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6" name="Rectangle 15"/>
          <p:cNvSpPr/>
          <p:nvPr userDrawn="1"/>
        </p:nvSpPr>
        <p:spPr>
          <a:xfrm>
            <a:off x="0" y="6593114"/>
            <a:ext cx="12192000" cy="264886"/>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3"/>
          <p:cNvSpPr>
            <a:spLocks noGrp="1"/>
          </p:cNvSpPr>
          <p:nvPr>
            <p:ph sz="half" idx="13"/>
          </p:nvPr>
        </p:nvSpPr>
        <p:spPr>
          <a:xfrm>
            <a:off x="5343860" y="1716248"/>
            <a:ext cx="6009940" cy="4771590"/>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itle 1"/>
          <p:cNvSpPr>
            <a:spLocks noGrp="1"/>
          </p:cNvSpPr>
          <p:nvPr>
            <p:ph type="title"/>
          </p:nvPr>
        </p:nvSpPr>
        <p:spPr>
          <a:xfrm>
            <a:off x="788276" y="725648"/>
            <a:ext cx="10565524" cy="990600"/>
          </a:xfrm>
        </p:spPr>
        <p:txBody>
          <a:bodyPr anchor="ctr" anchorCtr="0">
            <a:normAutofit/>
          </a:bodyPr>
          <a:lstStyle>
            <a:lvl1pPr>
              <a:defRPr sz="3600">
                <a:solidFill>
                  <a:srgbClr val="25AAE1"/>
                </a:solidFill>
                <a:latin typeface="Montserrat" panose="00000500000000000000" pitchFamily="2" charset="0"/>
              </a:defRPr>
            </a:lvl1pPr>
          </a:lstStyle>
          <a:p>
            <a:r>
              <a:rPr lang="en-US" dirty="0" smtClean="0"/>
              <a:t>Click to edit Master title style</a:t>
            </a:r>
            <a:endParaRPr lang="en-US" dirty="0"/>
          </a:p>
        </p:txBody>
      </p:sp>
      <p:sp>
        <p:nvSpPr>
          <p:cNvPr id="13" name="TextBox 12"/>
          <p:cNvSpPr txBox="1"/>
          <p:nvPr userDrawn="1"/>
        </p:nvSpPr>
        <p:spPr>
          <a:xfrm>
            <a:off x="7876963" y="1889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grpSp>
        <p:nvGrpSpPr>
          <p:cNvPr id="2" name="Group 1"/>
          <p:cNvGrpSpPr/>
          <p:nvPr userDrawn="1"/>
        </p:nvGrpSpPr>
        <p:grpSpPr>
          <a:xfrm>
            <a:off x="-1" y="0"/>
            <a:ext cx="12945627" cy="1005840"/>
            <a:chOff x="152399" y="152400"/>
            <a:chExt cx="12945627" cy="100584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1752600" y="767989"/>
              <a:ext cx="9753600" cy="390251"/>
            </a:xfrm>
            <a:prstGeom prst="rect">
              <a:avLst/>
            </a:prstGeom>
          </p:spPr>
        </p:pic>
        <p:sp>
          <p:nvSpPr>
            <p:cNvPr id="12" name="Rectangle 11"/>
            <p:cNvSpPr/>
            <p:nvPr userDrawn="1"/>
          </p:nvSpPr>
          <p:spPr>
            <a:xfrm>
              <a:off x="152399" y="152400"/>
              <a:ext cx="12192000" cy="620372"/>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029" y="157606"/>
              <a:ext cx="1761653" cy="629339"/>
            </a:xfrm>
            <a:prstGeom prst="rect">
              <a:avLst/>
            </a:prstGeom>
          </p:spPr>
        </p:pic>
        <p:sp>
          <p:nvSpPr>
            <p:cNvPr id="15" name="TextBox 14"/>
            <p:cNvSpPr txBox="1"/>
            <p:nvPr userDrawn="1"/>
          </p:nvSpPr>
          <p:spPr>
            <a:xfrm>
              <a:off x="8029363" y="3413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grpSp>
    </p:spTree>
    <p:extLst>
      <p:ext uri="{BB962C8B-B14F-4D97-AF65-F5344CB8AC3E}">
        <p14:creationId xmlns:p14="http://schemas.microsoft.com/office/powerpoint/2010/main" val="23914289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7167" y="840737"/>
            <a:ext cx="4052476" cy="1363436"/>
          </a:xfrm>
        </p:spPr>
        <p:txBody>
          <a:bodyPr anchor="b">
            <a:noAutofit/>
          </a:bodyPr>
          <a:lstStyle>
            <a:lvl1pPr>
              <a:defRPr sz="3600">
                <a:solidFill>
                  <a:srgbClr val="25AAE1"/>
                </a:solidFill>
                <a:latin typeface="Montserrat" panose="00000500000000000000" pitchFamily="2"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1600" y="840737"/>
            <a:ext cx="6172200" cy="55649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07167" y="2352576"/>
            <a:ext cx="4052476" cy="4053104"/>
          </a:xfrm>
        </p:spPr>
        <p:txBody>
          <a:bodyPr/>
          <a:lstStyle>
            <a:lvl1pPr marL="0" indent="0">
              <a:buNone/>
              <a:defRPr sz="1600">
                <a:latin typeface="Montserrat"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6" name="Rectangle 15"/>
          <p:cNvSpPr/>
          <p:nvPr userDrawn="1"/>
        </p:nvSpPr>
        <p:spPr>
          <a:xfrm>
            <a:off x="0" y="6593114"/>
            <a:ext cx="12192000" cy="264886"/>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7876963" y="1889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grpSp>
        <p:nvGrpSpPr>
          <p:cNvPr id="11" name="Group 10"/>
          <p:cNvGrpSpPr/>
          <p:nvPr userDrawn="1"/>
        </p:nvGrpSpPr>
        <p:grpSpPr>
          <a:xfrm>
            <a:off x="-1" y="0"/>
            <a:ext cx="12945627" cy="1005840"/>
            <a:chOff x="152399" y="152400"/>
            <a:chExt cx="12945627" cy="100584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1752600" y="767989"/>
              <a:ext cx="9753600" cy="390251"/>
            </a:xfrm>
            <a:prstGeom prst="rect">
              <a:avLst/>
            </a:prstGeom>
          </p:spPr>
        </p:pic>
        <p:sp>
          <p:nvSpPr>
            <p:cNvPr id="14" name="Rectangle 13"/>
            <p:cNvSpPr/>
            <p:nvPr userDrawn="1"/>
          </p:nvSpPr>
          <p:spPr>
            <a:xfrm>
              <a:off x="152399" y="152400"/>
              <a:ext cx="12192000" cy="620372"/>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029" y="157606"/>
              <a:ext cx="1761653" cy="629339"/>
            </a:xfrm>
            <a:prstGeom prst="rect">
              <a:avLst/>
            </a:prstGeom>
          </p:spPr>
        </p:pic>
        <p:sp>
          <p:nvSpPr>
            <p:cNvPr id="21" name="TextBox 20"/>
            <p:cNvSpPr txBox="1"/>
            <p:nvPr userDrawn="1"/>
          </p:nvSpPr>
          <p:spPr>
            <a:xfrm>
              <a:off x="8029363" y="3413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grpSp>
    </p:spTree>
    <p:extLst>
      <p:ext uri="{BB962C8B-B14F-4D97-AF65-F5344CB8AC3E}">
        <p14:creationId xmlns:p14="http://schemas.microsoft.com/office/powerpoint/2010/main" val="16928362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nt Title Page (No Transition)">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1" name="Rectangle 10"/>
          <p:cNvSpPr/>
          <p:nvPr userDrawn="1"/>
        </p:nvSpPr>
        <p:spPr>
          <a:xfrm>
            <a:off x="0" y="0"/>
            <a:ext cx="12192000" cy="68580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3483446"/>
            <a:ext cx="12192000" cy="777545"/>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4365" y="4260992"/>
            <a:ext cx="9753600" cy="616095"/>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2930" y="1855075"/>
            <a:ext cx="4489785" cy="1603946"/>
          </a:xfrm>
          <a:prstGeom prst="rect">
            <a:avLst/>
          </a:prstGeom>
        </p:spPr>
      </p:pic>
      <p:sp>
        <p:nvSpPr>
          <p:cNvPr id="20" name="Title 1"/>
          <p:cNvSpPr>
            <a:spLocks noGrp="1"/>
          </p:cNvSpPr>
          <p:nvPr>
            <p:ph type="title"/>
          </p:nvPr>
        </p:nvSpPr>
        <p:spPr>
          <a:xfrm>
            <a:off x="2198995" y="3613789"/>
            <a:ext cx="7794009" cy="480124"/>
          </a:xfrm>
        </p:spPr>
        <p:txBody>
          <a:bodyPr lIns="0" anchor="t" anchorCtr="0">
            <a:noAutofit/>
          </a:bodyPr>
          <a:lstStyle>
            <a:lvl1pPr algn="ctr">
              <a:defRPr sz="3200" cap="small" baseline="0">
                <a:solidFill>
                  <a:schemeClr val="bg1"/>
                </a:solidFill>
                <a:latin typeface="Montserrat Light" panose="00000400000000000000" pitchFamily="2" charset="0"/>
                <a:cs typeface="Raavi" panose="020B0502040204020203" pitchFamily="34" charset="0"/>
              </a:defRPr>
            </a:lvl1pPr>
          </a:lstStyle>
          <a:p>
            <a:r>
              <a:rPr lang="en-US" dirty="0" smtClean="0"/>
              <a:t>Click to edit Master title style</a:t>
            </a:r>
            <a:endParaRPr lang="en-US" dirty="0"/>
          </a:p>
        </p:txBody>
      </p:sp>
      <p:sp>
        <p:nvSpPr>
          <p:cNvPr id="26" name="Text Placeholder 25"/>
          <p:cNvSpPr>
            <a:spLocks noGrp="1"/>
          </p:cNvSpPr>
          <p:nvPr>
            <p:ph type="body" sz="quarter" idx="10"/>
          </p:nvPr>
        </p:nvSpPr>
        <p:spPr>
          <a:xfrm>
            <a:off x="2198995" y="4406957"/>
            <a:ext cx="7807325" cy="673100"/>
          </a:xfrm>
        </p:spPr>
        <p:txBody>
          <a:bodyPr lIns="0">
            <a:normAutofit/>
          </a:bodyPr>
          <a:lstStyle>
            <a:lvl1pPr marL="0" indent="0" algn="ctr">
              <a:buNone/>
              <a:defRPr sz="2400" b="0">
                <a:solidFill>
                  <a:schemeClr val="bg1">
                    <a:lumMod val="50000"/>
                  </a:schemeClr>
                </a:solidFill>
                <a:latin typeface="Montserrat Light" panose="00000400000000000000" pitchFamily="2" charset="0"/>
                <a:cs typeface="Raavi" panose="020B0502040204020203" pitchFamily="34" charset="0"/>
              </a:defRPr>
            </a:lvl1pPr>
          </a:lstStyle>
          <a:p>
            <a:pPr lvl="0"/>
            <a:r>
              <a:rPr lang="en-US" dirty="0" smtClean="0"/>
              <a:t>Edit Master text styles</a:t>
            </a:r>
            <a:endParaRPr lang="en-US" dirty="0"/>
          </a:p>
        </p:txBody>
      </p:sp>
    </p:spTree>
    <p:extLst>
      <p:ext uri="{BB962C8B-B14F-4D97-AF65-F5344CB8AC3E}">
        <p14:creationId xmlns:p14="http://schemas.microsoft.com/office/powerpoint/2010/main" val="29773507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 Title Page (W/ Transition)">
    <p:spTree>
      <p:nvGrpSpPr>
        <p:cNvPr id="1" name=""/>
        <p:cNvGrpSpPr/>
        <p:nvPr/>
      </p:nvGrpSpPr>
      <p:grpSpPr>
        <a:xfrm>
          <a:off x="0" y="0"/>
          <a:ext cx="0" cy="0"/>
          <a:chOff x="0" y="0"/>
          <a:chExt cx="0" cy="0"/>
        </a:xfrm>
      </p:grpSpPr>
      <p:sp>
        <p:nvSpPr>
          <p:cNvPr id="12" name="Rectangle 11"/>
          <p:cNvSpPr/>
          <p:nvPr userDrawn="1"/>
        </p:nvSpPr>
        <p:spPr>
          <a:xfrm>
            <a:off x="0" y="3483446"/>
            <a:ext cx="12192000" cy="777545"/>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2330817" y="3569706"/>
            <a:ext cx="7794009" cy="605023"/>
          </a:xfrm>
        </p:spPr>
        <p:txBody>
          <a:bodyPr lIns="0" anchor="t" anchorCtr="0">
            <a:noAutofit/>
          </a:bodyPr>
          <a:lstStyle>
            <a:lvl1pPr algn="ctr">
              <a:defRPr sz="4000" cap="small" baseline="0">
                <a:solidFill>
                  <a:schemeClr val="bg1"/>
                </a:solidFill>
                <a:latin typeface="Montserrat Light" panose="00000400000000000000" pitchFamily="2" charset="0"/>
              </a:defRPr>
            </a:lvl1pPr>
          </a:lstStyle>
          <a:p>
            <a:r>
              <a:rPr lang="en-US" dirty="0" smtClean="0"/>
              <a:t>Click to edit Master title style</a:t>
            </a:r>
            <a:endParaRPr lang="en-US" dirty="0"/>
          </a:p>
        </p:txBody>
      </p:sp>
      <p:sp>
        <p:nvSpPr>
          <p:cNvPr id="26" name="Text Placeholder 25"/>
          <p:cNvSpPr>
            <a:spLocks noGrp="1"/>
          </p:cNvSpPr>
          <p:nvPr>
            <p:ph type="body" sz="quarter" idx="10"/>
          </p:nvPr>
        </p:nvSpPr>
        <p:spPr>
          <a:xfrm>
            <a:off x="2317501" y="4327300"/>
            <a:ext cx="7807325" cy="673100"/>
          </a:xfrm>
        </p:spPr>
        <p:txBody>
          <a:bodyPr lIns="0">
            <a:normAutofit/>
          </a:bodyPr>
          <a:lstStyle>
            <a:lvl1pPr marL="0" indent="0" algn="ctr">
              <a:buNone/>
              <a:defRPr sz="2000" b="0">
                <a:latin typeface="Montserrat Light" panose="00000400000000000000" pitchFamily="2" charset="0"/>
              </a:defRPr>
            </a:lvl1pPr>
          </a:lstStyle>
          <a:p>
            <a:pPr lvl="0"/>
            <a:r>
              <a:rPr lang="en-US" dirty="0" smtClean="0"/>
              <a:t>Edit Master text styles</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2930" y="1855075"/>
            <a:ext cx="4489785" cy="1603946"/>
          </a:xfrm>
          <a:prstGeom prst="rect">
            <a:avLst/>
          </a:prstGeom>
        </p:spPr>
      </p:pic>
    </p:spTree>
    <p:extLst>
      <p:ext uri="{BB962C8B-B14F-4D97-AF65-F5344CB8AC3E}">
        <p14:creationId xmlns:p14="http://schemas.microsoft.com/office/powerpoint/2010/main" val="126302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0" y="6492240"/>
            <a:ext cx="12192000" cy="365760"/>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736083" y="6544315"/>
            <a:ext cx="7915169" cy="261610"/>
          </a:xfrm>
          <a:prstGeom prst="rect">
            <a:avLst/>
          </a:prstGeom>
        </p:spPr>
        <p:txBody>
          <a:bodyPr wrap="square">
            <a:spAutoFit/>
          </a:bodyPr>
          <a:lstStyle/>
          <a:p>
            <a:r>
              <a:rPr lang="en-US" sz="1100" dirty="0">
                <a:solidFill>
                  <a:schemeClr val="bg1"/>
                </a:solidFill>
                <a:latin typeface="Montserrat" panose="00000500000000000000" pitchFamily="2" charset="0"/>
                <a:cs typeface="Raavi" panose="020B0502040204020203" pitchFamily="34" charset="0"/>
              </a:rPr>
              <a:t>Text </a:t>
            </a:r>
            <a:r>
              <a:rPr lang="en-US" sz="1100" b="1" dirty="0">
                <a:solidFill>
                  <a:schemeClr val="bg1"/>
                </a:solidFill>
                <a:latin typeface="Montserrat" panose="00000500000000000000" pitchFamily="2" charset="0"/>
                <a:cs typeface="Raavi" panose="020B0502040204020203" pitchFamily="34" charset="0"/>
              </a:rPr>
              <a:t>WORK</a:t>
            </a:r>
            <a:r>
              <a:rPr lang="en-US" sz="1100" dirty="0">
                <a:solidFill>
                  <a:schemeClr val="bg1"/>
                </a:solidFill>
                <a:latin typeface="Montserrat" panose="00000500000000000000" pitchFamily="2" charset="0"/>
                <a:cs typeface="Raavi" panose="020B0502040204020203" pitchFamily="34" charset="0"/>
              </a:rPr>
              <a:t> to </a:t>
            </a:r>
            <a:r>
              <a:rPr lang="en-US" sz="1100" b="1" dirty="0">
                <a:solidFill>
                  <a:schemeClr val="bg1"/>
                </a:solidFill>
                <a:latin typeface="Montserrat" panose="00000500000000000000" pitchFamily="2" charset="0"/>
                <a:cs typeface="Raavi" panose="020B0502040204020203" pitchFamily="34" charset="0"/>
              </a:rPr>
              <a:t>235246</a:t>
            </a:r>
            <a:r>
              <a:rPr lang="en-US" sz="1100" dirty="0">
                <a:solidFill>
                  <a:schemeClr val="bg1"/>
                </a:solidFill>
                <a:latin typeface="Montserrat" panose="00000500000000000000" pitchFamily="2" charset="0"/>
                <a:cs typeface="Raavi" panose="020B0502040204020203" pitchFamily="34" charset="0"/>
              </a:rPr>
              <a:t> to receive periodic text alerts from the AFL-CIO (message and data rates may apply</a:t>
            </a:r>
            <a:r>
              <a:rPr lang="en-US" sz="1100" dirty="0" smtClean="0">
                <a:solidFill>
                  <a:schemeClr val="bg1"/>
                </a:solidFill>
                <a:latin typeface="Montserrat" panose="00000500000000000000" pitchFamily="2" charset="0"/>
                <a:cs typeface="Raavi" panose="020B0502040204020203" pitchFamily="34" charset="0"/>
              </a:rPr>
              <a:t>).</a:t>
            </a:r>
            <a:endParaRPr lang="en-US" sz="1400" dirty="0">
              <a:solidFill>
                <a:schemeClr val="bg1"/>
              </a:solidFill>
              <a:latin typeface="Montserrat" panose="00000500000000000000" pitchFamily="2" charset="0"/>
              <a:cs typeface="Raavi" panose="020B0502040204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8582" y="1432193"/>
            <a:ext cx="6746233" cy="2892447"/>
          </a:xfrm>
          <a:prstGeom prst="rect">
            <a:avLst/>
          </a:prstGeom>
        </p:spPr>
      </p:pic>
    </p:spTree>
    <p:extLst>
      <p:ext uri="{BB962C8B-B14F-4D97-AF65-F5344CB8AC3E}">
        <p14:creationId xmlns:p14="http://schemas.microsoft.com/office/powerpoint/2010/main" val="2507402352"/>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Rectangle 14"/>
          <p:cNvSpPr/>
          <p:nvPr userDrawn="1"/>
        </p:nvSpPr>
        <p:spPr>
          <a:xfrm>
            <a:off x="0" y="6593114"/>
            <a:ext cx="12192000" cy="264886"/>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sz="half" idx="1"/>
          </p:nvPr>
        </p:nvSpPr>
        <p:spPr>
          <a:xfrm>
            <a:off x="788276" y="1752871"/>
            <a:ext cx="10565524" cy="4577502"/>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Date Placeholder 2"/>
          <p:cNvSpPr>
            <a:spLocks noGrp="1"/>
          </p:cNvSpPr>
          <p:nvPr>
            <p:ph type="dt" sz="half" idx="10"/>
          </p:nvPr>
        </p:nvSpPr>
        <p:spPr>
          <a:xfrm>
            <a:off x="838200" y="6654976"/>
            <a:ext cx="2743200" cy="137160"/>
          </a:xfrm>
        </p:spPr>
        <p:txBody>
          <a:bodyPr/>
          <a:lstStyle>
            <a:lvl1pPr>
              <a:defRPr>
                <a:solidFill>
                  <a:schemeClr val="bg1"/>
                </a:solidFill>
              </a:defRPr>
            </a:lvl1pPr>
          </a:lstStyle>
          <a:p>
            <a:fld id="{A0C77F12-7F57-4133-87AE-D6C5B852195A}" type="datetimeFigureOut">
              <a:rPr lang="en-US" smtClean="0"/>
              <a:pPr/>
              <a:t>10/19/2016</a:t>
            </a:fld>
            <a:endParaRPr lang="en-US"/>
          </a:p>
        </p:txBody>
      </p:sp>
      <p:sp>
        <p:nvSpPr>
          <p:cNvPr id="19" name="Footer Placeholder 3"/>
          <p:cNvSpPr>
            <a:spLocks noGrp="1"/>
          </p:cNvSpPr>
          <p:nvPr>
            <p:ph type="ftr" sz="quarter" idx="11"/>
          </p:nvPr>
        </p:nvSpPr>
        <p:spPr>
          <a:xfrm>
            <a:off x="4038600" y="6654976"/>
            <a:ext cx="4114800" cy="137160"/>
          </a:xfrm>
        </p:spPr>
        <p:txBody>
          <a:bodyPr/>
          <a:lstStyle>
            <a:lvl1pPr>
              <a:defRPr>
                <a:solidFill>
                  <a:schemeClr val="bg1"/>
                </a:solidFill>
              </a:defRPr>
            </a:lvl1pPr>
          </a:lstStyle>
          <a:p>
            <a:endParaRPr lang="en-US"/>
          </a:p>
        </p:txBody>
      </p:sp>
      <p:sp>
        <p:nvSpPr>
          <p:cNvPr id="20" name="Slide Number Placeholder 4"/>
          <p:cNvSpPr>
            <a:spLocks noGrp="1"/>
          </p:cNvSpPr>
          <p:nvPr>
            <p:ph type="sldNum" sz="quarter" idx="12"/>
          </p:nvPr>
        </p:nvSpPr>
        <p:spPr>
          <a:xfrm>
            <a:off x="8610600" y="6654976"/>
            <a:ext cx="2743200" cy="137160"/>
          </a:xfrm>
        </p:spPr>
        <p:txBody>
          <a:bodyPr/>
          <a:lstStyle>
            <a:lvl1pPr>
              <a:defRPr>
                <a:solidFill>
                  <a:schemeClr val="bg1"/>
                </a:solidFill>
              </a:defRPr>
            </a:lvl1pPr>
          </a:lstStyle>
          <a:p>
            <a:fld id="{63CC3023-AEBE-4B47-BA6F-2C36E11E2C9B}" type="slidenum">
              <a:rPr lang="en-US" smtClean="0"/>
              <a:pPr/>
              <a:t>‹#›</a:t>
            </a:fld>
            <a:endParaRPr lang="en-US"/>
          </a:p>
        </p:txBody>
      </p:sp>
      <p:sp>
        <p:nvSpPr>
          <p:cNvPr id="22" name="Title 1"/>
          <p:cNvSpPr>
            <a:spLocks noGrp="1"/>
          </p:cNvSpPr>
          <p:nvPr>
            <p:ph type="title"/>
          </p:nvPr>
        </p:nvSpPr>
        <p:spPr>
          <a:xfrm>
            <a:off x="788276" y="810714"/>
            <a:ext cx="10565524" cy="878999"/>
          </a:xfrm>
        </p:spPr>
        <p:txBody>
          <a:bodyPr anchor="ctr" anchorCtr="0">
            <a:normAutofit/>
          </a:bodyPr>
          <a:lstStyle>
            <a:lvl1pPr>
              <a:defRPr sz="3600">
                <a:solidFill>
                  <a:srgbClr val="25AAE1"/>
                </a:solidFill>
                <a:latin typeface="Montserrat" panose="00000500000000000000" pitchFamily="2" charset="0"/>
              </a:defRPr>
            </a:lvl1pPr>
          </a:lstStyle>
          <a:p>
            <a:r>
              <a:rPr lang="en-US" dirty="0" smtClean="0"/>
              <a:t>Click to edit Master title style</a:t>
            </a:r>
            <a:endParaRPr lang="en-US" dirty="0"/>
          </a:p>
        </p:txBody>
      </p:sp>
      <p:grpSp>
        <p:nvGrpSpPr>
          <p:cNvPr id="2" name="Group 1"/>
          <p:cNvGrpSpPr/>
          <p:nvPr userDrawn="1"/>
        </p:nvGrpSpPr>
        <p:grpSpPr>
          <a:xfrm>
            <a:off x="-1" y="0"/>
            <a:ext cx="12945627" cy="1005840"/>
            <a:chOff x="-1" y="0"/>
            <a:chExt cx="12945627" cy="1005840"/>
          </a:xfrm>
        </p:grpSpPr>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1600200" y="615589"/>
              <a:ext cx="9753600" cy="390251"/>
            </a:xfrm>
            <a:prstGeom prst="rect">
              <a:avLst/>
            </a:prstGeom>
          </p:spPr>
        </p:pic>
        <p:sp>
          <p:nvSpPr>
            <p:cNvPr id="8" name="Rectangle 7"/>
            <p:cNvSpPr/>
            <p:nvPr userDrawn="1"/>
          </p:nvSpPr>
          <p:spPr>
            <a:xfrm>
              <a:off x="-1" y="0"/>
              <a:ext cx="12192000" cy="620372"/>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629" y="5206"/>
              <a:ext cx="1761653" cy="629339"/>
            </a:xfrm>
            <a:prstGeom prst="rect">
              <a:avLst/>
            </a:prstGeom>
          </p:spPr>
        </p:pic>
        <p:sp>
          <p:nvSpPr>
            <p:cNvPr id="23" name="TextBox 22"/>
            <p:cNvSpPr txBox="1"/>
            <p:nvPr userDrawn="1"/>
          </p:nvSpPr>
          <p:spPr>
            <a:xfrm>
              <a:off x="7876963" y="1889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grpSp>
    </p:spTree>
    <p:extLst>
      <p:ext uri="{BB962C8B-B14F-4D97-AF65-F5344CB8AC3E}">
        <p14:creationId xmlns:p14="http://schemas.microsoft.com/office/powerpoint/2010/main" val="41986077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8584"/>
            <a:ext cx="12192000" cy="685799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2883" y="3296646"/>
            <a:ext cx="5486400" cy="914400"/>
          </a:xfrm>
        </p:spPr>
        <p:txBody>
          <a:bodyPr anchor="ctr" anchorCtr="1">
            <a:noAutofit/>
          </a:bodyPr>
          <a:lstStyle>
            <a:lvl1pPr>
              <a:defRPr sz="4000">
                <a:solidFill>
                  <a:srgbClr val="25AAE1"/>
                </a:solidFill>
                <a:latin typeface="Montserrat" panose="00000500000000000000" pitchFamily="2" charset="0"/>
              </a:defRPr>
            </a:lvl1pPr>
          </a:lstStyle>
          <a:p>
            <a:r>
              <a:rPr lang="en-US" dirty="0" smtClean="0"/>
              <a:t>Click to edit</a:t>
            </a:r>
            <a:endParaRPr lang="en-US" dirty="0"/>
          </a:p>
        </p:txBody>
      </p:sp>
      <p:sp>
        <p:nvSpPr>
          <p:cNvPr id="7" name="Rectangle 6"/>
          <p:cNvSpPr/>
          <p:nvPr userDrawn="1"/>
        </p:nvSpPr>
        <p:spPr>
          <a:xfrm>
            <a:off x="0" y="1"/>
            <a:ext cx="12192000" cy="1045028"/>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5271" y="-26948"/>
            <a:ext cx="3201624" cy="1143759"/>
          </a:xfrm>
          <a:prstGeom prst="rect">
            <a:avLst/>
          </a:prstGeom>
        </p:spPr>
      </p:pic>
    </p:spTree>
    <p:extLst>
      <p:ext uri="{BB962C8B-B14F-4D97-AF65-F5344CB8AC3E}">
        <p14:creationId xmlns:p14="http://schemas.microsoft.com/office/powerpoint/2010/main" val="23707016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96261"/>
            <a:ext cx="5181600" cy="4691552"/>
          </a:xfrm>
        </p:spPr>
        <p:txBody>
          <a:bodyPr/>
          <a:lstStyle>
            <a:lvl1pPr>
              <a:defRPr>
                <a:solidFill>
                  <a:srgbClr val="424242"/>
                </a:solidFill>
                <a:latin typeface="Montserrat" panose="00000500000000000000" pitchFamily="2" charset="0"/>
              </a:defRPr>
            </a:lvl1pPr>
            <a:lvl2pPr>
              <a:defRPr>
                <a:solidFill>
                  <a:srgbClr val="424242"/>
                </a:solidFill>
                <a:latin typeface="Montserrat" panose="00000500000000000000" pitchFamily="2" charset="0"/>
              </a:defRPr>
            </a:lvl2pPr>
            <a:lvl3pPr>
              <a:defRPr>
                <a:solidFill>
                  <a:srgbClr val="424242"/>
                </a:solidFill>
                <a:latin typeface="Montserrat" panose="00000500000000000000" pitchFamily="2" charset="0"/>
              </a:defRPr>
            </a:lvl3pPr>
            <a:lvl4pPr>
              <a:defRPr>
                <a:solidFill>
                  <a:srgbClr val="424242"/>
                </a:solidFill>
                <a:latin typeface="Montserrat" panose="00000500000000000000" pitchFamily="2" charset="0"/>
              </a:defRPr>
            </a:lvl4pPr>
            <a:lvl5pPr>
              <a:defRPr>
                <a:solidFill>
                  <a:srgbClr val="424242"/>
                </a:solidFill>
                <a:latin typeface="Montserrat" panose="000005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22124" y="1696261"/>
            <a:ext cx="5181600" cy="4691552"/>
          </a:xfrm>
        </p:spPr>
        <p:txBody>
          <a:bodyPr/>
          <a:lstStyle>
            <a:lvl1pPr>
              <a:defRPr>
                <a:solidFill>
                  <a:srgbClr val="424242"/>
                </a:solidFill>
                <a:latin typeface="Montserrat" panose="00000500000000000000" pitchFamily="2" charset="0"/>
              </a:defRPr>
            </a:lvl1pPr>
            <a:lvl2pPr>
              <a:defRPr>
                <a:solidFill>
                  <a:srgbClr val="424242"/>
                </a:solidFill>
                <a:latin typeface="Montserrat" panose="00000500000000000000" pitchFamily="2" charset="0"/>
              </a:defRPr>
            </a:lvl2pPr>
            <a:lvl3pPr>
              <a:defRPr>
                <a:solidFill>
                  <a:srgbClr val="424242"/>
                </a:solidFill>
                <a:latin typeface="Montserrat" panose="00000500000000000000" pitchFamily="2" charset="0"/>
              </a:defRPr>
            </a:lvl3pPr>
            <a:lvl4pPr>
              <a:defRPr>
                <a:solidFill>
                  <a:srgbClr val="424242"/>
                </a:solidFill>
                <a:latin typeface="Montserrat" panose="00000500000000000000" pitchFamily="2" charset="0"/>
              </a:defRPr>
            </a:lvl4pPr>
            <a:lvl5pPr>
              <a:defRPr>
                <a:solidFill>
                  <a:srgbClr val="424242"/>
                </a:solidFill>
                <a:latin typeface="Montserrat" panose="000005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Rectangle 24"/>
          <p:cNvSpPr/>
          <p:nvPr userDrawn="1"/>
        </p:nvSpPr>
        <p:spPr>
          <a:xfrm>
            <a:off x="0" y="6593114"/>
            <a:ext cx="12192000" cy="264886"/>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ate Placeholder 2"/>
          <p:cNvSpPr>
            <a:spLocks noGrp="1"/>
          </p:cNvSpPr>
          <p:nvPr>
            <p:ph type="dt" sz="half" idx="10"/>
          </p:nvPr>
        </p:nvSpPr>
        <p:spPr>
          <a:xfrm>
            <a:off x="838200" y="6654976"/>
            <a:ext cx="2743200" cy="137160"/>
          </a:xfrm>
        </p:spPr>
        <p:txBody>
          <a:bodyPr/>
          <a:lstStyle>
            <a:lvl1pPr>
              <a:defRPr>
                <a:solidFill>
                  <a:schemeClr val="bg1"/>
                </a:solidFill>
                <a:latin typeface="Montserrat Light" panose="00000400000000000000" pitchFamily="2" charset="0"/>
              </a:defRPr>
            </a:lvl1pPr>
          </a:lstStyle>
          <a:p>
            <a:fld id="{A0C77F12-7F57-4133-87AE-D6C5B852195A}" type="datetimeFigureOut">
              <a:rPr lang="en-US" smtClean="0"/>
              <a:pPr/>
              <a:t>10/19/2016</a:t>
            </a:fld>
            <a:endParaRPr lang="en-US" dirty="0"/>
          </a:p>
        </p:txBody>
      </p:sp>
      <p:sp>
        <p:nvSpPr>
          <p:cNvPr id="27" name="Footer Placeholder 3"/>
          <p:cNvSpPr>
            <a:spLocks noGrp="1"/>
          </p:cNvSpPr>
          <p:nvPr>
            <p:ph type="ftr" sz="quarter" idx="11"/>
          </p:nvPr>
        </p:nvSpPr>
        <p:spPr>
          <a:xfrm>
            <a:off x="4038600" y="6654976"/>
            <a:ext cx="4114800" cy="137160"/>
          </a:xfrm>
        </p:spPr>
        <p:txBody>
          <a:bodyPr/>
          <a:lstStyle>
            <a:lvl1pPr>
              <a:defRPr>
                <a:solidFill>
                  <a:schemeClr val="bg1"/>
                </a:solidFill>
                <a:latin typeface="Montserrat Light" panose="00000400000000000000" pitchFamily="2" charset="0"/>
              </a:defRPr>
            </a:lvl1pPr>
          </a:lstStyle>
          <a:p>
            <a:endParaRPr lang="en-US" dirty="0"/>
          </a:p>
        </p:txBody>
      </p:sp>
      <p:sp>
        <p:nvSpPr>
          <p:cNvPr id="28" name="Slide Number Placeholder 4"/>
          <p:cNvSpPr>
            <a:spLocks noGrp="1"/>
          </p:cNvSpPr>
          <p:nvPr>
            <p:ph type="sldNum" sz="quarter" idx="12"/>
          </p:nvPr>
        </p:nvSpPr>
        <p:spPr>
          <a:xfrm>
            <a:off x="8610600" y="6654976"/>
            <a:ext cx="2743200" cy="137160"/>
          </a:xfrm>
        </p:spPr>
        <p:txBody>
          <a:bodyPr/>
          <a:lstStyle>
            <a:lvl1pPr>
              <a:defRPr>
                <a:solidFill>
                  <a:schemeClr val="bg1"/>
                </a:solidFill>
                <a:latin typeface="Montserrat Light" panose="00000400000000000000" pitchFamily="2" charset="0"/>
              </a:defRPr>
            </a:lvl1pPr>
          </a:lstStyle>
          <a:p>
            <a:fld id="{63CC3023-AEBE-4B47-BA6F-2C36E11E2C9B}" type="slidenum">
              <a:rPr lang="en-US" smtClean="0"/>
              <a:pPr/>
              <a:t>‹#›</a:t>
            </a:fld>
            <a:endParaRPr lang="en-US" dirty="0"/>
          </a:p>
        </p:txBody>
      </p:sp>
      <p:sp>
        <p:nvSpPr>
          <p:cNvPr id="32" name="Title 1"/>
          <p:cNvSpPr>
            <a:spLocks noGrp="1"/>
          </p:cNvSpPr>
          <p:nvPr>
            <p:ph type="title"/>
          </p:nvPr>
        </p:nvSpPr>
        <p:spPr>
          <a:xfrm>
            <a:off x="838200" y="933167"/>
            <a:ext cx="10565524" cy="683056"/>
          </a:xfrm>
        </p:spPr>
        <p:txBody>
          <a:bodyPr anchor="ctr" anchorCtr="0">
            <a:normAutofit/>
          </a:bodyPr>
          <a:lstStyle>
            <a:lvl1pPr>
              <a:defRPr sz="3600">
                <a:solidFill>
                  <a:srgbClr val="25AAE1"/>
                </a:solidFill>
                <a:latin typeface="Montserrat" panose="00000500000000000000" pitchFamily="2" charset="0"/>
              </a:defRPr>
            </a:lvl1pPr>
          </a:lstStyle>
          <a:p>
            <a:r>
              <a:rPr lang="en-US" dirty="0" smtClean="0"/>
              <a:t>Click to edit Master title style</a:t>
            </a:r>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1600200" y="615589"/>
            <a:ext cx="9753600" cy="390251"/>
          </a:xfrm>
          <a:prstGeom prst="rect">
            <a:avLst/>
          </a:prstGeom>
        </p:spPr>
      </p:pic>
      <p:sp>
        <p:nvSpPr>
          <p:cNvPr id="22" name="Rectangle 21"/>
          <p:cNvSpPr/>
          <p:nvPr userDrawn="1"/>
        </p:nvSpPr>
        <p:spPr>
          <a:xfrm>
            <a:off x="-1" y="0"/>
            <a:ext cx="12192000" cy="620372"/>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629" y="5206"/>
            <a:ext cx="1761653" cy="629339"/>
          </a:xfrm>
          <a:prstGeom prst="rect">
            <a:avLst/>
          </a:prstGeom>
        </p:spPr>
      </p:pic>
      <p:sp>
        <p:nvSpPr>
          <p:cNvPr id="33" name="TextBox 32"/>
          <p:cNvSpPr txBox="1"/>
          <p:nvPr userDrawn="1"/>
        </p:nvSpPr>
        <p:spPr>
          <a:xfrm>
            <a:off x="7876963" y="1889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spTree>
    <p:extLst>
      <p:ext uri="{BB962C8B-B14F-4D97-AF65-F5344CB8AC3E}">
        <p14:creationId xmlns:p14="http://schemas.microsoft.com/office/powerpoint/2010/main" val="17494486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5" name="Rectangle 24"/>
          <p:cNvSpPr/>
          <p:nvPr userDrawn="1"/>
        </p:nvSpPr>
        <p:spPr>
          <a:xfrm>
            <a:off x="0" y="6593114"/>
            <a:ext cx="12192000" cy="264886"/>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ate Placeholder 2"/>
          <p:cNvSpPr>
            <a:spLocks noGrp="1"/>
          </p:cNvSpPr>
          <p:nvPr>
            <p:ph type="dt" sz="half" idx="10"/>
          </p:nvPr>
        </p:nvSpPr>
        <p:spPr>
          <a:xfrm>
            <a:off x="838200" y="6654976"/>
            <a:ext cx="2743200" cy="137160"/>
          </a:xfrm>
        </p:spPr>
        <p:txBody>
          <a:bodyPr/>
          <a:lstStyle>
            <a:lvl1pPr>
              <a:defRPr>
                <a:solidFill>
                  <a:schemeClr val="bg1"/>
                </a:solidFill>
                <a:latin typeface="Montserrat Light" panose="00000400000000000000" pitchFamily="2" charset="0"/>
              </a:defRPr>
            </a:lvl1pPr>
          </a:lstStyle>
          <a:p>
            <a:fld id="{A0C77F12-7F57-4133-87AE-D6C5B852195A}" type="datetimeFigureOut">
              <a:rPr lang="en-US" smtClean="0"/>
              <a:pPr/>
              <a:t>10/19/2016</a:t>
            </a:fld>
            <a:endParaRPr lang="en-US" dirty="0"/>
          </a:p>
        </p:txBody>
      </p:sp>
      <p:sp>
        <p:nvSpPr>
          <p:cNvPr id="27" name="Footer Placeholder 3"/>
          <p:cNvSpPr>
            <a:spLocks noGrp="1"/>
          </p:cNvSpPr>
          <p:nvPr>
            <p:ph type="ftr" sz="quarter" idx="11"/>
          </p:nvPr>
        </p:nvSpPr>
        <p:spPr>
          <a:xfrm>
            <a:off x="4038600" y="6654976"/>
            <a:ext cx="4114800" cy="137160"/>
          </a:xfrm>
        </p:spPr>
        <p:txBody>
          <a:bodyPr/>
          <a:lstStyle>
            <a:lvl1pPr>
              <a:defRPr>
                <a:solidFill>
                  <a:schemeClr val="bg1"/>
                </a:solidFill>
                <a:latin typeface="Montserrat Light" panose="00000400000000000000" pitchFamily="2" charset="0"/>
              </a:defRPr>
            </a:lvl1pPr>
          </a:lstStyle>
          <a:p>
            <a:endParaRPr lang="en-US" dirty="0"/>
          </a:p>
        </p:txBody>
      </p:sp>
      <p:sp>
        <p:nvSpPr>
          <p:cNvPr id="28" name="Slide Number Placeholder 4"/>
          <p:cNvSpPr>
            <a:spLocks noGrp="1"/>
          </p:cNvSpPr>
          <p:nvPr>
            <p:ph type="sldNum" sz="quarter" idx="12"/>
          </p:nvPr>
        </p:nvSpPr>
        <p:spPr>
          <a:xfrm>
            <a:off x="8610600" y="6654976"/>
            <a:ext cx="2743200" cy="137160"/>
          </a:xfrm>
        </p:spPr>
        <p:txBody>
          <a:bodyPr/>
          <a:lstStyle>
            <a:lvl1pPr>
              <a:defRPr>
                <a:solidFill>
                  <a:schemeClr val="bg1"/>
                </a:solidFill>
                <a:latin typeface="Montserrat Light" panose="00000400000000000000" pitchFamily="2" charset="0"/>
              </a:defRPr>
            </a:lvl1pPr>
          </a:lstStyle>
          <a:p>
            <a:fld id="{63CC3023-AEBE-4B47-BA6F-2C36E11E2C9B}"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V="1">
            <a:off x="1600200" y="615589"/>
            <a:ext cx="9753600" cy="390251"/>
          </a:xfrm>
          <a:prstGeom prst="rect">
            <a:avLst/>
          </a:prstGeom>
        </p:spPr>
      </p:pic>
      <p:sp>
        <p:nvSpPr>
          <p:cNvPr id="22" name="Rectangle 21"/>
          <p:cNvSpPr/>
          <p:nvPr userDrawn="1"/>
        </p:nvSpPr>
        <p:spPr>
          <a:xfrm>
            <a:off x="-1" y="0"/>
            <a:ext cx="12192000" cy="620372"/>
          </a:xfrm>
          <a:prstGeom prst="rect">
            <a:avLst/>
          </a:prstGeom>
          <a:solidFill>
            <a:srgbClr val="09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629" y="5206"/>
            <a:ext cx="1761653" cy="629339"/>
          </a:xfrm>
          <a:prstGeom prst="rect">
            <a:avLst/>
          </a:prstGeom>
        </p:spPr>
      </p:pic>
      <p:sp>
        <p:nvSpPr>
          <p:cNvPr id="33" name="TextBox 32"/>
          <p:cNvSpPr txBox="1"/>
          <p:nvPr userDrawn="1"/>
        </p:nvSpPr>
        <p:spPr>
          <a:xfrm>
            <a:off x="7876963" y="1889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sp>
        <p:nvSpPr>
          <p:cNvPr id="13" name="Text Placeholder 2"/>
          <p:cNvSpPr>
            <a:spLocks noGrp="1"/>
          </p:cNvSpPr>
          <p:nvPr>
            <p:ph type="body" idx="1"/>
          </p:nvPr>
        </p:nvSpPr>
        <p:spPr>
          <a:xfrm>
            <a:off x="838200" y="1776107"/>
            <a:ext cx="5181600" cy="664027"/>
          </a:xfrm>
        </p:spPr>
        <p:txBody>
          <a:bodyPr anchor="b">
            <a:normAutofit/>
          </a:bodyPr>
          <a:lstStyle>
            <a:lvl1pPr marL="0" indent="0">
              <a:buNone/>
              <a:defRPr sz="2000" b="1">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Text Placeholder 4"/>
          <p:cNvSpPr>
            <a:spLocks noGrp="1"/>
          </p:cNvSpPr>
          <p:nvPr>
            <p:ph type="body" sz="quarter" idx="3"/>
          </p:nvPr>
        </p:nvSpPr>
        <p:spPr>
          <a:xfrm>
            <a:off x="6222124" y="1817519"/>
            <a:ext cx="5183188" cy="622615"/>
          </a:xfrm>
        </p:spPr>
        <p:txBody>
          <a:bodyPr anchor="b">
            <a:normAutofit/>
          </a:bodyPr>
          <a:lstStyle>
            <a:lvl1pPr marL="0" indent="0">
              <a:buNone/>
              <a:defRPr sz="2000" b="1">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Content Placeholder 2"/>
          <p:cNvSpPr>
            <a:spLocks noGrp="1"/>
          </p:cNvSpPr>
          <p:nvPr>
            <p:ph sz="half" idx="13"/>
          </p:nvPr>
        </p:nvSpPr>
        <p:spPr>
          <a:xfrm>
            <a:off x="838200" y="2630951"/>
            <a:ext cx="5181600" cy="3873061"/>
          </a:xfrm>
        </p:spPr>
        <p:txBody>
          <a:bodyPr/>
          <a:lstStyle>
            <a:lvl1pPr>
              <a:defRPr>
                <a:latin typeface="Montserrat" panose="00000500000000000000" pitchFamily="2" charset="0"/>
                <a:cs typeface="Raavi" panose="020B0502040204020203" pitchFamily="34" charset="0"/>
              </a:defRPr>
            </a:lvl1pPr>
            <a:lvl2pPr>
              <a:defRPr>
                <a:latin typeface="Montserrat" panose="00000500000000000000" pitchFamily="2" charset="0"/>
                <a:cs typeface="Raavi" panose="020B0502040204020203" pitchFamily="34" charset="0"/>
              </a:defRPr>
            </a:lvl2pPr>
            <a:lvl3pPr>
              <a:defRPr>
                <a:latin typeface="Montserrat" panose="00000500000000000000" pitchFamily="2" charset="0"/>
                <a:cs typeface="Raavi" panose="020B0502040204020203" pitchFamily="34" charset="0"/>
              </a:defRPr>
            </a:lvl3pPr>
            <a:lvl4pPr>
              <a:defRPr>
                <a:latin typeface="Montserrat" panose="00000500000000000000" pitchFamily="2" charset="0"/>
                <a:cs typeface="Raavi" panose="020B0502040204020203" pitchFamily="34" charset="0"/>
              </a:defRPr>
            </a:lvl4pPr>
            <a:lvl5pPr>
              <a:defRPr>
                <a:latin typeface="Montserrat" panose="00000500000000000000" pitchFamily="2" charset="0"/>
                <a:cs typeface="Raav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3"/>
          <p:cNvSpPr>
            <a:spLocks noGrp="1"/>
          </p:cNvSpPr>
          <p:nvPr>
            <p:ph sz="half" idx="2"/>
          </p:nvPr>
        </p:nvSpPr>
        <p:spPr>
          <a:xfrm>
            <a:off x="6222124" y="2649126"/>
            <a:ext cx="5181600" cy="3854885"/>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838200" y="723646"/>
            <a:ext cx="10565524" cy="990600"/>
          </a:xfrm>
        </p:spPr>
        <p:txBody>
          <a:bodyPr anchor="ctr" anchorCtr="0">
            <a:normAutofit/>
          </a:bodyPr>
          <a:lstStyle>
            <a:lvl1pPr>
              <a:defRPr sz="3600">
                <a:solidFill>
                  <a:srgbClr val="25AAE1"/>
                </a:solidFill>
                <a:latin typeface="Montserrat" panose="00000500000000000000"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434180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776107"/>
            <a:ext cx="5181600" cy="664027"/>
          </a:xfrm>
        </p:spPr>
        <p:txBody>
          <a:bodyPr anchor="b">
            <a:normAutofit/>
          </a:bodyPr>
          <a:lstStyle>
            <a:lvl1pPr marL="0" indent="0">
              <a:buNone/>
              <a:defRPr sz="2000" b="1">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6222124" y="1817519"/>
            <a:ext cx="5183188" cy="622615"/>
          </a:xfrm>
        </p:spPr>
        <p:txBody>
          <a:bodyPr anchor="b">
            <a:normAutofit/>
          </a:bodyPr>
          <a:lstStyle>
            <a:lvl1pPr marL="0" indent="0">
              <a:buNone/>
              <a:defRPr sz="2000" b="1">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8" name="Rectangle 17"/>
          <p:cNvSpPr/>
          <p:nvPr userDrawn="1"/>
        </p:nvSpPr>
        <p:spPr>
          <a:xfrm>
            <a:off x="0" y="6593114"/>
            <a:ext cx="12192000" cy="264886"/>
          </a:xfrm>
          <a:prstGeom prst="rect">
            <a:avLst/>
          </a:prstGeom>
          <a:solidFill>
            <a:srgbClr val="BF1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2"/>
          <p:cNvSpPr>
            <a:spLocks noGrp="1"/>
          </p:cNvSpPr>
          <p:nvPr>
            <p:ph type="dt" sz="half" idx="10"/>
          </p:nvPr>
        </p:nvSpPr>
        <p:spPr>
          <a:xfrm>
            <a:off x="838200" y="6654976"/>
            <a:ext cx="2743200" cy="137160"/>
          </a:xfrm>
        </p:spPr>
        <p:txBody>
          <a:bodyPr/>
          <a:lstStyle>
            <a:lvl1pPr>
              <a:defRPr>
                <a:solidFill>
                  <a:schemeClr val="bg1"/>
                </a:solidFill>
              </a:defRPr>
            </a:lvl1pPr>
          </a:lstStyle>
          <a:p>
            <a:fld id="{A0C77F12-7F57-4133-87AE-D6C5B852195A}" type="datetimeFigureOut">
              <a:rPr lang="en-US" smtClean="0"/>
              <a:pPr/>
              <a:t>10/19/2016</a:t>
            </a:fld>
            <a:endParaRPr lang="en-US"/>
          </a:p>
        </p:txBody>
      </p:sp>
      <p:sp>
        <p:nvSpPr>
          <p:cNvPr id="20" name="Footer Placeholder 3"/>
          <p:cNvSpPr>
            <a:spLocks noGrp="1"/>
          </p:cNvSpPr>
          <p:nvPr>
            <p:ph type="ftr" sz="quarter" idx="11"/>
          </p:nvPr>
        </p:nvSpPr>
        <p:spPr>
          <a:xfrm>
            <a:off x="4038600" y="6654976"/>
            <a:ext cx="4114800" cy="137160"/>
          </a:xfrm>
        </p:spPr>
        <p:txBody>
          <a:bodyPr/>
          <a:lstStyle>
            <a:lvl1pPr>
              <a:defRPr>
                <a:solidFill>
                  <a:schemeClr val="bg1"/>
                </a:solidFill>
              </a:defRPr>
            </a:lvl1pPr>
          </a:lstStyle>
          <a:p>
            <a:endParaRPr lang="en-US"/>
          </a:p>
        </p:txBody>
      </p:sp>
      <p:sp>
        <p:nvSpPr>
          <p:cNvPr id="21" name="Slide Number Placeholder 4"/>
          <p:cNvSpPr>
            <a:spLocks noGrp="1"/>
          </p:cNvSpPr>
          <p:nvPr>
            <p:ph type="sldNum" sz="quarter" idx="12"/>
          </p:nvPr>
        </p:nvSpPr>
        <p:spPr>
          <a:xfrm>
            <a:off x="8610600" y="6654976"/>
            <a:ext cx="2743200" cy="137160"/>
          </a:xfrm>
        </p:spPr>
        <p:txBody>
          <a:bodyPr/>
          <a:lstStyle>
            <a:lvl1pPr>
              <a:defRPr>
                <a:solidFill>
                  <a:schemeClr val="bg1"/>
                </a:solidFill>
              </a:defRPr>
            </a:lvl1pPr>
          </a:lstStyle>
          <a:p>
            <a:fld id="{63CC3023-AEBE-4B47-BA6F-2C36E11E2C9B}" type="slidenum">
              <a:rPr lang="en-US" smtClean="0"/>
              <a:pPr/>
              <a:t>‹#›</a:t>
            </a:fld>
            <a:endParaRPr lang="en-US"/>
          </a:p>
        </p:txBody>
      </p:sp>
      <p:sp>
        <p:nvSpPr>
          <p:cNvPr id="23" name="Content Placeholder 2"/>
          <p:cNvSpPr>
            <a:spLocks noGrp="1"/>
          </p:cNvSpPr>
          <p:nvPr>
            <p:ph sz="half" idx="13"/>
          </p:nvPr>
        </p:nvSpPr>
        <p:spPr>
          <a:xfrm>
            <a:off x="838200" y="2630951"/>
            <a:ext cx="5181600" cy="3873061"/>
          </a:xfrm>
        </p:spPr>
        <p:txBody>
          <a:bodyPr/>
          <a:lstStyle>
            <a:lvl1pPr>
              <a:defRPr>
                <a:latin typeface="Montserrat" panose="00000500000000000000" pitchFamily="2" charset="0"/>
                <a:cs typeface="Raavi" panose="020B0502040204020203" pitchFamily="34" charset="0"/>
              </a:defRPr>
            </a:lvl1pPr>
            <a:lvl2pPr>
              <a:defRPr>
                <a:latin typeface="Montserrat" panose="00000500000000000000" pitchFamily="2" charset="0"/>
                <a:cs typeface="Raavi" panose="020B0502040204020203" pitchFamily="34" charset="0"/>
              </a:defRPr>
            </a:lvl2pPr>
            <a:lvl3pPr>
              <a:defRPr>
                <a:latin typeface="Montserrat" panose="00000500000000000000" pitchFamily="2" charset="0"/>
                <a:cs typeface="Raavi" panose="020B0502040204020203" pitchFamily="34" charset="0"/>
              </a:defRPr>
            </a:lvl3pPr>
            <a:lvl4pPr>
              <a:defRPr>
                <a:latin typeface="Montserrat" panose="00000500000000000000" pitchFamily="2" charset="0"/>
                <a:cs typeface="Raavi" panose="020B0502040204020203" pitchFamily="34" charset="0"/>
              </a:defRPr>
            </a:lvl4pPr>
            <a:lvl5pPr>
              <a:defRPr>
                <a:latin typeface="Montserrat" panose="00000500000000000000" pitchFamily="2" charset="0"/>
                <a:cs typeface="Raav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3"/>
          <p:cNvSpPr>
            <a:spLocks noGrp="1"/>
          </p:cNvSpPr>
          <p:nvPr>
            <p:ph sz="half" idx="2"/>
          </p:nvPr>
        </p:nvSpPr>
        <p:spPr>
          <a:xfrm>
            <a:off x="6222124" y="2649126"/>
            <a:ext cx="5181600" cy="3854885"/>
          </a:xfrm>
        </p:spPr>
        <p:txBody>
          <a:bodyPr/>
          <a:lstStyle>
            <a:lvl1pPr>
              <a:defRPr>
                <a:latin typeface="Montserrat" panose="00000500000000000000" pitchFamily="2" charset="0"/>
              </a:defRPr>
            </a:lvl1pPr>
            <a:lvl2pPr>
              <a:defRPr>
                <a:latin typeface="Montserrat" panose="00000500000000000000" pitchFamily="2" charset="0"/>
              </a:defRPr>
            </a:lvl2pPr>
            <a:lvl3pPr>
              <a:defRPr>
                <a:latin typeface="Montserrat" panose="00000500000000000000" pitchFamily="2" charset="0"/>
              </a:defRPr>
            </a:lvl3pPr>
            <a:lvl4pPr>
              <a:defRPr>
                <a:latin typeface="Montserrat" panose="00000500000000000000" pitchFamily="2" charset="0"/>
              </a:defRPr>
            </a:lvl4pPr>
            <a:lvl5pPr>
              <a:defRPr>
                <a:latin typeface="Montserrat" panose="00000500000000000000" pitchFamily="2"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 name="Title 1"/>
          <p:cNvSpPr>
            <a:spLocks noGrp="1"/>
          </p:cNvSpPr>
          <p:nvPr>
            <p:ph type="title"/>
          </p:nvPr>
        </p:nvSpPr>
        <p:spPr>
          <a:xfrm>
            <a:off x="838200" y="723646"/>
            <a:ext cx="10565524" cy="990600"/>
          </a:xfrm>
        </p:spPr>
        <p:txBody>
          <a:bodyPr anchor="ctr" anchorCtr="0">
            <a:normAutofit/>
          </a:bodyPr>
          <a:lstStyle>
            <a:lvl1pPr>
              <a:defRPr sz="3600">
                <a:solidFill>
                  <a:srgbClr val="25AAE1"/>
                </a:solidFill>
                <a:latin typeface="Montserrat" panose="00000500000000000000" pitchFamily="2" charset="0"/>
              </a:defRPr>
            </a:lvl1pPr>
          </a:lstStyle>
          <a:p>
            <a:r>
              <a:rPr lang="en-US" dirty="0" smtClean="0"/>
              <a:t>Click to edit Master title style</a:t>
            </a:r>
            <a:endParaRPr lang="en-US" dirty="0"/>
          </a:p>
        </p:txBody>
      </p:sp>
      <p:sp>
        <p:nvSpPr>
          <p:cNvPr id="28" name="TextBox 27"/>
          <p:cNvSpPr txBox="1"/>
          <p:nvPr userDrawn="1"/>
        </p:nvSpPr>
        <p:spPr>
          <a:xfrm>
            <a:off x="7876963" y="188950"/>
            <a:ext cx="5068663" cy="338554"/>
          </a:xfrm>
          <a:prstGeom prst="rect">
            <a:avLst/>
          </a:prstGeom>
          <a:noFill/>
        </p:spPr>
        <p:txBody>
          <a:bodyPr wrap="square" rtlCol="0">
            <a:spAutoFit/>
          </a:bodyPr>
          <a:lstStyle/>
          <a:p>
            <a:pPr algn="ctr">
              <a:lnSpc>
                <a:spcPct val="100000"/>
              </a:lnSpc>
              <a:spcBef>
                <a:spcPts val="0"/>
              </a:spcBef>
              <a:spcAft>
                <a:spcPts val="0"/>
              </a:spcAft>
            </a:pPr>
            <a:r>
              <a:rPr lang="en-US" sz="1600" b="1" dirty="0" smtClean="0">
                <a:solidFill>
                  <a:schemeClr val="bg1"/>
                </a:solidFill>
                <a:latin typeface="Montserrat Light" panose="00000400000000000000" pitchFamily="2" charset="0"/>
                <a:cs typeface="Raavi" panose="020B0502040204020203" pitchFamily="34" charset="0"/>
              </a:rPr>
              <a:t>WORKING. FOR A BETTER LIFE</a:t>
            </a:r>
            <a:r>
              <a:rPr lang="en-US" sz="1600" b="1" baseline="0" dirty="0" smtClean="0">
                <a:solidFill>
                  <a:schemeClr val="bg1"/>
                </a:solidFill>
                <a:latin typeface="Montserrat Light" panose="00000400000000000000" pitchFamily="2" charset="0"/>
                <a:cs typeface="Raavi" panose="020B0502040204020203" pitchFamily="34" charset="0"/>
              </a:rPr>
              <a:t>.</a:t>
            </a:r>
            <a:endParaRPr lang="en-US" sz="1600" spc="-150" dirty="0">
              <a:solidFill>
                <a:schemeClr val="bg1"/>
              </a:solidFill>
              <a:latin typeface="Montserrat Light" panose="00000400000000000000" pitchFamily="2" charset="0"/>
              <a:ea typeface="Tahoma" panose="020B0604030504040204" pitchFamily="34" charset="0"/>
              <a:cs typeface="Raavi" panose="020B0502040204020203" pitchFamily="34" charset="0"/>
            </a:endParaRPr>
          </a:p>
        </p:txBody>
      </p:sp>
    </p:spTree>
    <p:extLst>
      <p:ext uri="{BB962C8B-B14F-4D97-AF65-F5344CB8AC3E}">
        <p14:creationId xmlns:p14="http://schemas.microsoft.com/office/powerpoint/2010/main" val="20883841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aavi" panose="020B0502040204020203" pitchFamily="34" charset="0"/>
                <a:cs typeface="Raavi" panose="020B0502040204020203" pitchFamily="34" charset="0"/>
              </a:defRPr>
            </a:lvl1pPr>
          </a:lstStyle>
          <a:p>
            <a:fld id="{A0C77F12-7F57-4133-87AE-D6C5B852195A}" type="datetimeFigureOut">
              <a:rPr lang="en-US" smtClean="0"/>
              <a:pPr/>
              <a:t>10/19/2016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aavi" panose="020B0502040204020203" pitchFamily="34" charset="0"/>
                <a:cs typeface="Raavi" panose="020B0502040204020203"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aavi" panose="020B0502040204020203" pitchFamily="34" charset="0"/>
                <a:cs typeface="Raavi" panose="020B0502040204020203" pitchFamily="34" charset="0"/>
              </a:defRPr>
            </a:lvl1pPr>
          </a:lstStyle>
          <a:p>
            <a:fld id="{63CC3023-AEBE-4B47-BA6F-2C36E11E2C9B}" type="slidenum">
              <a:rPr lang="en-US" smtClean="0"/>
              <a:pPr/>
              <a:t>‹#›</a:t>
            </a:fld>
            <a:endParaRPr lang="en-US" dirty="0"/>
          </a:p>
        </p:txBody>
      </p:sp>
    </p:spTree>
    <p:extLst>
      <p:ext uri="{BB962C8B-B14F-4D97-AF65-F5344CB8AC3E}">
        <p14:creationId xmlns:p14="http://schemas.microsoft.com/office/powerpoint/2010/main" val="275129585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8" r:id="rId3"/>
    <p:sldLayoutId id="2147483659" r:id="rId4"/>
    <p:sldLayoutId id="2147483650" r:id="rId5"/>
    <p:sldLayoutId id="2147483651" r:id="rId6"/>
    <p:sldLayoutId id="2147483652" r:id="rId7"/>
    <p:sldLayoutId id="2147483660" r:id="rId8"/>
    <p:sldLayoutId id="2147483653" r:id="rId9"/>
    <p:sldLayoutId id="2147483654" r:id="rId10"/>
    <p:sldLayoutId id="2147483656" r:id="rId11"/>
    <p:sldLayoutId id="2147483657"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cap="all" baseline="0">
          <a:solidFill>
            <a:srgbClr val="092C74"/>
          </a:solidFill>
          <a:latin typeface="Raavi" panose="020B0502040204020203" pitchFamily="34" charset="0"/>
          <a:ea typeface="+mj-ea"/>
          <a:cs typeface="Raav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424242"/>
          </a:solidFill>
          <a:latin typeface="Raavi" panose="020B0502040204020203" pitchFamily="34" charset="0"/>
          <a:ea typeface="+mn-ea"/>
          <a:cs typeface="Raav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24242"/>
          </a:solidFill>
          <a:latin typeface="Raavi" panose="020B0502040204020203" pitchFamily="34" charset="0"/>
          <a:ea typeface="+mn-ea"/>
          <a:cs typeface="Raav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24242"/>
          </a:solidFill>
          <a:latin typeface="Raavi" panose="020B0502040204020203" pitchFamily="34" charset="0"/>
          <a:ea typeface="+mn-ea"/>
          <a:cs typeface="Raav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24242"/>
          </a:solidFill>
          <a:latin typeface="Raavi" panose="020B0502040204020203" pitchFamily="34" charset="0"/>
          <a:ea typeface="+mn-ea"/>
          <a:cs typeface="Raav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24242"/>
          </a:solidFill>
          <a:latin typeface="Raavi" panose="020B0502040204020203" pitchFamily="34" charset="0"/>
          <a:ea typeface="+mn-ea"/>
          <a:cs typeface="Raav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10.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hyperlink" Target="mailto:mpenson@aflcio.org"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hyperlink" Target="mailto:etorre@aflcio.org"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bit.ly/Labor16TrainingMaterials"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go.aflcio.org/womenstoolkit2016"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342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380" y="465562"/>
            <a:ext cx="11495314" cy="1037041"/>
          </a:xfrm>
        </p:spPr>
        <p:txBody>
          <a:bodyPr/>
          <a:lstStyle/>
          <a:p>
            <a:r>
              <a:rPr lang="en-US" dirty="0" smtClean="0"/>
              <a:t>Member Type</a:t>
            </a:r>
            <a:endParaRPr lang="en-US" dirty="0"/>
          </a:p>
        </p:txBody>
      </p:sp>
      <p:sp>
        <p:nvSpPr>
          <p:cNvPr id="4" name="Footer Placeholder 3"/>
          <p:cNvSpPr>
            <a:spLocks noGrp="1"/>
          </p:cNvSpPr>
          <p:nvPr>
            <p:ph type="ftr"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Political Department</a:t>
            </a:r>
            <a:endParaRPr kumimoji="0" lang="en-US" sz="1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 name="TextBox 6"/>
          <p:cNvSpPr txBox="1"/>
          <p:nvPr/>
        </p:nvSpPr>
        <p:spPr>
          <a:xfrm>
            <a:off x="7961049" y="6214422"/>
            <a:ext cx="44462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AFL-CIO Member Poll, September 2, 2016</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sp>
        <p:nvSpPr>
          <p:cNvPr id="9" name="Rounded Rectangle 8"/>
          <p:cNvSpPr/>
          <p:nvPr/>
        </p:nvSpPr>
        <p:spPr>
          <a:xfrm>
            <a:off x="5754021" y="1463715"/>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23%</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0" name="Rounded Rectangle 9"/>
          <p:cNvSpPr/>
          <p:nvPr/>
        </p:nvSpPr>
        <p:spPr>
          <a:xfrm>
            <a:off x="9345780" y="1432315"/>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9</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 name="Rounded Rectangle 10"/>
          <p:cNvSpPr/>
          <p:nvPr/>
        </p:nvSpPr>
        <p:spPr>
          <a:xfrm>
            <a:off x="2070097" y="1522236"/>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17%</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4133295075"/>
              </p:ext>
            </p:extLst>
          </p:nvPr>
        </p:nvGraphicFramePr>
        <p:xfrm>
          <a:off x="386759" y="1971121"/>
          <a:ext cx="11496675" cy="44227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04380" y="5607110"/>
            <a:ext cx="20376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Margin Change:</a:t>
            </a:r>
            <a:endParaRPr kumimoji="0" lang="en-US" sz="1600" b="1" i="1"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3" name="TextBox 12"/>
          <p:cNvSpPr txBox="1"/>
          <p:nvPr/>
        </p:nvSpPr>
        <p:spPr>
          <a:xfrm>
            <a:off x="2548518" y="5545554"/>
            <a:ext cx="6825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+2%</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4" name="TextBox 13"/>
          <p:cNvSpPr txBox="1"/>
          <p:nvPr/>
        </p:nvSpPr>
        <p:spPr>
          <a:xfrm>
            <a:off x="6094639" y="5545554"/>
            <a:ext cx="7230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-3%</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5" name="TextBox 14"/>
          <p:cNvSpPr txBox="1"/>
          <p:nvPr/>
        </p:nvSpPr>
        <p:spPr>
          <a:xfrm>
            <a:off x="9505793" y="5576332"/>
            <a:ext cx="6783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-4%</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462049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a:t>
            </a:r>
            <a:endParaRPr lang="en-US" dirty="0"/>
          </a:p>
        </p:txBody>
      </p:sp>
      <p:sp>
        <p:nvSpPr>
          <p:cNvPr id="4" name="Footer Placeholder 3"/>
          <p:cNvSpPr>
            <a:spLocks noGrp="1"/>
          </p:cNvSpPr>
          <p:nvPr>
            <p:ph type="ftr"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Political Department</a:t>
            </a:r>
            <a:endParaRPr kumimoji="0" lang="en-US" sz="1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 name="Rounded Rectangle 6"/>
          <p:cNvSpPr/>
          <p:nvPr/>
        </p:nvSpPr>
        <p:spPr>
          <a:xfrm>
            <a:off x="5577840" y="1988068"/>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18%</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8" name="Rounded Rectangle 7"/>
          <p:cNvSpPr/>
          <p:nvPr/>
        </p:nvSpPr>
        <p:spPr>
          <a:xfrm>
            <a:off x="9213818" y="1952666"/>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4</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9" name="Rounded Rectangle 8"/>
          <p:cNvSpPr/>
          <p:nvPr/>
        </p:nvSpPr>
        <p:spPr>
          <a:xfrm>
            <a:off x="2054157" y="1988068"/>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25%</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11" name="TextBox 10"/>
          <p:cNvSpPr txBox="1"/>
          <p:nvPr/>
        </p:nvSpPr>
        <p:spPr>
          <a:xfrm>
            <a:off x="7889919" y="6263112"/>
            <a:ext cx="44462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AFL-CIO Member Poll, September 2, 2016</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504203550"/>
              </p:ext>
            </p:extLst>
          </p:nvPr>
        </p:nvGraphicFramePr>
        <p:xfrm>
          <a:off x="0" y="1811644"/>
          <a:ext cx="11496675" cy="44227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9016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36" y="719294"/>
            <a:ext cx="10565524" cy="878999"/>
          </a:xfrm>
        </p:spPr>
        <p:txBody>
          <a:bodyPr/>
          <a:lstStyle/>
          <a:p>
            <a:r>
              <a:rPr lang="en-US" dirty="0" smtClean="0"/>
              <a:t>Age</a:t>
            </a:r>
            <a:endParaRPr lang="en-US" dirty="0"/>
          </a:p>
        </p:txBody>
      </p:sp>
      <p:sp>
        <p:nvSpPr>
          <p:cNvPr id="4" name="Footer Placeholder 3"/>
          <p:cNvSpPr>
            <a:spLocks noGrp="1"/>
          </p:cNvSpPr>
          <p:nvPr>
            <p:ph type="ftr" sz="quarter" idx="4294967295"/>
          </p:nvPr>
        </p:nvSpPr>
        <p:spPr>
          <a:xfrm>
            <a:off x="3847610" y="6229309"/>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Political Department</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 name="Rounded Rectangle 5"/>
          <p:cNvSpPr/>
          <p:nvPr/>
        </p:nvSpPr>
        <p:spPr>
          <a:xfrm>
            <a:off x="6096000" y="1309263"/>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14%</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 name="Rounded Rectangle 6"/>
          <p:cNvSpPr/>
          <p:nvPr/>
        </p:nvSpPr>
        <p:spPr>
          <a:xfrm>
            <a:off x="9731978" y="1273861"/>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2</a:t>
            </a: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1</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8" name="Rounded Rectangle 7"/>
          <p:cNvSpPr/>
          <p:nvPr/>
        </p:nvSpPr>
        <p:spPr>
          <a:xfrm>
            <a:off x="2572317" y="1309263"/>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9</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aphicFrame>
        <p:nvGraphicFramePr>
          <p:cNvPr id="10" name="Content Placeholder 9"/>
          <p:cNvGraphicFramePr>
            <a:graphicFrameLocks noGrp="1"/>
          </p:cNvGraphicFramePr>
          <p:nvPr>
            <p:ph idx="1"/>
            <p:extLst/>
          </p:nvPr>
        </p:nvGraphicFramePr>
        <p:xfrm>
          <a:off x="347663" y="1574800"/>
          <a:ext cx="11496675" cy="442277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962410" y="5852469"/>
            <a:ext cx="44462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AFL-CIO Member Poll, September 2, 2016</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sp>
        <p:nvSpPr>
          <p:cNvPr id="9" name="TextBox 8"/>
          <p:cNvSpPr txBox="1"/>
          <p:nvPr/>
        </p:nvSpPr>
        <p:spPr>
          <a:xfrm>
            <a:off x="128569" y="5346700"/>
            <a:ext cx="20376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Margin Change:</a:t>
            </a:r>
            <a:endParaRPr kumimoji="0" lang="en-US" sz="1600" b="1" i="1"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2" name="TextBox 11"/>
          <p:cNvSpPr txBox="1"/>
          <p:nvPr/>
        </p:nvSpPr>
        <p:spPr>
          <a:xfrm>
            <a:off x="2541506" y="5308600"/>
            <a:ext cx="8237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+2%</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3" name="TextBox 12"/>
          <p:cNvSpPr txBox="1"/>
          <p:nvPr/>
        </p:nvSpPr>
        <p:spPr>
          <a:xfrm>
            <a:off x="6077020" y="5231510"/>
            <a:ext cx="7811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-4%</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4" name="TextBox 13"/>
          <p:cNvSpPr txBox="1"/>
          <p:nvPr/>
        </p:nvSpPr>
        <p:spPr>
          <a:xfrm>
            <a:off x="9569894" y="5231510"/>
            <a:ext cx="6156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-2%</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562505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721411"/>
            <a:ext cx="10565524" cy="878999"/>
          </a:xfrm>
        </p:spPr>
        <p:txBody>
          <a:bodyPr/>
          <a:lstStyle/>
          <a:p>
            <a:r>
              <a:rPr lang="en-US" dirty="0" smtClean="0"/>
              <a:t>Income</a:t>
            </a:r>
            <a:endParaRPr lang="en-US" dirty="0"/>
          </a:p>
        </p:txBody>
      </p:sp>
      <p:sp>
        <p:nvSpPr>
          <p:cNvPr id="4" name="Footer Placeholder 3"/>
          <p:cNvSpPr>
            <a:spLocks noGrp="1"/>
          </p:cNvSpPr>
          <p:nvPr>
            <p:ph type="ftr"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Political Department</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 name="Rounded Rectangle 5"/>
          <p:cNvSpPr/>
          <p:nvPr/>
        </p:nvSpPr>
        <p:spPr>
          <a:xfrm>
            <a:off x="8630653" y="1252084"/>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12%</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7" name="Rounded Rectangle 6"/>
          <p:cNvSpPr/>
          <p:nvPr/>
        </p:nvSpPr>
        <p:spPr>
          <a:xfrm>
            <a:off x="3428129" y="1252084"/>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23%</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aphicFrame>
        <p:nvGraphicFramePr>
          <p:cNvPr id="12" name="Content Placeholder 11"/>
          <p:cNvGraphicFramePr>
            <a:graphicFrameLocks noGrp="1"/>
          </p:cNvGraphicFramePr>
          <p:nvPr>
            <p:ph idx="1"/>
            <p:extLst/>
          </p:nvPr>
        </p:nvGraphicFramePr>
        <p:xfrm>
          <a:off x="347663" y="1574800"/>
          <a:ext cx="11496675" cy="442277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962410" y="5852469"/>
            <a:ext cx="44462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AFL-CIO Member Poll, September 2, 2016</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sp>
        <p:nvSpPr>
          <p:cNvPr id="8" name="TextBox 7"/>
          <p:cNvSpPr txBox="1"/>
          <p:nvPr/>
        </p:nvSpPr>
        <p:spPr>
          <a:xfrm>
            <a:off x="72914" y="5351166"/>
            <a:ext cx="20376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Margin Change:</a:t>
            </a:r>
            <a:endParaRPr kumimoji="0" lang="en-US" sz="1600" b="1" i="1"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9" name="TextBox 8"/>
          <p:cNvSpPr txBox="1"/>
          <p:nvPr/>
        </p:nvSpPr>
        <p:spPr>
          <a:xfrm>
            <a:off x="3543300" y="5308600"/>
            <a:ext cx="646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-1%</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
        <p:nvSpPr>
          <p:cNvPr id="10" name="TextBox 9"/>
          <p:cNvSpPr txBox="1"/>
          <p:nvPr/>
        </p:nvSpPr>
        <p:spPr>
          <a:xfrm>
            <a:off x="8724900" y="5280055"/>
            <a:ext cx="6679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a:t>
            </a:r>
            <a:r>
              <a:rPr kumimoji="0" lang="en-US" sz="2000" b="1" i="0" u="none" strike="noStrike" kern="1200" cap="none" spc="0" normalizeH="0" baseline="0" noProof="0" dirty="0" smtClean="0">
                <a:ln>
                  <a:noFill/>
                </a:ln>
                <a:solidFill>
                  <a:srgbClr val="000000"/>
                </a:solidFill>
                <a:effectLst/>
                <a:uLnTx/>
                <a:uFillTx/>
                <a:latin typeface="Corbel" panose="020B0503020204020204" pitchFamily="34" charset="0"/>
                <a:ea typeface="+mn-ea"/>
                <a:cs typeface="+mn-cs"/>
              </a:rPr>
              <a:t>1%</a:t>
            </a:r>
            <a:endParaRPr kumimoji="0" lang="en-US" sz="2000" b="1" i="0" u="none" strike="noStrike" kern="1200" cap="none" spc="0" normalizeH="0" baseline="0" noProof="0" dirty="0">
              <a:ln>
                <a:noFill/>
              </a:ln>
              <a:solidFill>
                <a:srgbClr val="0000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518112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699" y="752560"/>
            <a:ext cx="10565524" cy="878999"/>
          </a:xfrm>
        </p:spPr>
        <p:txBody>
          <a:bodyPr/>
          <a:lstStyle/>
          <a:p>
            <a:r>
              <a:rPr lang="en-US" dirty="0" smtClean="0"/>
              <a:t>Presidential Vote</a:t>
            </a:r>
            <a:endParaRPr lang="en-US" dirty="0"/>
          </a:p>
        </p:txBody>
      </p:sp>
      <p:sp>
        <p:nvSpPr>
          <p:cNvPr id="4" name="Footer Placeholder 3"/>
          <p:cNvSpPr>
            <a:spLocks noGrp="1"/>
          </p:cNvSpPr>
          <p:nvPr>
            <p:ph type="ftr"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white"/>
                </a:solidFill>
                <a:effectLst/>
                <a:uLnTx/>
                <a:uFillTx/>
                <a:latin typeface="Corbel" panose="020B0503020204020204" pitchFamily="34" charset="0"/>
                <a:ea typeface="+mn-ea"/>
                <a:cs typeface="+mn-cs"/>
              </a:rPr>
              <a:t>Political Department</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 name="TextBox 5"/>
          <p:cNvSpPr txBox="1"/>
          <p:nvPr/>
        </p:nvSpPr>
        <p:spPr>
          <a:xfrm>
            <a:off x="7581900" y="6263112"/>
            <a:ext cx="46101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Consortium National Survey, August 31, 2016</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sp>
        <p:nvSpPr>
          <p:cNvPr id="7" name="Rounded Rectangle 6"/>
          <p:cNvSpPr/>
          <p:nvPr/>
        </p:nvSpPr>
        <p:spPr>
          <a:xfrm>
            <a:off x="6035040" y="1718641"/>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2%</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8" name="Rounded Rectangle 7"/>
          <p:cNvSpPr/>
          <p:nvPr/>
        </p:nvSpPr>
        <p:spPr>
          <a:xfrm>
            <a:off x="9671018" y="1683239"/>
            <a:ext cx="762149" cy="348326"/>
          </a:xfrm>
          <a:prstGeom prst="roundRect">
            <a:avLst/>
          </a:prstGeom>
          <a:solidFill>
            <a:srgbClr val="C00000"/>
          </a:solidFill>
          <a:ln w="381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5</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9" name="Rounded Rectangle 8"/>
          <p:cNvSpPr/>
          <p:nvPr/>
        </p:nvSpPr>
        <p:spPr>
          <a:xfrm>
            <a:off x="2511357" y="1718641"/>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1</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5%</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734653431"/>
              </p:ext>
            </p:extLst>
          </p:nvPr>
        </p:nvGraphicFramePr>
        <p:xfrm>
          <a:off x="347662" y="1892804"/>
          <a:ext cx="11496675" cy="44227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0835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8196" y="695801"/>
            <a:ext cx="10565524" cy="878999"/>
          </a:xfrm>
        </p:spPr>
        <p:txBody>
          <a:bodyPr/>
          <a:lstStyle/>
          <a:p>
            <a:r>
              <a:rPr lang="en-US" dirty="0" smtClean="0"/>
              <a:t>Reported Union Contact</a:t>
            </a:r>
            <a:endParaRPr lang="en-US" dirty="0"/>
          </a:p>
        </p:txBody>
      </p:sp>
      <p:sp>
        <p:nvSpPr>
          <p:cNvPr id="4" name="Footer Placeholder 3"/>
          <p:cNvSpPr>
            <a:spLocks noGrp="1"/>
          </p:cNvSpPr>
          <p:nvPr>
            <p:ph type="ftr"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Political Department</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748712473"/>
              </p:ext>
            </p:extLst>
          </p:nvPr>
        </p:nvGraphicFramePr>
        <p:xfrm>
          <a:off x="347663" y="1574800"/>
          <a:ext cx="11496675" cy="44227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7745734" y="6187073"/>
            <a:ext cx="44462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AFL-CIO Member Poll, September 2, 2016</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054451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1" y="2442003"/>
            <a:ext cx="7524206" cy="914400"/>
          </a:xfrm>
        </p:spPr>
        <p:txBody>
          <a:bodyPr/>
          <a:lstStyle/>
          <a:p>
            <a:r>
              <a:rPr lang="en-US" dirty="0" smtClean="0"/>
              <a:t>FIELD PROGRAM</a:t>
            </a:r>
            <a:endParaRPr lang="en-US" dirty="0"/>
          </a:p>
        </p:txBody>
      </p:sp>
    </p:spTree>
    <p:extLst>
      <p:ext uri="{BB962C8B-B14F-4D97-AF65-F5344CB8AC3E}">
        <p14:creationId xmlns:p14="http://schemas.microsoft.com/office/powerpoint/2010/main" val="3737226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9897" y="2312126"/>
            <a:ext cx="10620103" cy="4401205"/>
          </a:xfrm>
          <a:prstGeom prst="rect">
            <a:avLst/>
          </a:prstGeom>
          <a:noFill/>
        </p:spPr>
        <p:txBody>
          <a:bodyPr wrap="square" rtlCol="0">
            <a:spAutoFit/>
          </a:bodyPr>
          <a:lstStyle/>
          <a:p>
            <a:r>
              <a:rPr lang="en-US" sz="2800" b="1" dirty="0" smtClean="0">
                <a:latin typeface="Montserrat" panose="020B0604020202020204" charset="0"/>
              </a:rPr>
              <a:t>Press 1 – You have phone banked on a political campaign</a:t>
            </a:r>
          </a:p>
          <a:p>
            <a:endParaRPr lang="en-US" sz="2800" b="1" dirty="0">
              <a:latin typeface="Montserrat" panose="020B0604020202020204" charset="0"/>
            </a:endParaRPr>
          </a:p>
          <a:p>
            <a:r>
              <a:rPr lang="en-US" sz="2800" b="1" dirty="0" smtClean="0">
                <a:latin typeface="Montserrat" panose="020B0604020202020204" charset="0"/>
              </a:rPr>
              <a:t>Press 2 – You have canvassed on a political campaign</a:t>
            </a:r>
          </a:p>
          <a:p>
            <a:endParaRPr lang="en-US" sz="2800" b="1" dirty="0">
              <a:latin typeface="Montserrat" panose="020B0604020202020204" charset="0"/>
            </a:endParaRPr>
          </a:p>
          <a:p>
            <a:r>
              <a:rPr lang="en-US" sz="2800" b="1" dirty="0" smtClean="0">
                <a:latin typeface="Montserrat" panose="020B0604020202020204" charset="0"/>
              </a:rPr>
              <a:t>Press 3 – You have recruited volunteers for a political   </a:t>
            </a:r>
          </a:p>
          <a:p>
            <a:r>
              <a:rPr lang="en-US" sz="2800" b="1" dirty="0">
                <a:latin typeface="Montserrat" panose="020B0604020202020204" charset="0"/>
              </a:rPr>
              <a:t> </a:t>
            </a:r>
            <a:r>
              <a:rPr lang="en-US" sz="2800" b="1" dirty="0" smtClean="0">
                <a:latin typeface="Montserrat" panose="020B0604020202020204" charset="0"/>
              </a:rPr>
              <a:t>                  campaign.</a:t>
            </a:r>
          </a:p>
          <a:p>
            <a:endParaRPr lang="en-US" sz="2800" b="1" dirty="0">
              <a:latin typeface="Montserrat" panose="020B0604020202020204" charset="0"/>
            </a:endParaRPr>
          </a:p>
          <a:p>
            <a:r>
              <a:rPr lang="en-US" sz="2800" b="1" dirty="0" smtClean="0">
                <a:latin typeface="Montserrat" panose="020B0604020202020204" charset="0"/>
              </a:rPr>
              <a:t>Press 4 – You haven’t done any of these yet but you’re </a:t>
            </a:r>
          </a:p>
          <a:p>
            <a:r>
              <a:rPr lang="en-US" sz="2800" b="1" dirty="0">
                <a:latin typeface="Montserrat" panose="020B0604020202020204" charset="0"/>
              </a:rPr>
              <a:t> </a:t>
            </a:r>
            <a:r>
              <a:rPr lang="en-US" sz="2800" b="1" dirty="0" smtClean="0">
                <a:latin typeface="Montserrat" panose="020B0604020202020204" charset="0"/>
              </a:rPr>
              <a:t>                  excited to be a part of it for this year’s election.  </a:t>
            </a:r>
          </a:p>
          <a:p>
            <a:endParaRPr lang="en-US" sz="2800" b="1" dirty="0">
              <a:latin typeface="Montserrat" panose="020B0604020202020204" charset="0"/>
            </a:endParaRPr>
          </a:p>
        </p:txBody>
      </p:sp>
      <p:sp>
        <p:nvSpPr>
          <p:cNvPr id="6" name="Title 4"/>
          <p:cNvSpPr txBox="1">
            <a:spLocks/>
          </p:cNvSpPr>
          <p:nvPr/>
        </p:nvSpPr>
        <p:spPr>
          <a:xfrm>
            <a:off x="0" y="1397726"/>
            <a:ext cx="11887200" cy="914400"/>
          </a:xfrm>
          <a:prstGeom prst="rect">
            <a:avLst/>
          </a:prstGeom>
        </p:spPr>
        <p:txBody>
          <a:bodyPr vert="horz" lIns="91440" tIns="45720" rIns="91440" bIns="45720" rtlCol="0" anchor="ctr" anchorCtr="1">
            <a:noAutofit/>
          </a:bodyPr>
          <a:lstStyle>
            <a:lvl1pPr algn="l" defTabSz="914400" rtl="0" eaLnBrk="1" latinLnBrk="0" hangingPunct="1">
              <a:lnSpc>
                <a:spcPct val="90000"/>
              </a:lnSpc>
              <a:spcBef>
                <a:spcPct val="0"/>
              </a:spcBef>
              <a:buNone/>
              <a:defRPr sz="4000" kern="1200" cap="all" baseline="0">
                <a:solidFill>
                  <a:srgbClr val="25AAE1"/>
                </a:solidFill>
                <a:latin typeface="Montserrat" panose="00000500000000000000" pitchFamily="2" charset="0"/>
                <a:ea typeface="+mj-ea"/>
                <a:cs typeface="Raavi" panose="020B0502040204020203" pitchFamily="34" charset="0"/>
              </a:defRPr>
            </a:lvl1pPr>
          </a:lstStyle>
          <a:p>
            <a:r>
              <a:rPr lang="en-US" sz="3600" dirty="0" smtClean="0"/>
              <a:t>Quick poll – Your electoral experience</a:t>
            </a:r>
            <a:endParaRPr lang="en-US" sz="3600" dirty="0"/>
          </a:p>
        </p:txBody>
      </p:sp>
    </p:spTree>
    <p:extLst>
      <p:ext uri="{BB962C8B-B14F-4D97-AF65-F5344CB8AC3E}">
        <p14:creationId xmlns:p14="http://schemas.microsoft.com/office/powerpoint/2010/main" val="3113539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47302" y="1590383"/>
            <a:ext cx="10565524" cy="4577502"/>
          </a:xfrm>
        </p:spPr>
        <p:txBody>
          <a:bodyPr>
            <a:normAutofit fontScale="92500"/>
          </a:bodyPr>
          <a:lstStyle/>
          <a:p>
            <a:pPr>
              <a:lnSpc>
                <a:spcPct val="200000"/>
              </a:lnSpc>
              <a:buFont typeface="Wingdings" panose="05000000000000000000" pitchFamily="2" charset="2"/>
              <a:buChar char="v"/>
            </a:pPr>
            <a:r>
              <a:rPr lang="en-US" sz="3600" dirty="0" smtClean="0"/>
              <a:t>Worksite Conversations</a:t>
            </a:r>
          </a:p>
          <a:p>
            <a:pPr>
              <a:lnSpc>
                <a:spcPct val="200000"/>
              </a:lnSpc>
              <a:buFont typeface="Wingdings" panose="05000000000000000000" pitchFamily="2" charset="2"/>
              <a:buChar char="v"/>
            </a:pPr>
            <a:r>
              <a:rPr lang="en-US" sz="3600" dirty="0" smtClean="0"/>
              <a:t>Phone Banking</a:t>
            </a:r>
          </a:p>
          <a:p>
            <a:pPr>
              <a:lnSpc>
                <a:spcPct val="200000"/>
              </a:lnSpc>
              <a:buFont typeface="Wingdings" panose="05000000000000000000" pitchFamily="2" charset="2"/>
              <a:buChar char="v"/>
            </a:pPr>
            <a:r>
              <a:rPr lang="en-US" sz="3600" dirty="0" smtClean="0"/>
              <a:t>Local Union Mail</a:t>
            </a:r>
          </a:p>
          <a:p>
            <a:pPr>
              <a:lnSpc>
                <a:spcPct val="200000"/>
              </a:lnSpc>
              <a:buFont typeface="Wingdings" panose="05000000000000000000" pitchFamily="2" charset="2"/>
              <a:buChar char="v"/>
            </a:pPr>
            <a:r>
              <a:rPr lang="en-US" sz="3600" dirty="0" smtClean="0"/>
              <a:t>Door-to-Door Conversations</a:t>
            </a:r>
            <a:endParaRPr lang="en-US" sz="3600" dirty="0"/>
          </a:p>
        </p:txBody>
      </p:sp>
      <p:sp>
        <p:nvSpPr>
          <p:cNvPr id="3" name="Title 2"/>
          <p:cNvSpPr>
            <a:spLocks noGrp="1"/>
          </p:cNvSpPr>
          <p:nvPr>
            <p:ph type="title"/>
          </p:nvPr>
        </p:nvSpPr>
        <p:spPr/>
        <p:txBody>
          <a:bodyPr/>
          <a:lstStyle/>
          <a:p>
            <a:r>
              <a:rPr lang="en-US" dirty="0" smtClean="0"/>
              <a:t>FOUR PILLARS OF THE FIELD PROGRAM</a:t>
            </a:r>
            <a:endParaRPr lang="en-US" dirty="0"/>
          </a:p>
        </p:txBody>
      </p:sp>
    </p:spTree>
    <p:extLst>
      <p:ext uri="{BB962C8B-B14F-4D97-AF65-F5344CB8AC3E}">
        <p14:creationId xmlns:p14="http://schemas.microsoft.com/office/powerpoint/2010/main" val="3288855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23587" y="0"/>
            <a:ext cx="5374283" cy="6858000"/>
          </a:xfrm>
          <a:prstGeom prst="rect">
            <a:avLst/>
          </a:prstGeom>
        </p:spPr>
      </p:pic>
      <p:sp>
        <p:nvSpPr>
          <p:cNvPr id="6" name="Content Placeholder 4"/>
          <p:cNvSpPr txBox="1">
            <a:spLocks/>
          </p:cNvSpPr>
          <p:nvPr/>
        </p:nvSpPr>
        <p:spPr>
          <a:xfrm>
            <a:off x="825560" y="1791782"/>
            <a:ext cx="5615889" cy="290557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Century Gothic"/>
              </a:rPr>
              <a:t>WORKSITE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Century Gothic"/>
              </a:rPr>
              <a:t>CONVERSATIONS</a:t>
            </a:r>
            <a:endParaRPr kumimoji="0" lang="en-US" sz="6600" b="0" i="0" u="none" strike="noStrike" kern="1200" cap="none" spc="0" normalizeH="0" baseline="0" noProof="0" dirty="0">
              <a:ln>
                <a:noFill/>
              </a:ln>
              <a:solidFill>
                <a:prstClr val="white"/>
              </a:solidFill>
              <a:effectLst/>
              <a:uLnTx/>
              <a:uFillTx/>
              <a:latin typeface="Impact" panose="020B0806030902050204" pitchFamily="34" charset="0"/>
              <a:ea typeface="+mn-ea"/>
              <a:cs typeface="Century Gothic"/>
            </a:endParaRPr>
          </a:p>
        </p:txBody>
      </p:sp>
      <p:pic>
        <p:nvPicPr>
          <p:cNvPr id="11" name="Picture 10"/>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1267151" y="6524129"/>
            <a:ext cx="605784" cy="247373"/>
          </a:xfrm>
          <a:prstGeom prst="rect">
            <a:avLst/>
          </a:prstGeom>
        </p:spPr>
      </p:pic>
      <p:pic>
        <p:nvPicPr>
          <p:cNvPr id="12" name="Picture 11"/>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11096771" y="6262074"/>
            <a:ext cx="946545" cy="338147"/>
          </a:xfrm>
          <a:prstGeom prst="rect">
            <a:avLst/>
          </a:prstGeom>
        </p:spPr>
      </p:pic>
    </p:spTree>
    <p:extLst>
      <p:ext uri="{BB962C8B-B14F-4D97-AF65-F5344CB8AC3E}">
        <p14:creationId xmlns:p14="http://schemas.microsoft.com/office/powerpoint/2010/main" val="284901092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OPEIU – ACTIVIST BRIEFING</a:t>
            </a:r>
            <a:endParaRPr lang="en-US" dirty="0"/>
          </a:p>
        </p:txBody>
      </p:sp>
    </p:spTree>
    <p:extLst>
      <p:ext uri="{BB962C8B-B14F-4D97-AF65-F5344CB8AC3E}">
        <p14:creationId xmlns:p14="http://schemas.microsoft.com/office/powerpoint/2010/main" val="2359528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b="14686"/>
          <a:stretch/>
        </p:blipFill>
        <p:spPr>
          <a:xfrm>
            <a:off x="0" y="0"/>
            <a:ext cx="5368413" cy="6872748"/>
          </a:xfrm>
          <a:prstGeom prst="rect">
            <a:avLst/>
          </a:prstGeom>
        </p:spPr>
      </p:pic>
      <p:sp>
        <p:nvSpPr>
          <p:cNvPr id="5" name="Content Placeholder 4"/>
          <p:cNvSpPr txBox="1">
            <a:spLocks/>
          </p:cNvSpPr>
          <p:nvPr/>
        </p:nvSpPr>
        <p:spPr>
          <a:xfrm>
            <a:off x="6843252" y="1791782"/>
            <a:ext cx="5348748" cy="29055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Century Gothic"/>
              </a:rPr>
              <a:t>PHONE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Century Gothic"/>
              </a:rPr>
              <a:t>BANKING</a:t>
            </a:r>
            <a:endParaRPr kumimoji="0" lang="en-US" sz="6600" b="0" i="0" u="none" strike="noStrike" kern="1200" cap="none" spc="0" normalizeH="0" baseline="0" noProof="0" dirty="0">
              <a:ln>
                <a:noFill/>
              </a:ln>
              <a:solidFill>
                <a:prstClr val="white"/>
              </a:solidFill>
              <a:effectLst/>
              <a:uLnTx/>
              <a:uFillTx/>
              <a:latin typeface="Impact" panose="020B0806030902050204" pitchFamily="34" charset="0"/>
              <a:ea typeface="+mn-ea"/>
              <a:cs typeface="Century Gothic"/>
            </a:endParaRPr>
          </a:p>
        </p:txBody>
      </p:sp>
    </p:spTree>
    <p:extLst>
      <p:ext uri="{BB962C8B-B14F-4D97-AF65-F5344CB8AC3E}">
        <p14:creationId xmlns:p14="http://schemas.microsoft.com/office/powerpoint/2010/main" val="402498103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331208" y="2007116"/>
            <a:ext cx="5615889" cy="290557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Century Gothic"/>
              </a:rPr>
              <a:t>Local Union Mail </a:t>
            </a:r>
            <a:endParaRPr kumimoji="0" lang="en-US" sz="6600" b="0" i="0" u="none" strike="noStrike" kern="1200" cap="none" spc="0" normalizeH="0" baseline="0" noProof="0" dirty="0">
              <a:ln>
                <a:noFill/>
              </a:ln>
              <a:solidFill>
                <a:prstClr val="white"/>
              </a:solidFill>
              <a:effectLst/>
              <a:uLnTx/>
              <a:uFillTx/>
              <a:latin typeface="Impact" panose="020B0806030902050204" pitchFamily="34" charset="0"/>
              <a:ea typeface="+mn-ea"/>
              <a:cs typeface="Century Gothic"/>
            </a:endParaRPr>
          </a:p>
        </p:txBody>
      </p:sp>
      <p:pic>
        <p:nvPicPr>
          <p:cNvPr id="11" name="Picture 10"/>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1267151" y="6524129"/>
            <a:ext cx="605784" cy="247373"/>
          </a:xfrm>
          <a:prstGeom prst="rect">
            <a:avLst/>
          </a:prstGeom>
        </p:spPr>
      </p:pic>
      <p:pic>
        <p:nvPicPr>
          <p:cNvPr id="12" name="Picture 11"/>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1096771" y="6262074"/>
            <a:ext cx="946545" cy="338147"/>
          </a:xfrm>
          <a:prstGeom prst="rect">
            <a:avLst/>
          </a:prstGeom>
        </p:spPr>
      </p:pic>
      <p:pic>
        <p:nvPicPr>
          <p:cNvPr id="6146" name="Picture 2" descr="https://about.usps.com/election-mail/official-election-mail-logo-bl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77764">
            <a:off x="5419901" y="1915314"/>
            <a:ext cx="5851398" cy="214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57381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899223" y="974034"/>
            <a:ext cx="10197548" cy="39164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Century Gothic"/>
              </a:rPr>
              <a:t>DOOR - TO - DOOR</a:t>
            </a:r>
            <a:endParaRPr kumimoji="0" lang="en-US" sz="6600" b="0" i="0" u="none" strike="noStrike" kern="1200" cap="none" spc="0" normalizeH="0" baseline="0" noProof="0" dirty="0">
              <a:ln>
                <a:noFill/>
              </a:ln>
              <a:solidFill>
                <a:prstClr val="white"/>
              </a:solidFill>
              <a:effectLst/>
              <a:uLnTx/>
              <a:uFillTx/>
              <a:latin typeface="Impact" panose="020B0806030902050204" pitchFamily="34" charset="0"/>
              <a:ea typeface="+mn-ea"/>
              <a:cs typeface="Century Gothic"/>
            </a:endParaRPr>
          </a:p>
        </p:txBody>
      </p:sp>
      <p:pic>
        <p:nvPicPr>
          <p:cNvPr id="8" name="Picture 7"/>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1267151" y="6524129"/>
            <a:ext cx="605784" cy="247373"/>
          </a:xfrm>
          <a:prstGeom prst="rect">
            <a:avLst/>
          </a:prstGeom>
        </p:spPr>
      </p:pic>
      <p:pic>
        <p:nvPicPr>
          <p:cNvPr id="9" name="Picture 8"/>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1096771" y="6262074"/>
            <a:ext cx="946545" cy="338147"/>
          </a:xfrm>
          <a:prstGeom prst="rect">
            <a:avLst/>
          </a:prstGeom>
        </p:spPr>
      </p:pic>
    </p:spTree>
    <p:extLst>
      <p:ext uri="{BB962C8B-B14F-4D97-AF65-F5344CB8AC3E}">
        <p14:creationId xmlns:p14="http://schemas.microsoft.com/office/powerpoint/2010/main" val="241854105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279" y="2455650"/>
            <a:ext cx="7524206" cy="914400"/>
          </a:xfrm>
        </p:spPr>
        <p:txBody>
          <a:bodyPr/>
          <a:lstStyle/>
          <a:p>
            <a:r>
              <a:rPr lang="en-US" dirty="0" smtClean="0"/>
              <a:t>messaging</a:t>
            </a:r>
            <a:endParaRPr lang="en-US" dirty="0"/>
          </a:p>
        </p:txBody>
      </p:sp>
    </p:spTree>
    <p:extLst>
      <p:ext uri="{BB962C8B-B14F-4D97-AF65-F5344CB8AC3E}">
        <p14:creationId xmlns:p14="http://schemas.microsoft.com/office/powerpoint/2010/main" val="569807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8214" y="1081566"/>
            <a:ext cx="11988800" cy="914400"/>
          </a:xfrm>
        </p:spPr>
        <p:txBody>
          <a:bodyPr/>
          <a:lstStyle/>
          <a:p>
            <a:r>
              <a:rPr lang="en-US" dirty="0" smtClean="0"/>
              <a:t>Quick poll</a:t>
            </a:r>
            <a:endParaRPr lang="en-US" dirty="0"/>
          </a:p>
        </p:txBody>
      </p:sp>
      <p:sp>
        <p:nvSpPr>
          <p:cNvPr id="3" name="TextBox 2"/>
          <p:cNvSpPr txBox="1"/>
          <p:nvPr/>
        </p:nvSpPr>
        <p:spPr>
          <a:xfrm>
            <a:off x="809897" y="2312126"/>
            <a:ext cx="10620103" cy="3970318"/>
          </a:xfrm>
          <a:prstGeom prst="rect">
            <a:avLst/>
          </a:prstGeom>
          <a:noFill/>
        </p:spPr>
        <p:txBody>
          <a:bodyPr wrap="square" rtlCol="0">
            <a:spAutoFit/>
          </a:bodyPr>
          <a:lstStyle/>
          <a:p>
            <a:r>
              <a:rPr lang="en-US" sz="2800" b="1" dirty="0" smtClean="0">
                <a:latin typeface="Montserrat" panose="020B0604020202020204" charset="0"/>
              </a:rPr>
              <a:t>In your workplace, what message or concerns are you hearing most?</a:t>
            </a:r>
          </a:p>
          <a:p>
            <a:endParaRPr lang="en-US" sz="2800" b="1" dirty="0">
              <a:latin typeface="Montserrat" panose="020B0604020202020204" charset="0"/>
            </a:endParaRPr>
          </a:p>
          <a:p>
            <a:r>
              <a:rPr lang="en-US" sz="2800" b="1" dirty="0" smtClean="0">
                <a:solidFill>
                  <a:schemeClr val="tx1">
                    <a:lumMod val="50000"/>
                    <a:lumOff val="50000"/>
                  </a:schemeClr>
                </a:solidFill>
                <a:latin typeface="Montserrat" panose="020B0604020202020204" charset="0"/>
              </a:rPr>
              <a:t>Press 1 –  Trade / Shipping Jobs Overseas</a:t>
            </a:r>
          </a:p>
          <a:p>
            <a:r>
              <a:rPr lang="en-US" sz="2800" b="1" dirty="0" smtClean="0">
                <a:latin typeface="Montserrat" panose="020B0604020202020204" charset="0"/>
              </a:rPr>
              <a:t>Press 2 – Women’s Rights / Equality in the Workplace</a:t>
            </a:r>
          </a:p>
          <a:p>
            <a:r>
              <a:rPr lang="en-US" sz="2800" b="1" dirty="0" smtClean="0">
                <a:solidFill>
                  <a:schemeClr val="tx1">
                    <a:lumMod val="50000"/>
                    <a:lumOff val="50000"/>
                  </a:schemeClr>
                </a:solidFill>
                <a:latin typeface="Montserrat" panose="020B0604020202020204" charset="0"/>
              </a:rPr>
              <a:t>Press 3 – Jobs and the Economy</a:t>
            </a:r>
          </a:p>
          <a:p>
            <a:r>
              <a:rPr lang="en-US" sz="2800" b="1" dirty="0" smtClean="0">
                <a:latin typeface="Montserrat" panose="020B0604020202020204" charset="0"/>
              </a:rPr>
              <a:t>Press 4 – Guns / Second Amendment</a:t>
            </a:r>
          </a:p>
          <a:p>
            <a:r>
              <a:rPr lang="en-US" sz="2800" b="1" dirty="0" smtClean="0">
                <a:solidFill>
                  <a:schemeClr val="tx1">
                    <a:lumMod val="50000"/>
                    <a:lumOff val="50000"/>
                  </a:schemeClr>
                </a:solidFill>
                <a:latin typeface="Montserrat" panose="020B0604020202020204" charset="0"/>
              </a:rPr>
              <a:t>Press 5 – National Security / Safety / Terrorism</a:t>
            </a:r>
          </a:p>
          <a:p>
            <a:endParaRPr lang="en-US" sz="2800" b="1" dirty="0">
              <a:latin typeface="Montserrat" panose="020B0604020202020204" charset="0"/>
            </a:endParaRPr>
          </a:p>
        </p:txBody>
      </p:sp>
    </p:spTree>
    <p:extLst>
      <p:ext uri="{BB962C8B-B14F-4D97-AF65-F5344CB8AC3E}">
        <p14:creationId xmlns:p14="http://schemas.microsoft.com/office/powerpoint/2010/main" val="3042376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099" y="717347"/>
            <a:ext cx="10565524" cy="878999"/>
          </a:xfrm>
        </p:spPr>
        <p:txBody>
          <a:bodyPr/>
          <a:lstStyle/>
          <a:p>
            <a:r>
              <a:rPr lang="en-US" dirty="0" smtClean="0"/>
              <a:t>Tested MESSAGING</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42895374"/>
              </p:ext>
            </p:extLst>
          </p:nvPr>
        </p:nvGraphicFramePr>
        <p:xfrm>
          <a:off x="571099" y="1596346"/>
          <a:ext cx="10999878" cy="4754631"/>
        </p:xfrm>
        <a:graphic>
          <a:graphicData uri="http://schemas.openxmlformats.org/drawingml/2006/table">
            <a:tbl>
              <a:tblPr firstRow="1" firstCol="1" bandRow="1">
                <a:tableStyleId>{5C22544A-7EE6-4342-B048-85BDC9FD1C3A}</a:tableStyleId>
              </a:tblPr>
              <a:tblGrid>
                <a:gridCol w="1406371">
                  <a:extLst>
                    <a:ext uri="{9D8B030D-6E8A-4147-A177-3AD203B41FA5}">
                      <a16:colId xmlns:a16="http://schemas.microsoft.com/office/drawing/2014/main" val="1861711955"/>
                    </a:ext>
                  </a:extLst>
                </a:gridCol>
                <a:gridCol w="3863449">
                  <a:extLst>
                    <a:ext uri="{9D8B030D-6E8A-4147-A177-3AD203B41FA5}">
                      <a16:colId xmlns:a16="http://schemas.microsoft.com/office/drawing/2014/main" val="1249232374"/>
                    </a:ext>
                  </a:extLst>
                </a:gridCol>
                <a:gridCol w="3227816">
                  <a:extLst>
                    <a:ext uri="{9D8B030D-6E8A-4147-A177-3AD203B41FA5}">
                      <a16:colId xmlns:a16="http://schemas.microsoft.com/office/drawing/2014/main" val="1548770074"/>
                    </a:ext>
                  </a:extLst>
                </a:gridCol>
                <a:gridCol w="2502242">
                  <a:extLst>
                    <a:ext uri="{9D8B030D-6E8A-4147-A177-3AD203B41FA5}">
                      <a16:colId xmlns:a16="http://schemas.microsoft.com/office/drawing/2014/main" val="4231253938"/>
                    </a:ext>
                  </a:extLst>
                </a:gridCol>
              </a:tblGrid>
              <a:tr h="241981">
                <a:tc>
                  <a:txBody>
                    <a:bodyPr/>
                    <a:lstStyle/>
                    <a:p>
                      <a:pPr marL="0" marR="0" algn="ctr">
                        <a:lnSpc>
                          <a:spcPct val="115000"/>
                        </a:lnSpc>
                        <a:spcBef>
                          <a:spcPts val="300"/>
                        </a:spcBef>
                        <a:spcAft>
                          <a:spcPts val="300"/>
                        </a:spcAft>
                      </a:pPr>
                      <a:r>
                        <a:rPr lang="en-US" sz="9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a:effectLst/>
                        </a:rPr>
                        <a:t>WORKERS’ RIGHTS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a:effectLst/>
                        </a:rPr>
                        <a:t>WOMEN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a:effectLst/>
                        </a:rPr>
                        <a:t>INFRASTRUCTURE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extLst>
                  <a:ext uri="{0D108BD9-81ED-4DB2-BD59-A6C34878D82A}">
                    <a16:rowId xmlns:a16="http://schemas.microsoft.com/office/drawing/2014/main" val="1184508897"/>
                  </a:ext>
                </a:extLst>
              </a:tr>
              <a:tr h="2137881">
                <a:tc>
                  <a:txBody>
                    <a:bodyPr/>
                    <a:lstStyle/>
                    <a:p>
                      <a:pPr marL="0" marR="0" algn="ctr">
                        <a:lnSpc>
                          <a:spcPct val="115000"/>
                        </a:lnSpc>
                        <a:spcBef>
                          <a:spcPts val="0"/>
                        </a:spcBef>
                        <a:spcAft>
                          <a:spcPts val="0"/>
                        </a:spcAft>
                      </a:pPr>
                      <a:r>
                        <a:rPr lang="en-US" sz="1600" dirty="0">
                          <a:effectLst/>
                        </a:rPr>
                        <a:t>HILLARY</a:t>
                      </a:r>
                      <a:endParaRPr lang="en-US" sz="1400" dirty="0">
                        <a:effectLst/>
                      </a:endParaRPr>
                    </a:p>
                    <a:p>
                      <a:pPr marL="0" marR="0" algn="ctr">
                        <a:lnSpc>
                          <a:spcPct val="115000"/>
                        </a:lnSpc>
                        <a:spcBef>
                          <a:spcPts val="0"/>
                        </a:spcBef>
                        <a:spcAft>
                          <a:spcPts val="0"/>
                        </a:spcAft>
                      </a:pPr>
                      <a:r>
                        <a:rPr lang="en-US" sz="1600" dirty="0">
                          <a:effectLst/>
                        </a:rPr>
                        <a:t>CLINTON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nchor="ctr"/>
                </a:tc>
                <a:tc>
                  <a:txBody>
                    <a:bodyPr/>
                    <a:lstStyle/>
                    <a:p>
                      <a:pPr marL="285750" marR="0" lvl="0" indent="-285750">
                        <a:lnSpc>
                          <a:spcPct val="107000"/>
                        </a:lnSpc>
                        <a:spcBef>
                          <a:spcPts val="0"/>
                        </a:spcBef>
                        <a:spcAft>
                          <a:spcPts val="0"/>
                        </a:spcAft>
                        <a:buFont typeface="Arial" panose="020B0604020202020204" pitchFamily="34" charset="0"/>
                        <a:buChar char="•"/>
                      </a:pPr>
                      <a:r>
                        <a:rPr lang="en-US" sz="1600" dirty="0">
                          <a:effectLst/>
                        </a:rPr>
                        <a:t>Opposes “Right to Work</a:t>
                      </a:r>
                      <a:r>
                        <a:rPr lang="en-US" sz="1600" dirty="0" smtClean="0">
                          <a:effectLst/>
                        </a:rPr>
                        <a:t>.”</a:t>
                      </a: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Said she’s </a:t>
                      </a:r>
                      <a:r>
                        <a:rPr lang="en-US" sz="1600" dirty="0">
                          <a:effectLst/>
                        </a:rPr>
                        <a:t>“sick of the union-busting in America.”  </a:t>
                      </a:r>
                    </a:p>
                    <a:p>
                      <a:pPr marL="285750" marR="0" lvl="0" indent="-285750">
                        <a:lnSpc>
                          <a:spcPct val="107000"/>
                        </a:lnSpc>
                        <a:spcBef>
                          <a:spcPts val="0"/>
                        </a:spcBef>
                        <a:spcAft>
                          <a:spcPts val="0"/>
                        </a:spcAft>
                        <a:buFont typeface="Arial" panose="020B0604020202020204" pitchFamily="34" charset="0"/>
                        <a:buChar char="•"/>
                      </a:pPr>
                      <a:r>
                        <a:rPr lang="en-US" sz="1600" dirty="0">
                          <a:effectLst/>
                        </a:rPr>
                        <a:t>Believes unions are critical to American middle class</a:t>
                      </a:r>
                      <a:r>
                        <a:rPr lang="en-US" sz="1600" dirty="0" smtClean="0">
                          <a:effectLst/>
                        </a:rPr>
                        <a:t>.</a:t>
                      </a:r>
                      <a:r>
                        <a:rPr lang="en-US" sz="1600" dirty="0">
                          <a:effectLst/>
                        </a:rPr>
                        <a:t> </a:t>
                      </a:r>
                    </a:p>
                    <a:p>
                      <a:pPr marL="285750" marR="0" lvl="0" indent="-285750">
                        <a:lnSpc>
                          <a:spcPct val="107000"/>
                        </a:lnSpc>
                        <a:spcBef>
                          <a:spcPts val="0"/>
                        </a:spcBef>
                        <a:spcAft>
                          <a:spcPts val="0"/>
                        </a:spcAft>
                        <a:buFont typeface="Arial" panose="020B0604020202020204" pitchFamily="34" charset="0"/>
                        <a:buChar char="•"/>
                      </a:pPr>
                      <a:r>
                        <a:rPr lang="en-US" sz="1600" dirty="0">
                          <a:effectLst/>
                        </a:rPr>
                        <a:t>Supports auto workers in Tennessee who want to join the UAW.  </a:t>
                      </a:r>
                    </a:p>
                    <a:p>
                      <a:pPr marL="285750" marR="0" lvl="0" indent="-285750">
                        <a:lnSpc>
                          <a:spcPct val="107000"/>
                        </a:lnSpc>
                        <a:spcBef>
                          <a:spcPts val="0"/>
                        </a:spcBef>
                        <a:spcAft>
                          <a:spcPts val="0"/>
                        </a:spcAft>
                        <a:buFont typeface="Arial" panose="020B0604020202020204" pitchFamily="34" charset="0"/>
                        <a:buChar char="•"/>
                      </a:pPr>
                      <a:r>
                        <a:rPr lang="en-US" sz="1600" dirty="0">
                          <a:effectLst/>
                        </a:rPr>
                        <a:t>Supports the fights that matter, like fair scheduling and paid time off.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285750" marR="0" lvl="0" indent="-285750">
                        <a:lnSpc>
                          <a:spcPct val="107000"/>
                        </a:lnSpc>
                        <a:spcBef>
                          <a:spcPts val="0"/>
                        </a:spcBef>
                        <a:spcAft>
                          <a:spcPts val="0"/>
                        </a:spcAft>
                        <a:buFont typeface="Arial" panose="020B0604020202020204" pitchFamily="34" charset="0"/>
                        <a:buChar char="•"/>
                      </a:pPr>
                      <a:r>
                        <a:rPr lang="en-US" sz="1600" dirty="0">
                          <a:effectLst/>
                        </a:rPr>
                        <a:t>Supports and understands what it means to be a woman in America. For instance, childcare is a heavy financial burden for young families and single moms. Hillary Clinton cares about that, and has a plan to address it.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285750" marR="0" lvl="0" indent="-285750">
                        <a:lnSpc>
                          <a:spcPct val="107000"/>
                        </a:lnSpc>
                        <a:spcBef>
                          <a:spcPts val="0"/>
                        </a:spcBef>
                        <a:spcAft>
                          <a:spcPts val="0"/>
                        </a:spcAft>
                        <a:buFont typeface="Arial" panose="020B0604020202020204" pitchFamily="34" charset="0"/>
                        <a:buChar char="•"/>
                      </a:pPr>
                      <a:r>
                        <a:rPr lang="en-US" sz="1600" dirty="0">
                          <a:effectLst/>
                        </a:rPr>
                        <a:t>Has pledged the biggest jobs program in America since World War II by funding an infrastructure bank as well as hundreds of billions in projects to fix roads, bridges, airports and water systems.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extLst>
                  <a:ext uri="{0D108BD9-81ED-4DB2-BD59-A6C34878D82A}">
                    <a16:rowId xmlns:a16="http://schemas.microsoft.com/office/drawing/2014/main" val="901097618"/>
                  </a:ext>
                </a:extLst>
              </a:tr>
              <a:tr h="2125921">
                <a:tc>
                  <a:txBody>
                    <a:bodyPr/>
                    <a:lstStyle/>
                    <a:p>
                      <a:pPr marL="0" marR="0" algn="ctr">
                        <a:lnSpc>
                          <a:spcPct val="115000"/>
                        </a:lnSpc>
                        <a:spcBef>
                          <a:spcPts val="0"/>
                        </a:spcBef>
                        <a:spcAft>
                          <a:spcPts val="0"/>
                        </a:spcAft>
                      </a:pPr>
                      <a:r>
                        <a:rPr lang="en-US" sz="1600" dirty="0">
                          <a:effectLst/>
                        </a:rPr>
                        <a:t>DONALD TRUMP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nchor="ctr"/>
                </a:tc>
                <a:tc>
                  <a:txBody>
                    <a:bodyPr/>
                    <a:lstStyle/>
                    <a:p>
                      <a:pPr marL="285750" marR="0" lvl="0" indent="-285750">
                        <a:lnSpc>
                          <a:spcPct val="107000"/>
                        </a:lnSpc>
                        <a:spcBef>
                          <a:spcPts val="0"/>
                        </a:spcBef>
                        <a:spcAft>
                          <a:spcPts val="0"/>
                        </a:spcAft>
                        <a:buFont typeface="Arial" panose="020B0604020202020204" pitchFamily="34" charset="0"/>
                        <a:buChar char="•"/>
                      </a:pPr>
                      <a:endParaRPr lang="en-US" sz="1600" dirty="0" smtClean="0">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Is </a:t>
                      </a:r>
                      <a:r>
                        <a:rPr lang="en-US" sz="1600" dirty="0">
                          <a:effectLst/>
                        </a:rPr>
                        <a:t>“100% in support” of Right to Work</a:t>
                      </a:r>
                      <a:r>
                        <a:rPr lang="en-US" sz="1600" dirty="0" smtClean="0">
                          <a:effectLst/>
                        </a:rPr>
                        <a:t>.</a:t>
                      </a:r>
                      <a:r>
                        <a:rPr lang="en-US" sz="1600" dirty="0">
                          <a:effectLst/>
                        </a:rPr>
                        <a:t> </a:t>
                      </a:r>
                    </a:p>
                    <a:p>
                      <a:pPr marL="285750" marR="0" lvl="0" indent="-285750">
                        <a:lnSpc>
                          <a:spcPct val="107000"/>
                        </a:lnSpc>
                        <a:spcBef>
                          <a:spcPts val="0"/>
                        </a:spcBef>
                        <a:spcAft>
                          <a:spcPts val="0"/>
                        </a:spcAft>
                        <a:buFont typeface="Arial" panose="020B0604020202020204" pitchFamily="34" charset="0"/>
                        <a:buChar char="•"/>
                      </a:pPr>
                      <a:r>
                        <a:rPr lang="en-US" sz="1600" dirty="0">
                          <a:effectLst/>
                        </a:rPr>
                        <a:t>Intimidated and threatened workers at his hotel in Las Vegas to try to kill a 2014 organizing drive.  </a:t>
                      </a:r>
                    </a:p>
                    <a:p>
                      <a:pPr marL="285750" marR="0" lvl="0" indent="-285750">
                        <a:lnSpc>
                          <a:spcPct val="107000"/>
                        </a:lnSpc>
                        <a:spcBef>
                          <a:spcPts val="0"/>
                        </a:spcBef>
                        <a:spcAft>
                          <a:spcPts val="0"/>
                        </a:spcAft>
                        <a:buFont typeface="Arial" panose="020B0604020202020204" pitchFamily="34" charset="0"/>
                        <a:buChar char="•"/>
                      </a:pPr>
                      <a:r>
                        <a:rPr lang="en-US" sz="1600" dirty="0">
                          <a:effectLst/>
                        </a:rPr>
                        <a:t>Has been sued thousands of times by contractors and workers for cheating them on pay.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285750" marR="0" lvl="0" indent="-285750">
                        <a:lnSpc>
                          <a:spcPct val="107000"/>
                        </a:lnSpc>
                        <a:spcBef>
                          <a:spcPts val="0"/>
                        </a:spcBef>
                        <a:spcAft>
                          <a:spcPts val="0"/>
                        </a:spcAft>
                        <a:buFont typeface="Arial" panose="020B0604020202020204" pitchFamily="34" charset="0"/>
                        <a:buChar char="•"/>
                      </a:pPr>
                      <a:endParaRPr lang="en-US" sz="1600" dirty="0" smtClean="0">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Opposes </a:t>
                      </a:r>
                      <a:r>
                        <a:rPr lang="en-US" sz="1600" dirty="0">
                          <a:effectLst/>
                        </a:rPr>
                        <a:t>equal pay for </a:t>
                      </a:r>
                      <a:r>
                        <a:rPr lang="en-US" sz="1600" dirty="0" smtClean="0">
                          <a:effectLst/>
                        </a:rPr>
                        <a:t>women.</a:t>
                      </a: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Claimed </a:t>
                      </a:r>
                      <a:r>
                        <a:rPr lang="en-US" sz="1600" dirty="0">
                          <a:effectLst/>
                        </a:rPr>
                        <a:t>that women will make the same as men if they “do a good job.” </a:t>
                      </a:r>
                    </a:p>
                    <a:p>
                      <a:pPr marL="285750" marR="0" lvl="0" indent="-285750">
                        <a:lnSpc>
                          <a:spcPct val="107000"/>
                        </a:lnSpc>
                        <a:spcBef>
                          <a:spcPts val="0"/>
                        </a:spcBef>
                        <a:spcAft>
                          <a:spcPts val="800"/>
                        </a:spcAft>
                        <a:buFont typeface="Arial" panose="020B0604020202020204" pitchFamily="34" charset="0"/>
                        <a:buChar char="•"/>
                      </a:pPr>
                      <a:r>
                        <a:rPr lang="en-US" sz="1600" dirty="0">
                          <a:effectLst/>
                        </a:rPr>
                        <a:t>Trump on the role of women: “I think putting a wife to work is a very dangerous </a:t>
                      </a:r>
                      <a:r>
                        <a:rPr lang="en-US" sz="1600" dirty="0" smtClean="0">
                          <a:effectLst/>
                        </a:rPr>
                        <a:t>thing”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285750" marR="0" lvl="0" indent="-285750">
                        <a:lnSpc>
                          <a:spcPct val="107000"/>
                        </a:lnSpc>
                        <a:spcBef>
                          <a:spcPts val="0"/>
                        </a:spcBef>
                        <a:spcAft>
                          <a:spcPts val="0"/>
                        </a:spcAft>
                        <a:buFont typeface="Arial" panose="020B0604020202020204" pitchFamily="34" charset="0"/>
                        <a:buChar char="•"/>
                      </a:pPr>
                      <a:endParaRPr lang="en-US" sz="1600" dirty="0" smtClean="0">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Has </a:t>
                      </a:r>
                      <a:r>
                        <a:rPr lang="en-US" sz="1600" dirty="0">
                          <a:effectLst/>
                        </a:rPr>
                        <a:t>no credible plan to fund infrastructure, and neither does the Republican Party.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extLst>
                  <a:ext uri="{0D108BD9-81ED-4DB2-BD59-A6C34878D82A}">
                    <a16:rowId xmlns:a16="http://schemas.microsoft.com/office/drawing/2014/main" val="204063024"/>
                  </a:ext>
                </a:extLst>
              </a:tr>
            </a:tbl>
          </a:graphicData>
        </a:graphic>
      </p:graphicFrame>
    </p:spTree>
    <p:extLst>
      <p:ext uri="{BB962C8B-B14F-4D97-AF65-F5344CB8AC3E}">
        <p14:creationId xmlns:p14="http://schemas.microsoft.com/office/powerpoint/2010/main" val="2519690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439" y="504467"/>
            <a:ext cx="11704320" cy="990600"/>
          </a:xfrm>
        </p:spPr>
        <p:txBody>
          <a:bodyPr/>
          <a:lstStyle/>
          <a:p>
            <a:r>
              <a:rPr lang="en-US" dirty="0"/>
              <a:t>Tested MESSAGING</a:t>
            </a:r>
          </a:p>
        </p:txBody>
      </p:sp>
      <p:graphicFrame>
        <p:nvGraphicFramePr>
          <p:cNvPr id="6" name="Table 5"/>
          <p:cNvGraphicFramePr>
            <a:graphicFrameLocks noGrp="1"/>
          </p:cNvGraphicFramePr>
          <p:nvPr>
            <p:extLst>
              <p:ext uri="{D42A27DB-BD31-4B8C-83A1-F6EECF244321}">
                <p14:modId xmlns:p14="http://schemas.microsoft.com/office/powerpoint/2010/main" val="2253005583"/>
              </p:ext>
            </p:extLst>
          </p:nvPr>
        </p:nvGraphicFramePr>
        <p:xfrm>
          <a:off x="379940" y="1272103"/>
          <a:ext cx="11261317" cy="5111935"/>
        </p:xfrm>
        <a:graphic>
          <a:graphicData uri="http://schemas.openxmlformats.org/drawingml/2006/table">
            <a:tbl>
              <a:tblPr firstRow="1" firstCol="1" bandRow="1">
                <a:tableStyleId>{5C22544A-7EE6-4342-B048-85BDC9FD1C3A}</a:tableStyleId>
              </a:tblPr>
              <a:tblGrid>
                <a:gridCol w="1289471">
                  <a:extLst>
                    <a:ext uri="{9D8B030D-6E8A-4147-A177-3AD203B41FA5}">
                      <a16:colId xmlns:a16="http://schemas.microsoft.com/office/drawing/2014/main" val="1861711955"/>
                    </a:ext>
                  </a:extLst>
                </a:gridCol>
                <a:gridCol w="4352770">
                  <a:extLst>
                    <a:ext uri="{9D8B030D-6E8A-4147-A177-3AD203B41FA5}">
                      <a16:colId xmlns:a16="http://schemas.microsoft.com/office/drawing/2014/main" val="260829808"/>
                    </a:ext>
                  </a:extLst>
                </a:gridCol>
                <a:gridCol w="2758814">
                  <a:extLst>
                    <a:ext uri="{9D8B030D-6E8A-4147-A177-3AD203B41FA5}">
                      <a16:colId xmlns:a16="http://schemas.microsoft.com/office/drawing/2014/main" val="816647480"/>
                    </a:ext>
                  </a:extLst>
                </a:gridCol>
                <a:gridCol w="2860262">
                  <a:extLst>
                    <a:ext uri="{9D8B030D-6E8A-4147-A177-3AD203B41FA5}">
                      <a16:colId xmlns:a16="http://schemas.microsoft.com/office/drawing/2014/main" val="1365692587"/>
                    </a:ext>
                  </a:extLst>
                </a:gridCol>
              </a:tblGrid>
              <a:tr h="270783">
                <a:tc>
                  <a:txBody>
                    <a:bodyPr/>
                    <a:lstStyle/>
                    <a:p>
                      <a:pPr marL="0" marR="0" algn="ctr">
                        <a:lnSpc>
                          <a:spcPct val="115000"/>
                        </a:lnSpc>
                        <a:spcBef>
                          <a:spcPts val="300"/>
                        </a:spcBef>
                        <a:spcAft>
                          <a:spcPts val="300"/>
                        </a:spcAft>
                      </a:pPr>
                      <a:r>
                        <a:rPr lang="en-US" sz="9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a:effectLst/>
                        </a:rPr>
                        <a:t>TRADE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a:effectLst/>
                        </a:rPr>
                        <a:t>GUNS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a:effectLst/>
                        </a:rPr>
                        <a:t>NATIONAL SECURITY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extLst>
                  <a:ext uri="{0D108BD9-81ED-4DB2-BD59-A6C34878D82A}">
                    <a16:rowId xmlns:a16="http://schemas.microsoft.com/office/drawing/2014/main" val="1184508897"/>
                  </a:ext>
                </a:extLst>
              </a:tr>
              <a:tr h="2450650">
                <a:tc>
                  <a:txBody>
                    <a:bodyPr/>
                    <a:lstStyle/>
                    <a:p>
                      <a:pPr marL="0" marR="0" algn="ctr">
                        <a:lnSpc>
                          <a:spcPct val="115000"/>
                        </a:lnSpc>
                        <a:spcBef>
                          <a:spcPts val="0"/>
                        </a:spcBef>
                        <a:spcAft>
                          <a:spcPts val="0"/>
                        </a:spcAft>
                      </a:pPr>
                      <a:r>
                        <a:rPr lang="en-US" sz="1600" dirty="0">
                          <a:effectLst/>
                        </a:rPr>
                        <a:t>HILLARY</a:t>
                      </a:r>
                      <a:endParaRPr lang="en-US" sz="1400" dirty="0">
                        <a:effectLst/>
                      </a:endParaRPr>
                    </a:p>
                    <a:p>
                      <a:pPr marL="0" marR="0" algn="ctr">
                        <a:lnSpc>
                          <a:spcPct val="115000"/>
                        </a:lnSpc>
                        <a:spcBef>
                          <a:spcPts val="0"/>
                        </a:spcBef>
                        <a:spcAft>
                          <a:spcPts val="0"/>
                        </a:spcAft>
                      </a:pPr>
                      <a:r>
                        <a:rPr lang="en-US" sz="1600" dirty="0">
                          <a:effectLst/>
                        </a:rPr>
                        <a:t>CLINTON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nchor="ctr"/>
                </a:tc>
                <a:tc>
                  <a:txBody>
                    <a:bodyPr/>
                    <a:lstStyle/>
                    <a:p>
                      <a:pPr marL="285750" marR="0" lvl="0" indent="-285750">
                        <a:lnSpc>
                          <a:spcPct val="107000"/>
                        </a:lnSpc>
                        <a:spcBef>
                          <a:spcPts val="0"/>
                        </a:spcBef>
                        <a:spcAft>
                          <a:spcPts val="0"/>
                        </a:spcAft>
                        <a:buFont typeface="Arial" panose="020B0604020202020204" pitchFamily="34" charset="0"/>
                        <a:buChar char="•"/>
                      </a:pPr>
                      <a:r>
                        <a:rPr lang="en-US" sz="1600" dirty="0">
                          <a:effectLst/>
                        </a:rPr>
                        <a:t>Against the TPP because it hurts workers’ rights and wages, and is bad for health and environmental </a:t>
                      </a:r>
                      <a:r>
                        <a:rPr lang="en-US" sz="1600" dirty="0" smtClean="0">
                          <a:effectLst/>
                        </a:rPr>
                        <a:t>rules.</a:t>
                      </a: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Promised </a:t>
                      </a:r>
                      <a:r>
                        <a:rPr lang="en-US" sz="1600" dirty="0">
                          <a:effectLst/>
                        </a:rPr>
                        <a:t>to re-negotiate bad trade deals like </a:t>
                      </a:r>
                      <a:r>
                        <a:rPr lang="en-US" sz="1600" dirty="0" smtClean="0">
                          <a:effectLst/>
                        </a:rPr>
                        <a:t>NAFTA.</a:t>
                      </a: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Will </a:t>
                      </a:r>
                      <a:r>
                        <a:rPr lang="en-US" sz="1600" dirty="0">
                          <a:effectLst/>
                        </a:rPr>
                        <a:t>crack down on currency manipulation and unfair trade </a:t>
                      </a:r>
                      <a:r>
                        <a:rPr lang="en-US" sz="1600" dirty="0" smtClean="0">
                          <a:effectLst/>
                        </a:rPr>
                        <a:t>practices.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285750" marR="0" lvl="0" indent="-285750">
                        <a:lnSpc>
                          <a:spcPct val="107000"/>
                        </a:lnSpc>
                        <a:spcBef>
                          <a:spcPts val="0"/>
                        </a:spcBef>
                        <a:spcAft>
                          <a:spcPts val="0"/>
                        </a:spcAft>
                        <a:buFont typeface="Arial" panose="020B0604020202020204" pitchFamily="34" charset="0"/>
                        <a:buChar char="•"/>
                      </a:pPr>
                      <a:r>
                        <a:rPr lang="en-US" sz="1600" dirty="0">
                          <a:effectLst/>
                        </a:rPr>
                        <a:t>Says someone on the FBI terrorist watch list shouldn’t be able to buy a gun with no questions asked. </a:t>
                      </a:r>
                      <a:endParaRPr lang="en-US" sz="1600" dirty="0" smtClean="0">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smtClean="0">
                          <a:effectLst/>
                        </a:rPr>
                        <a:t>Favors </a:t>
                      </a:r>
                      <a:r>
                        <a:rPr lang="en-US" sz="1600" dirty="0">
                          <a:effectLst/>
                        </a:rPr>
                        <a:t>keeping guns out of hands of terrorists, domestic abusers, violent criminals, and the severely mentally ill. </a:t>
                      </a:r>
                    </a:p>
                  </a:txBody>
                  <a:tcPr marL="37584" marR="37584" marT="0" marB="0"/>
                </a:tc>
                <a:tc>
                  <a:txBody>
                    <a:bodyPr/>
                    <a:lstStyle/>
                    <a:p>
                      <a:pPr marL="285750" marR="0" lvl="0" indent="-285750">
                        <a:lnSpc>
                          <a:spcPct val="107000"/>
                        </a:lnSpc>
                        <a:spcBef>
                          <a:spcPts val="0"/>
                        </a:spcBef>
                        <a:spcAft>
                          <a:spcPts val="0"/>
                        </a:spcAft>
                        <a:buFont typeface="Arial" panose="020B0604020202020204" pitchFamily="34" charset="0"/>
                        <a:buChar char="•"/>
                      </a:pPr>
                      <a:r>
                        <a:rPr lang="en-US" sz="1600" dirty="0">
                          <a:effectLst/>
                        </a:rPr>
                        <a:t>President Obama said, “There has never been a man or </a:t>
                      </a:r>
                      <a:r>
                        <a:rPr lang="en-US" sz="1600" dirty="0" smtClean="0">
                          <a:effectLst/>
                        </a:rPr>
                        <a:t>woman </a:t>
                      </a:r>
                      <a:r>
                        <a:rPr lang="en-US" sz="1600" dirty="0">
                          <a:effectLst/>
                        </a:rPr>
                        <a:t>more qualified for this office than Hillary Clinton.”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extLst>
                  <a:ext uri="{0D108BD9-81ED-4DB2-BD59-A6C34878D82A}">
                    <a16:rowId xmlns:a16="http://schemas.microsoft.com/office/drawing/2014/main" val="901097618"/>
                  </a:ext>
                </a:extLst>
              </a:tr>
              <a:tr h="2214805">
                <a:tc>
                  <a:txBody>
                    <a:bodyPr/>
                    <a:lstStyle/>
                    <a:p>
                      <a:pPr marL="0" marR="0" algn="ctr">
                        <a:lnSpc>
                          <a:spcPct val="115000"/>
                        </a:lnSpc>
                        <a:spcBef>
                          <a:spcPts val="0"/>
                        </a:spcBef>
                        <a:spcAft>
                          <a:spcPts val="0"/>
                        </a:spcAft>
                      </a:pPr>
                      <a:r>
                        <a:rPr lang="en-US" sz="1600" dirty="0">
                          <a:effectLst/>
                        </a:rPr>
                        <a:t>DONALD TRUMP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nchor="ctr"/>
                </a:tc>
                <a:tc>
                  <a:txBody>
                    <a:bodyPr/>
                    <a:lstStyle/>
                    <a:p>
                      <a:pPr marL="102870" marR="0" indent="0">
                        <a:lnSpc>
                          <a:spcPct val="107000"/>
                        </a:lnSpc>
                        <a:spcBef>
                          <a:spcPts val="0"/>
                        </a:spcBef>
                        <a:spcAft>
                          <a:spcPts val="0"/>
                        </a:spcAft>
                        <a:buFont typeface="Arial" panose="020B0604020202020204" pitchFamily="34" charset="0"/>
                        <a:buNone/>
                      </a:pPr>
                      <a:endParaRPr lang="en-US" sz="1600" dirty="0">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a:effectLst/>
                        </a:rPr>
                        <a:t>Makes zero of his Trump branded products in America. His shirts, glasses, perfume, cuff links and suits are all made in Bangladesh, China, Honduras, and </a:t>
                      </a:r>
                      <a:r>
                        <a:rPr lang="en-US" sz="1600" i="0" kern="1200" dirty="0" smtClean="0">
                          <a:solidFill>
                            <a:schemeClr val="dk1"/>
                          </a:solidFill>
                          <a:effectLst/>
                          <a:latin typeface="+mn-lt"/>
                          <a:ea typeface="+mn-ea"/>
                          <a:cs typeface="+mn-cs"/>
                        </a:rPr>
                        <a:t>countries that make it easy for corporate interest to exploit workers</a:t>
                      </a:r>
                      <a:r>
                        <a:rPr lang="en-US" sz="1800" i="1" kern="1200" dirty="0" smtClean="0">
                          <a:solidFill>
                            <a:schemeClr val="dk1"/>
                          </a:solidFill>
                          <a:effectLst/>
                          <a:latin typeface="+mn-lt"/>
                          <a:ea typeface="+mn-ea"/>
                          <a:cs typeface="+mn-cs"/>
                        </a:rPr>
                        <a:t>.</a:t>
                      </a:r>
                      <a:endParaRPr lang="en-US" sz="1600" dirty="0" smtClean="0">
                        <a:effectLst/>
                      </a:endParaRPr>
                    </a:p>
                    <a:p>
                      <a:pPr marL="0" marR="0" lvl="0" indent="0">
                        <a:lnSpc>
                          <a:spcPct val="107000"/>
                        </a:lnSpc>
                        <a:spcBef>
                          <a:spcPts val="0"/>
                        </a:spcBef>
                        <a:spcAft>
                          <a:spcPts val="0"/>
                        </a:spcAft>
                        <a:buFont typeface="Arial" panose="020B0604020202020204" pitchFamily="34" charset="0"/>
                        <a:buNone/>
                      </a:pPr>
                      <a:r>
                        <a:rPr lang="en-US" sz="1600" dirty="0" smtClean="0">
                          <a:effectLst/>
                        </a:rPr>
                        <a:t>Says </a:t>
                      </a:r>
                      <a:r>
                        <a:rPr lang="en-US" sz="1600" dirty="0">
                          <a:effectLst/>
                        </a:rPr>
                        <a:t>outsourcing creates jobs. </a:t>
                      </a:r>
                    </a:p>
                    <a:p>
                      <a:pPr marL="285750" marR="0" lvl="0" indent="-285750">
                        <a:lnSpc>
                          <a:spcPct val="107000"/>
                        </a:lnSpc>
                        <a:spcBef>
                          <a:spcPts val="0"/>
                        </a:spcBef>
                        <a:spcAft>
                          <a:spcPts val="0"/>
                        </a:spcAft>
                        <a:buFont typeface="Arial" panose="020B0604020202020204" pitchFamily="34" charset="0"/>
                        <a:buChar char="•"/>
                      </a:pPr>
                      <a:r>
                        <a:rPr lang="en-US" sz="1600" dirty="0">
                          <a:effectLst/>
                        </a:rPr>
                        <a:t>Has been nominated by the party of outsourcing and corporate trade deals.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102870" marR="0" indent="0">
                        <a:lnSpc>
                          <a:spcPct val="107000"/>
                        </a:lnSpc>
                        <a:spcBef>
                          <a:spcPts val="0"/>
                        </a:spcBef>
                        <a:spcAft>
                          <a:spcPts val="0"/>
                        </a:spcAft>
                        <a:buFont typeface="Arial" panose="020B0604020202020204" pitchFamily="34" charset="0"/>
                        <a:buNone/>
                      </a:pPr>
                      <a:endParaRPr lang="en-US" sz="1600" dirty="0">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a:effectLst/>
                        </a:rPr>
                        <a:t>Has </a:t>
                      </a:r>
                      <a:r>
                        <a:rPr lang="en-US" sz="1600" dirty="0" smtClean="0">
                          <a:effectLst/>
                        </a:rPr>
                        <a:t>no</a:t>
                      </a:r>
                      <a:r>
                        <a:rPr lang="en-US" sz="1600" baseline="0" dirty="0" smtClean="0">
                          <a:effectLst/>
                        </a:rPr>
                        <a:t> plan to keep guns out of the hands of domestic terrorists or violent criminals </a:t>
                      </a:r>
                      <a:endParaRPr lang="en-US" sz="1600" dirty="0">
                        <a:effectLst/>
                      </a:endParaRPr>
                    </a:p>
                  </a:txBody>
                  <a:tcPr marL="37584" marR="37584" marT="0" marB="0"/>
                </a:tc>
                <a:tc>
                  <a:txBody>
                    <a:bodyPr/>
                    <a:lstStyle/>
                    <a:p>
                      <a:pPr marL="96520" marR="0" indent="0">
                        <a:lnSpc>
                          <a:spcPct val="107000"/>
                        </a:lnSpc>
                        <a:spcBef>
                          <a:spcPts val="0"/>
                        </a:spcBef>
                        <a:spcAft>
                          <a:spcPts val="0"/>
                        </a:spcAft>
                        <a:buFont typeface="Arial" panose="020B0604020202020204" pitchFamily="34" charset="0"/>
                        <a:buNone/>
                      </a:pPr>
                      <a:endParaRPr lang="en-US" sz="1600" dirty="0">
                        <a:effectLst/>
                      </a:endParaRPr>
                    </a:p>
                    <a:p>
                      <a:pPr marL="285750" marR="0" lvl="0" indent="-285750">
                        <a:lnSpc>
                          <a:spcPct val="107000"/>
                        </a:lnSpc>
                        <a:spcBef>
                          <a:spcPts val="0"/>
                        </a:spcBef>
                        <a:spcAft>
                          <a:spcPts val="0"/>
                        </a:spcAft>
                        <a:buFont typeface="Arial" panose="020B0604020202020204" pitchFamily="34" charset="0"/>
                        <a:buChar char="•"/>
                      </a:pPr>
                      <a:r>
                        <a:rPr lang="en-US" sz="1600" dirty="0">
                          <a:effectLst/>
                        </a:rPr>
                        <a:t>Trump is dangerous, divisive, and unfit to be president.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extLst>
                  <a:ext uri="{0D108BD9-81ED-4DB2-BD59-A6C34878D82A}">
                    <a16:rowId xmlns:a16="http://schemas.microsoft.com/office/drawing/2014/main" val="204063024"/>
                  </a:ext>
                </a:extLst>
              </a:tr>
            </a:tbl>
          </a:graphicData>
        </a:graphic>
      </p:graphicFrame>
    </p:spTree>
    <p:extLst>
      <p:ext uri="{BB962C8B-B14F-4D97-AF65-F5344CB8AC3E}">
        <p14:creationId xmlns:p14="http://schemas.microsoft.com/office/powerpoint/2010/main" val="3684496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8439" y="504467"/>
            <a:ext cx="11704320" cy="990600"/>
          </a:xfrm>
        </p:spPr>
        <p:txBody>
          <a:bodyPr/>
          <a:lstStyle/>
          <a:p>
            <a:r>
              <a:rPr lang="en-US" dirty="0" smtClean="0"/>
              <a:t>TESTED MESSAGING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26427774"/>
              </p:ext>
            </p:extLst>
          </p:nvPr>
        </p:nvGraphicFramePr>
        <p:xfrm>
          <a:off x="158439" y="1274771"/>
          <a:ext cx="11946722" cy="5207396"/>
        </p:xfrm>
        <a:graphic>
          <a:graphicData uri="http://schemas.openxmlformats.org/drawingml/2006/table">
            <a:tbl>
              <a:tblPr firstRow="1" firstCol="1" bandRow="1">
                <a:tableStyleId>{5C22544A-7EE6-4342-B048-85BDC9FD1C3A}</a:tableStyleId>
              </a:tblPr>
              <a:tblGrid>
                <a:gridCol w="1367953">
                  <a:extLst>
                    <a:ext uri="{9D8B030D-6E8A-4147-A177-3AD203B41FA5}">
                      <a16:colId xmlns:a16="http://schemas.microsoft.com/office/drawing/2014/main" val="1861711955"/>
                    </a:ext>
                  </a:extLst>
                </a:gridCol>
                <a:gridCol w="3806180">
                  <a:extLst>
                    <a:ext uri="{9D8B030D-6E8A-4147-A177-3AD203B41FA5}">
                      <a16:colId xmlns:a16="http://schemas.microsoft.com/office/drawing/2014/main" val="260829808"/>
                    </a:ext>
                  </a:extLst>
                </a:gridCol>
                <a:gridCol w="3541719">
                  <a:extLst>
                    <a:ext uri="{9D8B030D-6E8A-4147-A177-3AD203B41FA5}">
                      <a16:colId xmlns:a16="http://schemas.microsoft.com/office/drawing/2014/main" val="816647480"/>
                    </a:ext>
                  </a:extLst>
                </a:gridCol>
                <a:gridCol w="3230870">
                  <a:extLst>
                    <a:ext uri="{9D8B030D-6E8A-4147-A177-3AD203B41FA5}">
                      <a16:colId xmlns:a16="http://schemas.microsoft.com/office/drawing/2014/main" val="1365692587"/>
                    </a:ext>
                  </a:extLst>
                </a:gridCol>
              </a:tblGrid>
              <a:tr h="268214">
                <a:tc>
                  <a:txBody>
                    <a:bodyPr/>
                    <a:lstStyle/>
                    <a:p>
                      <a:pPr marL="0" marR="0" algn="ctr">
                        <a:lnSpc>
                          <a:spcPct val="115000"/>
                        </a:lnSpc>
                        <a:spcBef>
                          <a:spcPts val="300"/>
                        </a:spcBef>
                        <a:spcAft>
                          <a:spcPts val="300"/>
                        </a:spcAft>
                      </a:pPr>
                      <a:r>
                        <a:rPr lang="en-US" sz="9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smtClean="0">
                          <a:effectLst/>
                          <a:latin typeface="+mn-lt"/>
                          <a:ea typeface="+mn-ea"/>
                          <a:cs typeface="+mn-cs"/>
                        </a:rPr>
                        <a:t>Paid</a:t>
                      </a:r>
                      <a:r>
                        <a:rPr lang="en-US" sz="1600" baseline="0" dirty="0" smtClean="0">
                          <a:effectLst/>
                          <a:latin typeface="+mn-lt"/>
                          <a:ea typeface="+mn-ea"/>
                          <a:cs typeface="+mn-cs"/>
                        </a:rPr>
                        <a:t> Family Leave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Raising</a:t>
                      </a:r>
                      <a:r>
                        <a:rPr lang="en-US" sz="1600" baseline="0" dirty="0" smtClean="0">
                          <a:effectLst/>
                          <a:latin typeface="Calibri" panose="020F0502020204030204" pitchFamily="34" charset="0"/>
                          <a:ea typeface="Calibri" panose="020F0502020204030204" pitchFamily="34" charset="0"/>
                          <a:cs typeface="Times New Roman" panose="02020603050405020304" pitchFamily="18" charset="0"/>
                        </a:rPr>
                        <a:t> the Minimum Wage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tc>
                  <a:txBody>
                    <a:bodyPr/>
                    <a:lstStyle/>
                    <a:p>
                      <a:pPr marL="0" marR="0" algn="ctr">
                        <a:lnSpc>
                          <a:spcPct val="115000"/>
                        </a:lnSpc>
                        <a:spcBef>
                          <a:spcPts val="300"/>
                        </a:spcBef>
                        <a:spcAft>
                          <a:spcPts val="300"/>
                        </a:spcAft>
                      </a:pPr>
                      <a:r>
                        <a:rPr lang="en-US" sz="1600" dirty="0" smtClean="0">
                          <a:effectLst/>
                          <a:latin typeface="Calibri" panose="020F0502020204030204" pitchFamily="34" charset="0"/>
                          <a:ea typeface="Calibri" panose="020F0502020204030204" pitchFamily="34" charset="0"/>
                          <a:cs typeface="Times New Roman" panose="02020603050405020304" pitchFamily="18" charset="0"/>
                        </a:rPr>
                        <a:t>Access to Higher Education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tc>
                <a:extLst>
                  <a:ext uri="{0D108BD9-81ED-4DB2-BD59-A6C34878D82A}">
                    <a16:rowId xmlns:a16="http://schemas.microsoft.com/office/drawing/2014/main" val="1184508897"/>
                  </a:ext>
                </a:extLst>
              </a:tr>
              <a:tr h="2361452">
                <a:tc>
                  <a:txBody>
                    <a:bodyPr/>
                    <a:lstStyle/>
                    <a:p>
                      <a:pPr marL="0" marR="0" algn="ctr">
                        <a:lnSpc>
                          <a:spcPct val="115000"/>
                        </a:lnSpc>
                        <a:spcBef>
                          <a:spcPts val="0"/>
                        </a:spcBef>
                        <a:spcAft>
                          <a:spcPts val="0"/>
                        </a:spcAft>
                      </a:pPr>
                      <a:r>
                        <a:rPr lang="en-US" sz="1600" dirty="0">
                          <a:effectLst/>
                        </a:rPr>
                        <a:t>HILLARY</a:t>
                      </a:r>
                      <a:endParaRPr lang="en-US" sz="1400" dirty="0">
                        <a:effectLst/>
                      </a:endParaRPr>
                    </a:p>
                    <a:p>
                      <a:pPr marL="0" marR="0" algn="ctr">
                        <a:lnSpc>
                          <a:spcPct val="115000"/>
                        </a:lnSpc>
                        <a:spcBef>
                          <a:spcPts val="0"/>
                        </a:spcBef>
                        <a:spcAft>
                          <a:spcPts val="0"/>
                        </a:spcAft>
                      </a:pPr>
                      <a:r>
                        <a:rPr lang="en-US" sz="1600" dirty="0">
                          <a:effectLst/>
                        </a:rPr>
                        <a:t>CLINTON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nchor="ctr"/>
                </a:tc>
                <a:tc>
                  <a:txBody>
                    <a:bodyPr/>
                    <a:lstStyle/>
                    <a:p>
                      <a:pPr marL="0" indent="0">
                        <a:buFont typeface="Arial" panose="020B0604020202020204" pitchFamily="34" charset="0"/>
                        <a:buNone/>
                      </a:pPr>
                      <a:r>
                        <a:rPr lang="en-US" sz="1800" dirty="0" smtClean="0"/>
                        <a:t>For 30 years, Clinton has supported paid family leave, including paternity leave: “No one should have to choose between keeping their job and taking care of a sick family member, and no parent should have to go back to work right after they welcome a newborn baby.” </a:t>
                      </a:r>
                      <a:endParaRPr lang="en-US" sz="1800" dirty="0"/>
                    </a:p>
                  </a:txBody>
                  <a:tcPr marL="37584" marR="37584"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Clinton supports increasing the federal minimum wage to $12.  She acknowledges that women are disproportionately represented in minimum-wage jobs, so that raising the minimum wage can help close the gender wage gap. </a:t>
                      </a:r>
                    </a:p>
                    <a:p>
                      <a:endParaRPr lang="en-US" sz="1800" dirty="0"/>
                    </a:p>
                  </a:txBody>
                  <a:tcPr marL="37584" marR="37584" marT="0" marB="0"/>
                </a:tc>
                <a:tc>
                  <a:txBody>
                    <a:bodyPr/>
                    <a:lstStyle/>
                    <a:p>
                      <a:r>
                        <a:rPr lang="en-US" sz="1800" dirty="0" smtClean="0"/>
                        <a:t>Clinton supports major new federal investments in higher education, grants, loans, and loan forgiveness programs. </a:t>
                      </a:r>
                    </a:p>
                    <a:p>
                      <a:endParaRPr lang="en-US" sz="1800" dirty="0" smtClean="0"/>
                    </a:p>
                    <a:p>
                      <a:endParaRPr lang="en-US" sz="1800" dirty="0"/>
                    </a:p>
                  </a:txBody>
                  <a:tcPr marL="37584" marR="37584" marT="0" marB="0"/>
                </a:tc>
                <a:extLst>
                  <a:ext uri="{0D108BD9-81ED-4DB2-BD59-A6C34878D82A}">
                    <a16:rowId xmlns:a16="http://schemas.microsoft.com/office/drawing/2014/main" val="901097618"/>
                  </a:ext>
                </a:extLst>
              </a:tr>
              <a:tr h="2565528">
                <a:tc>
                  <a:txBody>
                    <a:bodyPr/>
                    <a:lstStyle/>
                    <a:p>
                      <a:pPr marL="0" marR="0" algn="ctr">
                        <a:lnSpc>
                          <a:spcPct val="115000"/>
                        </a:lnSpc>
                        <a:spcBef>
                          <a:spcPts val="0"/>
                        </a:spcBef>
                        <a:spcAft>
                          <a:spcPts val="0"/>
                        </a:spcAft>
                      </a:pPr>
                      <a:r>
                        <a:rPr lang="en-US" sz="1600" dirty="0">
                          <a:effectLst/>
                        </a:rPr>
                        <a:t>DONALD TRUMP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7584" marR="37584" marT="0" marB="0" anchor="ct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dirty="0" smtClean="0">
                          <a:solidFill>
                            <a:schemeClr val="dk1"/>
                          </a:solidFill>
                          <a:effectLst/>
                          <a:latin typeface="+mn-lt"/>
                          <a:ea typeface="+mn-ea"/>
                          <a:cs typeface="+mn-cs"/>
                        </a:rPr>
                        <a:t>“Trump’s plan is limited to new mothers who are married – so workers who are single women or fathers or adoptive parents or who need time off to deal with their own health or a family member’s illness would receive no help. Conservative economists are already on the record saying that maternity-only leave will result in employment discrimination and a larger gender wage gap.”</a:t>
                      </a:r>
                      <a:endParaRPr lang="en-US" sz="1600" dirty="0"/>
                    </a:p>
                  </a:txBody>
                  <a:tcPr marL="37584" marR="37584"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“Trump has changed his position on the minimum wage several times. He has said that he opposes raising the minimum wage, but now says he supports a $10 minimum wage “but states should decide,” which means he does not support a federally mandated minimum wage. </a:t>
                      </a:r>
                      <a:endParaRPr lang="en-US" sz="1600" dirty="0"/>
                    </a:p>
                  </a:txBody>
                  <a:tcPr marL="37584" marR="37584"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Trump says he believes Department of Education funding should be slashed</a:t>
                      </a:r>
                      <a:r>
                        <a:rPr lang="en-US" baseline="0" dirty="0" smtClean="0"/>
                        <a:t> and o</a:t>
                      </a:r>
                      <a:r>
                        <a:rPr lang="en-US" dirty="0" smtClean="0"/>
                        <a:t>pposes student loan forgiveness, federal grants and loans.</a:t>
                      </a:r>
                    </a:p>
                    <a:p>
                      <a:endParaRPr lang="en-US" dirty="0" smtClean="0"/>
                    </a:p>
                  </a:txBody>
                  <a:tcPr marL="37584" marR="37584" marT="0" marB="0"/>
                </a:tc>
                <a:extLst>
                  <a:ext uri="{0D108BD9-81ED-4DB2-BD59-A6C34878D82A}">
                    <a16:rowId xmlns:a16="http://schemas.microsoft.com/office/drawing/2014/main" val="204063024"/>
                  </a:ext>
                </a:extLst>
              </a:tr>
            </a:tbl>
          </a:graphicData>
        </a:graphic>
      </p:graphicFrame>
    </p:spTree>
    <p:extLst>
      <p:ext uri="{BB962C8B-B14F-4D97-AF65-F5344CB8AC3E}">
        <p14:creationId xmlns:p14="http://schemas.microsoft.com/office/powerpoint/2010/main" val="3273108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0122" y="1495067"/>
            <a:ext cx="11342142" cy="4809929"/>
          </a:xfrm>
        </p:spPr>
        <p:txBody>
          <a:bodyPr>
            <a:noAutofit/>
          </a:bodyPr>
          <a:lstStyle/>
          <a:p>
            <a:r>
              <a:rPr lang="en-US" sz="1800" dirty="0"/>
              <a:t>Politics is a team sport. It’s no question which candidate is the team player. When Hillary was in the Senate, she won respect from Republicans for working across the aisle: Two-thirds of her bills had GOP co-sponsors and included common ground with both liberals—she voted with Bernie Sanders 93% of the time—and with some of Congress' most conservative lawmakers. </a:t>
            </a:r>
          </a:p>
          <a:p>
            <a:r>
              <a:rPr lang="en-US" sz="1800" dirty="0" smtClean="0"/>
              <a:t>Hillary </a:t>
            </a:r>
            <a:r>
              <a:rPr lang="en-US" sz="1800" dirty="0"/>
              <a:t>has a powerful plan to invest in America to create jobs and boost manufacturing. A business group studied Trump’s ideas, and found he’ll cost America 3.4 millions. Not Hillary. The same business group that gave trump an F-minus gave Hillary an A-plus, because her plan will create more than 10 million jobs, and her website has TONS of details about how she’ll get it done. It’ll be the biggest federal jobs plan since President Eisenhower built the Interstate highway system. That’s something to vote for. </a:t>
            </a:r>
          </a:p>
          <a:p>
            <a:r>
              <a:rPr lang="en-US" sz="1800" dirty="0"/>
              <a:t> Your vote matters. </a:t>
            </a:r>
          </a:p>
          <a:p>
            <a:pPr lvl="1"/>
            <a:r>
              <a:rPr lang="en-US" sz="1800" dirty="0" smtClean="0"/>
              <a:t>Florida</a:t>
            </a:r>
            <a:r>
              <a:rPr lang="en-US" sz="1800" dirty="0"/>
              <a:t>: In 2000, George W. Bush won the presidency by winning Florida, and he won </a:t>
            </a:r>
            <a:r>
              <a:rPr lang="en-US" sz="1800" dirty="0" smtClean="0"/>
              <a:t>there </a:t>
            </a:r>
            <a:r>
              <a:rPr lang="en-US" sz="1800" dirty="0"/>
              <a:t>by only 537 votes.  Think of how different things might be if Bush was never president.  </a:t>
            </a:r>
          </a:p>
          <a:p>
            <a:pPr lvl="1"/>
            <a:r>
              <a:rPr lang="en-US" sz="1800" dirty="0" smtClean="0"/>
              <a:t>Nevada</a:t>
            </a:r>
            <a:r>
              <a:rPr lang="en-US" sz="1800" dirty="0"/>
              <a:t>: In 1998, Harry Reid won re-election by only 428 votes – out of more than 430,000 votes cast.  </a:t>
            </a:r>
          </a:p>
          <a:p>
            <a:pPr lvl="1"/>
            <a:r>
              <a:rPr lang="en-US" sz="1800" dirty="0" smtClean="0"/>
              <a:t>Ohio</a:t>
            </a:r>
            <a:r>
              <a:rPr lang="en-US" sz="1800" dirty="0"/>
              <a:t>: In 2004, George W. Bush won re-election by winning Ohio, and he won </a:t>
            </a:r>
            <a:r>
              <a:rPr lang="en-US" sz="1800" dirty="0" smtClean="0"/>
              <a:t>there </a:t>
            </a:r>
            <a:r>
              <a:rPr lang="en-US" sz="1800" dirty="0"/>
              <a:t>by fewer than 14 votes per precinct. </a:t>
            </a:r>
          </a:p>
        </p:txBody>
      </p:sp>
      <p:sp>
        <p:nvSpPr>
          <p:cNvPr id="3" name="Title 2"/>
          <p:cNvSpPr>
            <a:spLocks noGrp="1"/>
          </p:cNvSpPr>
          <p:nvPr>
            <p:ph type="title"/>
          </p:nvPr>
        </p:nvSpPr>
        <p:spPr>
          <a:xfrm>
            <a:off x="260122" y="616068"/>
            <a:ext cx="10565524" cy="878999"/>
          </a:xfrm>
        </p:spPr>
        <p:txBody>
          <a:bodyPr/>
          <a:lstStyle/>
          <a:p>
            <a:r>
              <a:rPr lang="en-US" dirty="0" smtClean="0"/>
              <a:t>Pivot Points – neither candidate</a:t>
            </a:r>
            <a:endParaRPr lang="en-US" dirty="0"/>
          </a:p>
        </p:txBody>
      </p:sp>
    </p:spTree>
    <p:extLst>
      <p:ext uri="{BB962C8B-B14F-4D97-AF65-F5344CB8AC3E}">
        <p14:creationId xmlns:p14="http://schemas.microsoft.com/office/powerpoint/2010/main" val="14755792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85981" y="1124566"/>
            <a:ext cx="10544094" cy="5612127"/>
            <a:chOff x="1524000" y="1143001"/>
            <a:chExt cx="9144000" cy="6248399"/>
          </a:xfrm>
        </p:grpSpPr>
        <p:grpSp>
          <p:nvGrpSpPr>
            <p:cNvPr id="5" name="Group 4"/>
            <p:cNvGrpSpPr/>
            <p:nvPr/>
          </p:nvGrpSpPr>
          <p:grpSpPr>
            <a:xfrm>
              <a:off x="1524000" y="1143001"/>
              <a:ext cx="9144000" cy="6246051"/>
              <a:chOff x="1524000" y="1143001"/>
              <a:chExt cx="9144000" cy="6246051"/>
            </a:xfrm>
          </p:grpSpPr>
          <p:pic>
            <p:nvPicPr>
              <p:cNvPr id="7" name="Picture 2" descr="C:\Users\nzdunkewicz\AppData\Local\Microsoft\Windows\Temporary Internet Files\Content.Outlook\QTMHSABI\Trumpjob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9" t="6853" r="5414"/>
              <a:stretch/>
            </p:blipFill>
            <p:spPr bwMode="auto">
              <a:xfrm>
                <a:off x="1524000" y="1143001"/>
                <a:ext cx="9144000" cy="62460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7718358" y="1833266"/>
                <a:ext cx="0" cy="78960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63344" y="1371601"/>
                <a:ext cx="1541912" cy="461665"/>
              </a:xfrm>
              <a:prstGeom prst="rect">
                <a:avLst/>
              </a:prstGeom>
              <a:solidFill>
                <a:schemeClr val="bg1">
                  <a:lumMod val="95000"/>
                </a:schemeClr>
              </a:solidFill>
              <a:ln>
                <a:solidFill>
                  <a:schemeClr val="tx1"/>
                </a:solidFill>
              </a:ln>
            </p:spPr>
            <p:txBody>
              <a:bodyPr wrap="square" rtlCol="0">
                <a:spAutoFit/>
              </a:bodyPr>
              <a:lstStyle/>
              <a:p>
                <a:r>
                  <a:rPr lang="en-US" sz="1200" dirty="0">
                    <a:solidFill>
                      <a:prstClr val="black"/>
                    </a:solidFill>
                    <a:latin typeface="Calibri"/>
                  </a:rPr>
                  <a:t>I'll be reducing taxes tremendously</a:t>
                </a:r>
              </a:p>
            </p:txBody>
          </p:sp>
          <p:sp>
            <p:nvSpPr>
              <p:cNvPr id="10" name="Oval 9"/>
              <p:cNvSpPr/>
              <p:nvPr/>
            </p:nvSpPr>
            <p:spPr>
              <a:xfrm>
                <a:off x="7239000" y="2611663"/>
                <a:ext cx="990600" cy="214559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3048001" y="4470738"/>
                <a:ext cx="1869511" cy="1015663"/>
              </a:xfrm>
              <a:prstGeom prst="rect">
                <a:avLst/>
              </a:prstGeom>
              <a:solidFill>
                <a:schemeClr val="bg1">
                  <a:lumMod val="95000"/>
                </a:schemeClr>
              </a:solidFill>
              <a:ln>
                <a:solidFill>
                  <a:schemeClr val="tx1"/>
                </a:solidFill>
              </a:ln>
            </p:spPr>
            <p:txBody>
              <a:bodyPr wrap="square" rtlCol="0">
                <a:spAutoFit/>
              </a:bodyPr>
              <a:lstStyle/>
              <a:p>
                <a:r>
                  <a:rPr lang="en-US" sz="1200" dirty="0">
                    <a:solidFill>
                      <a:prstClr val="black"/>
                    </a:solidFill>
                    <a:latin typeface="Calibri"/>
                  </a:rPr>
                  <a:t>But we have to stop our jobs from being stolen from us. We have to stop our companies from leaving the United States</a:t>
                </a:r>
              </a:p>
            </p:txBody>
          </p:sp>
          <p:cxnSp>
            <p:nvCxnSpPr>
              <p:cNvPr id="12" name="Straight Arrow Connector 11"/>
              <p:cNvCxnSpPr/>
              <p:nvPr/>
            </p:nvCxnSpPr>
            <p:spPr>
              <a:xfrm flipH="1">
                <a:off x="2438401" y="1999891"/>
                <a:ext cx="1" cy="125569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041784" y="1607210"/>
                <a:ext cx="1869511" cy="461665"/>
              </a:xfrm>
              <a:prstGeom prst="rect">
                <a:avLst/>
              </a:prstGeom>
              <a:solidFill>
                <a:schemeClr val="bg1">
                  <a:lumMod val="95000"/>
                </a:schemeClr>
              </a:solidFill>
              <a:ln>
                <a:solidFill>
                  <a:schemeClr val="tx1"/>
                </a:solidFill>
              </a:ln>
            </p:spPr>
            <p:txBody>
              <a:bodyPr wrap="square" rtlCol="0">
                <a:spAutoFit/>
              </a:bodyPr>
              <a:lstStyle/>
              <a:p>
                <a:r>
                  <a:rPr lang="en-US" sz="1200" dirty="0">
                    <a:solidFill>
                      <a:prstClr val="black"/>
                    </a:solidFill>
                    <a:latin typeface="Calibri"/>
                  </a:rPr>
                  <a:t>You look at what China is doing to our country ..</a:t>
                </a:r>
              </a:p>
            </p:txBody>
          </p:sp>
        </p:grpSp>
        <p:sp>
          <p:nvSpPr>
            <p:cNvPr id="6" name="TextBox 5"/>
            <p:cNvSpPr txBox="1"/>
            <p:nvPr/>
          </p:nvSpPr>
          <p:spPr>
            <a:xfrm>
              <a:off x="1524000" y="5575518"/>
              <a:ext cx="9144000" cy="1815882"/>
            </a:xfrm>
            <a:prstGeom prst="rect">
              <a:avLst/>
            </a:prstGeom>
            <a:solidFill>
              <a:schemeClr val="bg1"/>
            </a:solidFill>
            <a:ln>
              <a:solidFill>
                <a:schemeClr val="tx1"/>
              </a:solidFill>
            </a:ln>
          </p:spPr>
          <p:txBody>
            <a:bodyPr wrap="square" rtlCol="0">
              <a:spAutoFit/>
            </a:bodyPr>
            <a:lstStyle/>
            <a:p>
              <a:r>
                <a:rPr lang="en-US" sz="1600" dirty="0">
                  <a:solidFill>
                    <a:prstClr val="black"/>
                  </a:solidFill>
                  <a:latin typeface="Calibri"/>
                </a:rPr>
                <a:t>You look at what China is doing to our country in terms of making our product. </a:t>
              </a:r>
              <a:r>
                <a:rPr lang="en-US" sz="1600" b="1" dirty="0">
                  <a:solidFill>
                    <a:prstClr val="black"/>
                  </a:solidFill>
                  <a:latin typeface="Calibri"/>
                </a:rPr>
                <a:t>They're devaluing their currency, and there's nobody in our government to fight them. [..] But we have to stop our jobs from being stolen from us. </a:t>
              </a:r>
              <a:r>
                <a:rPr lang="en-US" sz="1600" dirty="0">
                  <a:solidFill>
                    <a:prstClr val="black"/>
                  </a:solidFill>
                  <a:latin typeface="Calibri"/>
                </a:rPr>
                <a:t>We have to stop our companies from leaving the United States and, with it, firing all of their people. [..] Under my plan, </a:t>
              </a:r>
              <a:r>
                <a:rPr lang="en-US" sz="1600" b="1" dirty="0">
                  <a:solidFill>
                    <a:prstClr val="black"/>
                  </a:solidFill>
                  <a:latin typeface="Calibri"/>
                </a:rPr>
                <a:t>I'll be reducing taxes tremendously, from 35 percent to 15 percent for companies, small and big businesses. That's going to be a job creator like we haven't seen since Ronald Reagan</a:t>
              </a:r>
              <a:r>
                <a:rPr lang="en-US" sz="1600" dirty="0">
                  <a:solidFill>
                    <a:prstClr val="black"/>
                  </a:solidFill>
                  <a:latin typeface="Calibri"/>
                </a:rPr>
                <a:t>. [..]. We have to </a:t>
              </a:r>
              <a:r>
                <a:rPr lang="en-US" sz="1600" b="1" dirty="0">
                  <a:solidFill>
                    <a:prstClr val="black"/>
                  </a:solidFill>
                  <a:latin typeface="Calibri"/>
                </a:rPr>
                <a:t>renegotiate our trade deals</a:t>
              </a:r>
              <a:r>
                <a:rPr lang="en-US" sz="1600" dirty="0">
                  <a:solidFill>
                    <a:prstClr val="black"/>
                  </a:solidFill>
                  <a:latin typeface="Calibri"/>
                </a:rPr>
                <a:t>, and we have to stop these countries from stealing our companies and our jobs.</a:t>
              </a:r>
            </a:p>
          </p:txBody>
        </p:sp>
      </p:grpSp>
      <p:sp>
        <p:nvSpPr>
          <p:cNvPr id="3" name="Title 2"/>
          <p:cNvSpPr>
            <a:spLocks noGrp="1"/>
          </p:cNvSpPr>
          <p:nvPr>
            <p:ph type="title"/>
          </p:nvPr>
        </p:nvSpPr>
        <p:spPr>
          <a:xfrm>
            <a:off x="642942" y="642203"/>
            <a:ext cx="11453937" cy="878999"/>
          </a:xfrm>
        </p:spPr>
        <p:txBody>
          <a:bodyPr>
            <a:noAutofit/>
          </a:bodyPr>
          <a:lstStyle/>
          <a:p>
            <a:r>
              <a:rPr lang="en-US" sz="2400" dirty="0"/>
              <a:t>Lines rise at ending offshoring of jobs, diverge at tax plan</a:t>
            </a:r>
            <a:br>
              <a:rPr lang="en-US" sz="2400" dirty="0"/>
            </a:br>
            <a:endParaRPr lang="en-US" sz="2400" dirty="0"/>
          </a:p>
        </p:txBody>
      </p:sp>
      <p:sp>
        <p:nvSpPr>
          <p:cNvPr id="14" name="TextBox 13"/>
          <p:cNvSpPr txBox="1"/>
          <p:nvPr/>
        </p:nvSpPr>
        <p:spPr>
          <a:xfrm>
            <a:off x="7205539" y="6396030"/>
            <a:ext cx="4986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effectLst/>
                <a:uLnTx/>
                <a:uFillTx/>
                <a:latin typeface="Corbel" panose="020B0503020204020204" pitchFamily="34" charset="0"/>
                <a:ea typeface="+mn-ea"/>
                <a:cs typeface="+mn-cs"/>
              </a:rPr>
              <a:t>Source: Greenberg Quinlan </a:t>
            </a:r>
            <a:r>
              <a:rPr kumimoji="0" lang="en-US" sz="1600" b="0" i="1" u="none" strike="noStrike" kern="1200" cap="none" spc="0" normalizeH="0" baseline="0" noProof="0" dirty="0" err="1" smtClean="0">
                <a:ln>
                  <a:noFill/>
                </a:ln>
                <a:effectLst/>
                <a:uLnTx/>
                <a:uFillTx/>
                <a:latin typeface="Corbel" panose="020B0503020204020204" pitchFamily="34" charset="0"/>
                <a:ea typeface="+mn-ea"/>
                <a:cs typeface="+mn-cs"/>
              </a:rPr>
              <a:t>Rosner</a:t>
            </a:r>
            <a:r>
              <a:rPr kumimoji="0" lang="en-US" sz="1600" b="0" i="1" u="none" strike="noStrike" kern="1200" cap="none" spc="0" normalizeH="0" baseline="0" noProof="0" dirty="0" smtClean="0">
                <a:ln>
                  <a:noFill/>
                </a:ln>
                <a:effectLst/>
                <a:uLnTx/>
                <a:uFillTx/>
                <a:latin typeface="Corbel" panose="020B0503020204020204" pitchFamily="34" charset="0"/>
                <a:ea typeface="+mn-ea"/>
                <a:cs typeface="+mn-cs"/>
              </a:rPr>
              <a:t> Research,</a:t>
            </a:r>
            <a:r>
              <a:rPr kumimoji="0" lang="en-US" sz="1600" b="0" i="1" u="none" strike="noStrike" kern="1200" cap="none" spc="0" normalizeH="0" noProof="0" dirty="0" smtClean="0">
                <a:ln>
                  <a:noFill/>
                </a:ln>
                <a:effectLst/>
                <a:uLnTx/>
                <a:uFillTx/>
                <a:latin typeface="Corbel" panose="020B0503020204020204" pitchFamily="34" charset="0"/>
                <a:ea typeface="+mn-ea"/>
                <a:cs typeface="+mn-cs"/>
              </a:rPr>
              <a:t> Oct. 2016</a:t>
            </a:r>
            <a:endParaRPr kumimoji="0" lang="en-US" sz="1600" b="0" i="1" u="none" strike="noStrike" kern="1200" cap="none" spc="0" normalizeH="0" baseline="0" noProof="0" dirty="0">
              <a:ln>
                <a:noFill/>
              </a:ln>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888665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42682" y="1752871"/>
            <a:ext cx="11349318" cy="4577502"/>
          </a:xfrm>
        </p:spPr>
        <p:txBody>
          <a:bodyPr/>
          <a:lstStyle/>
          <a:p>
            <a:pPr>
              <a:lnSpc>
                <a:spcPct val="150000"/>
              </a:lnSpc>
            </a:pPr>
            <a:r>
              <a:rPr lang="en-US" dirty="0" smtClean="0"/>
              <a:t>Target States – Labor’s work across the country.</a:t>
            </a:r>
          </a:p>
          <a:p>
            <a:pPr>
              <a:lnSpc>
                <a:spcPct val="150000"/>
              </a:lnSpc>
            </a:pPr>
            <a:r>
              <a:rPr lang="en-US" dirty="0" smtClean="0">
                <a:solidFill>
                  <a:schemeClr val="tx1">
                    <a:lumMod val="50000"/>
                    <a:lumOff val="50000"/>
                  </a:schemeClr>
                </a:solidFill>
              </a:rPr>
              <a:t>Latest Polling – How’s it looking in our Tier 1 States?</a:t>
            </a:r>
          </a:p>
          <a:p>
            <a:pPr>
              <a:lnSpc>
                <a:spcPct val="150000"/>
              </a:lnSpc>
            </a:pPr>
            <a:r>
              <a:rPr lang="en-US" dirty="0" smtClean="0"/>
              <a:t>Field Program - What it takes to WIN.</a:t>
            </a:r>
          </a:p>
          <a:p>
            <a:pPr>
              <a:lnSpc>
                <a:spcPct val="150000"/>
              </a:lnSpc>
            </a:pPr>
            <a:r>
              <a:rPr lang="en-US" dirty="0" smtClean="0">
                <a:solidFill>
                  <a:schemeClr val="tx1">
                    <a:lumMod val="50000"/>
                    <a:lumOff val="50000"/>
                  </a:schemeClr>
                </a:solidFill>
              </a:rPr>
              <a:t>Latest Messaging – Tested messages to move our members.</a:t>
            </a:r>
          </a:p>
          <a:p>
            <a:pPr>
              <a:lnSpc>
                <a:spcPct val="150000"/>
              </a:lnSpc>
            </a:pPr>
            <a:r>
              <a:rPr lang="en-US" dirty="0" smtClean="0"/>
              <a:t>Mobilizing our Members – Plugging in to Labor 2016</a:t>
            </a:r>
          </a:p>
        </p:txBody>
      </p:sp>
      <p:sp>
        <p:nvSpPr>
          <p:cNvPr id="3" name="Title 2"/>
          <p:cNvSpPr>
            <a:spLocks noGrp="1"/>
          </p:cNvSpPr>
          <p:nvPr>
            <p:ph type="title"/>
          </p:nvPr>
        </p:nvSpPr>
        <p:spPr>
          <a:xfrm>
            <a:off x="358588" y="873872"/>
            <a:ext cx="10565524" cy="878999"/>
          </a:xfrm>
        </p:spPr>
        <p:txBody>
          <a:bodyPr/>
          <a:lstStyle/>
          <a:p>
            <a:r>
              <a:rPr lang="en-US" dirty="0" smtClean="0"/>
              <a:t>AGENDA</a:t>
            </a:r>
            <a:endParaRPr lang="en-US" dirty="0"/>
          </a:p>
        </p:txBody>
      </p:sp>
    </p:spTree>
    <p:extLst>
      <p:ext uri="{BB962C8B-B14F-4D97-AF65-F5344CB8AC3E}">
        <p14:creationId xmlns:p14="http://schemas.microsoft.com/office/powerpoint/2010/main" val="202463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nzdunkewicz\AppData\Local\Microsoft\Windows\Temporary Internet Files\Content.Outlook\QTMHSABI\Trumpjob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9" t="9544" r="95465" b="25923"/>
          <a:stretch/>
        </p:blipFill>
        <p:spPr bwMode="auto">
          <a:xfrm>
            <a:off x="1573185" y="1419390"/>
            <a:ext cx="282804" cy="48994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013837" y="553675"/>
            <a:ext cx="10565524" cy="878999"/>
          </a:xfrm>
        </p:spPr>
        <p:txBody>
          <a:bodyPr>
            <a:normAutofit/>
          </a:bodyPr>
          <a:lstStyle/>
          <a:p>
            <a:r>
              <a:rPr lang="en-US" sz="2400" dirty="0"/>
              <a:t>Progressive economic agenda gets rave response</a:t>
            </a:r>
          </a:p>
        </p:txBody>
      </p:sp>
      <p:grpSp>
        <p:nvGrpSpPr>
          <p:cNvPr id="4" name="Group 3"/>
          <p:cNvGrpSpPr/>
          <p:nvPr/>
        </p:nvGrpSpPr>
        <p:grpSpPr>
          <a:xfrm>
            <a:off x="1524000" y="1275399"/>
            <a:ext cx="9990474" cy="5182551"/>
            <a:chOff x="1524000" y="1275399"/>
            <a:chExt cx="9144000" cy="5582601"/>
          </a:xfrm>
        </p:grpSpPr>
        <p:pic>
          <p:nvPicPr>
            <p:cNvPr id="5" name="Picture 5" descr="C:\Users\nzdunkewicz\AppData\Local\Microsoft\Windows\Temporary Internet Files\Content.Outlook\QTMHSABI\clintoneconagendafinal.png"/>
            <p:cNvPicPr>
              <a:picLocks noChangeAspect="1" noChangeArrowheads="1"/>
            </p:cNvPicPr>
            <p:nvPr/>
          </p:nvPicPr>
          <p:blipFill rotWithShape="1">
            <a:blip r:embed="rId4">
              <a:extLst>
                <a:ext uri="{28A0092B-C50C-407E-A947-70E740481C1C}">
                  <a14:useLocalDpi xmlns:a14="http://schemas.microsoft.com/office/drawing/2010/main" val="0"/>
                </a:ext>
              </a:extLst>
            </a:blip>
            <a:srcRect r="5967"/>
            <a:stretch/>
          </p:blipFill>
          <p:spPr bwMode="auto">
            <a:xfrm>
              <a:off x="1828801" y="1441192"/>
              <a:ext cx="8660081" cy="41976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2590800" y="1506232"/>
              <a:ext cx="533400" cy="152928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08943" y="1598564"/>
              <a:ext cx="1905001" cy="461665"/>
            </a:xfrm>
            <a:prstGeom prst="rect">
              <a:avLst/>
            </a:prstGeom>
            <a:solidFill>
              <a:schemeClr val="bg1">
                <a:lumMod val="95000"/>
              </a:schemeClr>
            </a:solidFill>
            <a:ln>
              <a:solidFill>
                <a:schemeClr val="tx1"/>
              </a:solidFill>
            </a:ln>
          </p:spPr>
          <p:txBody>
            <a:bodyPr wrap="square" rtlCol="0">
              <a:spAutoFit/>
            </a:bodyPr>
            <a:lstStyle/>
            <a:p>
              <a:r>
                <a:rPr lang="en-US" sz="1200" dirty="0">
                  <a:solidFill>
                    <a:prstClr val="black"/>
                  </a:solidFill>
                  <a:latin typeface="Calibri"/>
                </a:rPr>
                <a:t>Do it by having the wealthy pay their fair share </a:t>
              </a:r>
            </a:p>
          </p:txBody>
        </p:sp>
        <p:sp>
          <p:nvSpPr>
            <p:cNvPr id="8" name="TextBox 7"/>
            <p:cNvSpPr txBox="1"/>
            <p:nvPr/>
          </p:nvSpPr>
          <p:spPr>
            <a:xfrm>
              <a:off x="2153098" y="1506232"/>
              <a:ext cx="1331663" cy="830997"/>
            </a:xfrm>
            <a:prstGeom prst="rect">
              <a:avLst/>
            </a:prstGeom>
            <a:solidFill>
              <a:schemeClr val="bg1">
                <a:lumMod val="95000"/>
              </a:schemeClr>
            </a:solidFill>
            <a:ln>
              <a:solidFill>
                <a:schemeClr val="tx1"/>
              </a:solidFill>
            </a:ln>
          </p:spPr>
          <p:txBody>
            <a:bodyPr wrap="square" rtlCol="0">
              <a:spAutoFit/>
            </a:bodyPr>
            <a:lstStyle/>
            <a:p>
              <a:r>
                <a:rPr lang="en-US" sz="1200" dirty="0">
                  <a:solidFill>
                    <a:prstClr val="black"/>
                  </a:solidFill>
                  <a:latin typeface="Calibri"/>
                </a:rPr>
                <a:t>An economy that works for everyone, not just those at the top</a:t>
              </a:r>
            </a:p>
          </p:txBody>
        </p:sp>
        <p:sp>
          <p:nvSpPr>
            <p:cNvPr id="9" name="TextBox 8"/>
            <p:cNvSpPr txBox="1"/>
            <p:nvPr/>
          </p:nvSpPr>
          <p:spPr>
            <a:xfrm>
              <a:off x="4039171" y="1275399"/>
              <a:ext cx="2514600" cy="646331"/>
            </a:xfrm>
            <a:prstGeom prst="rect">
              <a:avLst/>
            </a:prstGeom>
            <a:solidFill>
              <a:schemeClr val="bg1">
                <a:lumMod val="95000"/>
              </a:schemeClr>
            </a:solidFill>
            <a:ln>
              <a:solidFill>
                <a:schemeClr val="tx1"/>
              </a:solidFill>
            </a:ln>
          </p:spPr>
          <p:txBody>
            <a:bodyPr wrap="square" rtlCol="0">
              <a:spAutoFit/>
            </a:bodyPr>
            <a:lstStyle/>
            <a:p>
              <a:r>
                <a:rPr lang="en-US" sz="1200" dirty="0">
                  <a:solidFill>
                    <a:prstClr val="black"/>
                  </a:solidFill>
                  <a:latin typeface="Calibri"/>
                </a:rPr>
                <a:t>Paid family leave, earned sick days. Let's be sure we have affordable child care and debt-free college.</a:t>
              </a:r>
            </a:p>
          </p:txBody>
        </p:sp>
        <p:sp>
          <p:nvSpPr>
            <p:cNvPr id="10" name="TextBox 9"/>
            <p:cNvSpPr txBox="1"/>
            <p:nvPr/>
          </p:nvSpPr>
          <p:spPr>
            <a:xfrm>
              <a:off x="1524000" y="5288340"/>
              <a:ext cx="9144000" cy="1569660"/>
            </a:xfrm>
            <a:prstGeom prst="rect">
              <a:avLst/>
            </a:prstGeom>
            <a:solidFill>
              <a:schemeClr val="bg1">
                <a:lumMod val="95000"/>
              </a:schemeClr>
            </a:solidFill>
            <a:ln>
              <a:solidFill>
                <a:schemeClr val="tx1"/>
              </a:solidFill>
            </a:ln>
          </p:spPr>
          <p:txBody>
            <a:bodyPr wrap="square" rtlCol="0">
              <a:spAutoFit/>
            </a:bodyPr>
            <a:lstStyle/>
            <a:p>
              <a:r>
                <a:rPr lang="en-US" sz="1600" dirty="0">
                  <a:solidFill>
                    <a:prstClr val="black"/>
                  </a:solidFill>
                  <a:latin typeface="Calibri"/>
                </a:rPr>
                <a:t>First, we have to build an economy that works for everyone, not just those at the top. [..] That starts with raising the national minimum wage and also guarantee, finally, equal pay for women's work. [..]  If you help create the profits, you should be able to share in them, not just the executives at the top. And I want us to do more to support people who are struggling to balance family and work. [..]So let's have paid family leave, earned sick days. Let's be sure we have affordable child care and debt-free college. [..]We're going to do it by having the wealthy pay their fair share and close the corporate loopholes.</a:t>
              </a:r>
            </a:p>
          </p:txBody>
        </p:sp>
        <p:cxnSp>
          <p:nvCxnSpPr>
            <p:cNvPr id="11" name="Straight Arrow Connector 10"/>
            <p:cNvCxnSpPr/>
            <p:nvPr/>
          </p:nvCxnSpPr>
          <p:spPr>
            <a:xfrm flipV="1">
              <a:off x="2438400" y="2337228"/>
              <a:ext cx="1371600" cy="139657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299913" y="6554414"/>
            <a:ext cx="4986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Source: Greenberg Quinlan </a:t>
            </a:r>
            <a:r>
              <a:rPr kumimoji="0" lang="en-US" sz="1600" b="0" i="1" u="none" strike="noStrike" kern="1200" cap="none" spc="0" normalizeH="0" baseline="0" noProof="0" dirty="0" err="1" smtClean="0">
                <a:ln>
                  <a:noFill/>
                </a:ln>
                <a:solidFill>
                  <a:schemeClr val="bg1"/>
                </a:solidFill>
                <a:effectLst/>
                <a:uLnTx/>
                <a:uFillTx/>
                <a:latin typeface="Corbel" panose="020B0503020204020204" pitchFamily="34" charset="0"/>
                <a:ea typeface="+mn-ea"/>
                <a:cs typeface="+mn-cs"/>
              </a:rPr>
              <a:t>Rosner</a:t>
            </a:r>
            <a:r>
              <a:rPr kumimoji="0" lang="en-US" sz="1600" b="0" i="1" u="none" strike="noStrike" kern="1200" cap="none" spc="0" normalizeH="0" baseline="0" noProof="0" dirty="0" smtClean="0">
                <a:ln>
                  <a:noFill/>
                </a:ln>
                <a:solidFill>
                  <a:schemeClr val="bg1"/>
                </a:solidFill>
                <a:effectLst/>
                <a:uLnTx/>
                <a:uFillTx/>
                <a:latin typeface="Corbel" panose="020B0503020204020204" pitchFamily="34" charset="0"/>
                <a:ea typeface="+mn-ea"/>
                <a:cs typeface="+mn-cs"/>
              </a:rPr>
              <a:t> Research,</a:t>
            </a:r>
            <a:r>
              <a:rPr kumimoji="0" lang="en-US" sz="1600" b="0" i="1" u="none" strike="noStrike" kern="1200" cap="none" spc="0" normalizeH="0" noProof="0" dirty="0" smtClean="0">
                <a:ln>
                  <a:noFill/>
                </a:ln>
                <a:solidFill>
                  <a:schemeClr val="bg1"/>
                </a:solidFill>
                <a:effectLst/>
                <a:uLnTx/>
                <a:uFillTx/>
                <a:latin typeface="Corbel" panose="020B0503020204020204" pitchFamily="34" charset="0"/>
                <a:ea typeface="+mn-ea"/>
                <a:cs typeface="+mn-cs"/>
              </a:rPr>
              <a:t> Oct. 2016</a:t>
            </a:r>
            <a:endParaRPr kumimoji="0" lang="en-US" sz="1600" b="0" i="1" u="none" strike="noStrike" kern="1200" cap="none" spc="0" normalizeH="0" baseline="0" noProof="0" dirty="0">
              <a:ln>
                <a:noFill/>
              </a:ln>
              <a:solidFill>
                <a:schemeClr val="bg1"/>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721024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211" y="696105"/>
            <a:ext cx="10565524" cy="878999"/>
          </a:xfrm>
        </p:spPr>
        <p:txBody>
          <a:bodyPr>
            <a:normAutofit fontScale="90000"/>
          </a:bodyPr>
          <a:lstStyle/>
          <a:p>
            <a:r>
              <a:rPr lang="en-US" dirty="0" smtClean="0"/>
              <a:t>FIVE STEPS TO EFFECTIVE 1-ON-1 CONVERSATIONS</a:t>
            </a:r>
            <a:endParaRPr lang="en-US" dirty="0"/>
          </a:p>
        </p:txBody>
      </p:sp>
      <p:sp>
        <p:nvSpPr>
          <p:cNvPr id="5" name="Content Placeholder 1"/>
          <p:cNvSpPr>
            <a:spLocks noGrp="1"/>
          </p:cNvSpPr>
          <p:nvPr>
            <p:ph sz="half" idx="1"/>
          </p:nvPr>
        </p:nvSpPr>
        <p:spPr>
          <a:xfrm>
            <a:off x="622300" y="1575104"/>
            <a:ext cx="11342142" cy="4809929"/>
          </a:xfrm>
        </p:spPr>
        <p:txBody>
          <a:bodyPr/>
          <a:lstStyle/>
          <a:p>
            <a:pPr marL="457200" lvl="1" indent="0">
              <a:buNone/>
            </a:pPr>
            <a:endParaRPr lang="en-US" sz="2000" dirty="0" smtClean="0"/>
          </a:p>
          <a:p>
            <a:pPr marL="457200" lvl="1" indent="0">
              <a:buNone/>
            </a:pPr>
            <a:endParaRPr lang="en-US" sz="2000" dirty="0" smtClean="0"/>
          </a:p>
          <a:p>
            <a:endParaRPr lang="en-US" sz="1600" dirty="0"/>
          </a:p>
          <a:p>
            <a:endParaRPr lang="en-US" sz="1600" dirty="0"/>
          </a:p>
          <a:p>
            <a:endParaRPr lang="en-US" dirty="0"/>
          </a:p>
        </p:txBody>
      </p:sp>
      <p:sp>
        <p:nvSpPr>
          <p:cNvPr id="6" name="Content Placeholder 1"/>
          <p:cNvSpPr txBox="1">
            <a:spLocks/>
          </p:cNvSpPr>
          <p:nvPr/>
        </p:nvSpPr>
        <p:spPr>
          <a:xfrm>
            <a:off x="441211" y="1495067"/>
            <a:ext cx="11342142" cy="480992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b="1"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50000"/>
              </a:lnSpc>
              <a:buFont typeface="+mj-lt"/>
              <a:buAutoNum type="arabicPeriod"/>
            </a:pPr>
            <a:r>
              <a:rPr lang="en-US" sz="4000" dirty="0">
                <a:solidFill>
                  <a:srgbClr val="092C74"/>
                </a:solidFill>
                <a:latin typeface="+mn-lt"/>
              </a:rPr>
              <a:t>INTRODUCE:  </a:t>
            </a:r>
            <a:r>
              <a:rPr lang="en-US" sz="4000" b="0" dirty="0">
                <a:solidFill>
                  <a:srgbClr val="092C74"/>
                </a:solidFill>
                <a:latin typeface="+mn-lt"/>
              </a:rPr>
              <a:t>Start with a conversational and comfortable approach. “Hi, how are you?”</a:t>
            </a:r>
            <a:endParaRPr lang="en-US" sz="4000" b="0" dirty="0" smtClean="0">
              <a:solidFill>
                <a:srgbClr val="092C74"/>
              </a:solidFill>
              <a:latin typeface="+mn-lt"/>
            </a:endParaRPr>
          </a:p>
          <a:p>
            <a:pPr marL="742950" indent="-742950">
              <a:lnSpc>
                <a:spcPct val="150000"/>
              </a:lnSpc>
              <a:buFont typeface="+mj-lt"/>
              <a:buAutoNum type="arabicPeriod"/>
            </a:pPr>
            <a:r>
              <a:rPr lang="en-US" sz="4000" dirty="0">
                <a:solidFill>
                  <a:srgbClr val="092C74"/>
                </a:solidFill>
                <a:latin typeface="+mn-lt"/>
              </a:rPr>
              <a:t>SHARE</a:t>
            </a:r>
            <a:r>
              <a:rPr lang="en-US" sz="4000" dirty="0" smtClean="0">
                <a:solidFill>
                  <a:srgbClr val="092C74"/>
                </a:solidFill>
                <a:latin typeface="+mn-lt"/>
              </a:rPr>
              <a:t>:  </a:t>
            </a:r>
            <a:r>
              <a:rPr lang="en-US" sz="4000" b="0" dirty="0" smtClean="0">
                <a:solidFill>
                  <a:srgbClr val="092C74"/>
                </a:solidFill>
                <a:latin typeface="+mn-lt"/>
              </a:rPr>
              <a:t>Tell </a:t>
            </a:r>
            <a:r>
              <a:rPr lang="en-US" sz="4000" b="0" dirty="0">
                <a:solidFill>
                  <a:srgbClr val="092C74"/>
                </a:solidFill>
                <a:latin typeface="+mn-lt"/>
              </a:rPr>
              <a:t>them </a:t>
            </a:r>
            <a:r>
              <a:rPr lang="en-US" sz="4000" b="0" dirty="0" smtClean="0">
                <a:solidFill>
                  <a:srgbClr val="092C74"/>
                </a:solidFill>
                <a:latin typeface="+mn-lt"/>
              </a:rPr>
              <a:t>you’ve been talking to other members in the workplace about how they’re fairing in the current economy</a:t>
            </a:r>
            <a:r>
              <a:rPr lang="en-US" sz="4000" b="0" dirty="0">
                <a:solidFill>
                  <a:srgbClr val="092C74"/>
                </a:solidFill>
                <a:latin typeface="+mn-lt"/>
              </a:rPr>
              <a:t>. </a:t>
            </a:r>
            <a:r>
              <a:rPr lang="en-US" sz="4000" b="0" dirty="0" smtClean="0">
                <a:solidFill>
                  <a:srgbClr val="092C74"/>
                </a:solidFill>
                <a:latin typeface="+mn-lt"/>
              </a:rPr>
              <a:t>Share how </a:t>
            </a:r>
            <a:r>
              <a:rPr lang="en-US" sz="4000" b="0" dirty="0">
                <a:solidFill>
                  <a:srgbClr val="092C74"/>
                </a:solidFill>
                <a:latin typeface="+mn-lt"/>
              </a:rPr>
              <a:t>you or someone close to you has been impacted by the economy. Say that everyone at the workshop had a similar story.</a:t>
            </a:r>
          </a:p>
          <a:p>
            <a:pPr marL="742950" indent="-742950">
              <a:lnSpc>
                <a:spcPct val="150000"/>
              </a:lnSpc>
              <a:buFont typeface="+mj-lt"/>
              <a:buAutoNum type="arabicPeriod"/>
            </a:pPr>
            <a:r>
              <a:rPr lang="en-US" sz="4000" dirty="0" smtClean="0">
                <a:solidFill>
                  <a:srgbClr val="092C74"/>
                </a:solidFill>
                <a:latin typeface="+mn-lt"/>
              </a:rPr>
              <a:t>INQUIRE</a:t>
            </a:r>
            <a:r>
              <a:rPr lang="en-US" sz="4000" dirty="0">
                <a:solidFill>
                  <a:srgbClr val="092C74"/>
                </a:solidFill>
                <a:latin typeface="+mn-lt"/>
              </a:rPr>
              <a:t>:</a:t>
            </a:r>
            <a:r>
              <a:rPr lang="en-US" sz="4000" b="0" dirty="0">
                <a:solidFill>
                  <a:srgbClr val="092C74"/>
                </a:solidFill>
                <a:latin typeface="+mn-lt"/>
              </a:rPr>
              <a:t> Ask the person what their </a:t>
            </a:r>
            <a:r>
              <a:rPr lang="en-US" sz="4000" b="0" dirty="0" smtClean="0">
                <a:solidFill>
                  <a:srgbClr val="092C74"/>
                </a:solidFill>
                <a:latin typeface="+mn-lt"/>
              </a:rPr>
              <a:t>experience </a:t>
            </a:r>
            <a:r>
              <a:rPr lang="en-US" sz="4000" b="0" dirty="0">
                <a:solidFill>
                  <a:srgbClr val="092C74"/>
                </a:solidFill>
                <a:latin typeface="+mn-lt"/>
              </a:rPr>
              <a:t>have been.</a:t>
            </a:r>
            <a:endParaRPr lang="en-US" sz="4000" b="0" dirty="0" smtClean="0">
              <a:solidFill>
                <a:srgbClr val="092C74"/>
              </a:solidFill>
              <a:latin typeface="+mn-lt"/>
            </a:endParaRPr>
          </a:p>
          <a:p>
            <a:pPr marL="742950" indent="-742950">
              <a:lnSpc>
                <a:spcPct val="150000"/>
              </a:lnSpc>
              <a:buFont typeface="+mj-lt"/>
              <a:buAutoNum type="arabicPeriod"/>
            </a:pPr>
            <a:r>
              <a:rPr lang="en-US" sz="4000" dirty="0">
                <a:solidFill>
                  <a:srgbClr val="092C74"/>
                </a:solidFill>
                <a:latin typeface="+mn-lt"/>
              </a:rPr>
              <a:t>INFORM:</a:t>
            </a:r>
            <a:r>
              <a:rPr lang="en-US" sz="4000" b="0" dirty="0">
                <a:solidFill>
                  <a:srgbClr val="092C74"/>
                </a:solidFill>
                <a:latin typeface="+mn-lt"/>
              </a:rPr>
              <a:t> Explain that our out-of-balance economy is the result of deliberate policy </a:t>
            </a:r>
            <a:r>
              <a:rPr lang="en-US" sz="4000" b="0" dirty="0" smtClean="0">
                <a:solidFill>
                  <a:srgbClr val="092C74"/>
                </a:solidFill>
                <a:latin typeface="+mn-lt"/>
              </a:rPr>
              <a:t>choices and we need people like Hillary Clinton in office who will actively work to create an economy that works for everyone..</a:t>
            </a:r>
          </a:p>
          <a:p>
            <a:pPr marL="742950" indent="-742950">
              <a:lnSpc>
                <a:spcPct val="150000"/>
              </a:lnSpc>
              <a:buFont typeface="+mj-lt"/>
              <a:buAutoNum type="arabicPeriod"/>
            </a:pPr>
            <a:r>
              <a:rPr lang="en-US" sz="4000" dirty="0" smtClean="0">
                <a:solidFill>
                  <a:srgbClr val="092C74"/>
                </a:solidFill>
                <a:latin typeface="+mn-lt"/>
              </a:rPr>
              <a:t>ASK:  </a:t>
            </a:r>
            <a:r>
              <a:rPr lang="en-US" sz="4000" b="0" dirty="0" smtClean="0">
                <a:solidFill>
                  <a:srgbClr val="092C74"/>
                </a:solidFill>
                <a:latin typeface="+mn-lt"/>
              </a:rPr>
              <a:t>Invite the member to </a:t>
            </a:r>
            <a:r>
              <a:rPr lang="en-US" sz="4000" b="0" dirty="0">
                <a:solidFill>
                  <a:srgbClr val="092C74"/>
                </a:solidFill>
                <a:latin typeface="+mn-lt"/>
              </a:rPr>
              <a:t>be part of the </a:t>
            </a:r>
            <a:r>
              <a:rPr lang="en-US" sz="4000" b="0" dirty="0" smtClean="0">
                <a:solidFill>
                  <a:srgbClr val="092C74"/>
                </a:solidFill>
                <a:latin typeface="+mn-lt"/>
              </a:rPr>
              <a:t>local’s efforts to change the rules by volunteering for canvassing or phone banking in this election.  </a:t>
            </a:r>
            <a:endParaRPr lang="en-US" sz="4000" b="0" dirty="0">
              <a:solidFill>
                <a:srgbClr val="092C74"/>
              </a:solidFill>
              <a:latin typeface="+mn-lt"/>
            </a:endParaRPr>
          </a:p>
        </p:txBody>
      </p:sp>
    </p:spTree>
    <p:extLst>
      <p:ext uri="{BB962C8B-B14F-4D97-AF65-F5344CB8AC3E}">
        <p14:creationId xmlns:p14="http://schemas.microsoft.com/office/powerpoint/2010/main" val="24281700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49858" y="2048071"/>
            <a:ext cx="11342142" cy="4809929"/>
          </a:xfrm>
        </p:spPr>
        <p:txBody>
          <a:bodyPr>
            <a:normAutofit/>
          </a:bodyPr>
          <a:lstStyle/>
          <a:p>
            <a:pPr>
              <a:lnSpc>
                <a:spcPct val="150000"/>
              </a:lnSpc>
            </a:pPr>
            <a:r>
              <a:rPr lang="en-US" sz="4000" b="0" dirty="0" smtClean="0">
                <a:latin typeface="+mn-lt"/>
              </a:rPr>
              <a:t>Script Review (tested messaging, clear ask)</a:t>
            </a:r>
          </a:p>
          <a:p>
            <a:pPr>
              <a:lnSpc>
                <a:spcPct val="150000"/>
              </a:lnSpc>
            </a:pPr>
            <a:r>
              <a:rPr lang="en-US" sz="4000" b="0" dirty="0" smtClean="0">
                <a:latin typeface="+mn-lt"/>
              </a:rPr>
              <a:t>Making a Personal Connection</a:t>
            </a:r>
          </a:p>
          <a:p>
            <a:pPr>
              <a:lnSpc>
                <a:spcPct val="150000"/>
              </a:lnSpc>
            </a:pPr>
            <a:r>
              <a:rPr lang="en-US" sz="4000" b="0" dirty="0" smtClean="0">
                <a:latin typeface="+mn-lt"/>
              </a:rPr>
              <a:t>Practice</a:t>
            </a:r>
          </a:p>
        </p:txBody>
      </p:sp>
      <p:sp>
        <p:nvSpPr>
          <p:cNvPr id="3" name="Title 2"/>
          <p:cNvSpPr>
            <a:spLocks noGrp="1"/>
          </p:cNvSpPr>
          <p:nvPr>
            <p:ph type="title"/>
          </p:nvPr>
        </p:nvSpPr>
        <p:spPr/>
        <p:txBody>
          <a:bodyPr/>
          <a:lstStyle/>
          <a:p>
            <a:r>
              <a:rPr lang="en-US" dirty="0" smtClean="0"/>
              <a:t>PERSONALIZING THE RAP</a:t>
            </a:r>
            <a:endParaRPr lang="en-US" dirty="0"/>
          </a:p>
        </p:txBody>
      </p:sp>
    </p:spTree>
    <p:extLst>
      <p:ext uri="{BB962C8B-B14F-4D97-AF65-F5344CB8AC3E}">
        <p14:creationId xmlns:p14="http://schemas.microsoft.com/office/powerpoint/2010/main" val="159830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52" y="2229352"/>
            <a:ext cx="11057860" cy="914400"/>
          </a:xfrm>
        </p:spPr>
        <p:txBody>
          <a:bodyPr/>
          <a:lstStyle/>
          <a:p>
            <a:r>
              <a:rPr lang="en-US" dirty="0" smtClean="0"/>
              <a:t>MOBILIZING OUR MEMBERS</a:t>
            </a:r>
            <a:endParaRPr lang="en-US" dirty="0"/>
          </a:p>
        </p:txBody>
      </p:sp>
    </p:spTree>
    <p:extLst>
      <p:ext uri="{BB962C8B-B14F-4D97-AF65-F5344CB8AC3E}">
        <p14:creationId xmlns:p14="http://schemas.microsoft.com/office/powerpoint/2010/main" val="4062007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2051EAF2-7686-4934-BB36-7D2351C5FD51}" type="slidenum">
              <a:rPr lang="en-US" smtClean="0"/>
              <a:pPr/>
              <a:t>34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1924174"/>
            <a:ext cx="3962400" cy="3943620"/>
          </a:xfrm>
          <a:prstGeom prst="rect">
            <a:avLst/>
          </a:prstGeom>
        </p:spPr>
      </p:pic>
      <p:sp>
        <p:nvSpPr>
          <p:cNvPr id="5" name="Title 4"/>
          <p:cNvSpPr>
            <a:spLocks noGrp="1"/>
          </p:cNvSpPr>
          <p:nvPr>
            <p:ph type="title"/>
          </p:nvPr>
        </p:nvSpPr>
        <p:spPr/>
        <p:txBody>
          <a:bodyPr/>
          <a:lstStyle/>
          <a:p>
            <a:r>
              <a:rPr lang="en-US" dirty="0" smtClean="0"/>
              <a:t>From Flyers to Conversations</a:t>
            </a:r>
            <a:endParaRPr lang="en-US" dirty="0"/>
          </a:p>
        </p:txBody>
      </p:sp>
      <p:pic>
        <p:nvPicPr>
          <p:cNvPr id="1026" name="Picture 2" descr="https://candidkerry.files.wordpress.com/2011/08/hand-holding-brochure-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22" y="2476894"/>
            <a:ext cx="4048125" cy="3390900"/>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5157787" y="3457834"/>
            <a:ext cx="1733550" cy="686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301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88276" y="1689713"/>
            <a:ext cx="10565524" cy="4640660"/>
          </a:xfrm>
        </p:spPr>
        <p:txBody>
          <a:bodyPr>
            <a:normAutofit fontScale="77500" lnSpcReduction="20000"/>
          </a:bodyPr>
          <a:lstStyle/>
          <a:p>
            <a:r>
              <a:rPr lang="en-US" dirty="0" smtClean="0"/>
              <a:t>Local Union Mail</a:t>
            </a:r>
          </a:p>
          <a:p>
            <a:pPr lvl="1"/>
            <a:r>
              <a:rPr lang="en-US" dirty="0" smtClean="0"/>
              <a:t>2 Pieces to Local Members on targeted issues</a:t>
            </a:r>
          </a:p>
          <a:p>
            <a:endParaRPr lang="en-US" dirty="0"/>
          </a:p>
          <a:p>
            <a:r>
              <a:rPr lang="en-US" dirty="0" smtClean="0"/>
              <a:t>Member to Member Phone Banks (Virtual Phone Banks)</a:t>
            </a:r>
          </a:p>
          <a:p>
            <a:pPr lvl="1"/>
            <a:r>
              <a:rPr lang="en-US" dirty="0" smtClean="0"/>
              <a:t>Every day </a:t>
            </a:r>
          </a:p>
          <a:p>
            <a:pPr lvl="1"/>
            <a:r>
              <a:rPr lang="en-US" dirty="0" smtClean="0"/>
              <a:t>Contact:  Michelle </a:t>
            </a:r>
            <a:r>
              <a:rPr lang="en-US" dirty="0" err="1" smtClean="0"/>
              <a:t>Penson</a:t>
            </a:r>
            <a:r>
              <a:rPr lang="en-US" dirty="0" smtClean="0"/>
              <a:t> at (202) 637-5189 or </a:t>
            </a:r>
            <a:r>
              <a:rPr lang="en-US" dirty="0" smtClean="0">
                <a:hlinkClick r:id="rId3"/>
              </a:rPr>
              <a:t>mpenson@aflcio.org</a:t>
            </a:r>
            <a:r>
              <a:rPr lang="en-US" dirty="0" smtClean="0"/>
              <a:t> </a:t>
            </a:r>
          </a:p>
          <a:p>
            <a:endParaRPr lang="en-US" dirty="0"/>
          </a:p>
          <a:p>
            <a:r>
              <a:rPr lang="en-US" dirty="0" smtClean="0"/>
              <a:t>Member to Member Canvassing</a:t>
            </a:r>
          </a:p>
          <a:p>
            <a:pPr lvl="1"/>
            <a:r>
              <a:rPr lang="en-US" dirty="0" smtClean="0"/>
              <a:t>Every weekend and most weeknights</a:t>
            </a:r>
          </a:p>
          <a:p>
            <a:pPr lvl="1"/>
            <a:r>
              <a:rPr lang="en-US" dirty="0" smtClean="0"/>
              <a:t>Every day starting with “GOTV”</a:t>
            </a:r>
          </a:p>
          <a:p>
            <a:endParaRPr lang="en-US" dirty="0"/>
          </a:p>
          <a:p>
            <a:r>
              <a:rPr lang="en-US" dirty="0" smtClean="0"/>
              <a:t>Recruiting Volunteers </a:t>
            </a:r>
          </a:p>
          <a:p>
            <a:pPr lvl="1"/>
            <a:r>
              <a:rPr lang="en-US" dirty="0" smtClean="0"/>
              <a:t>Union  meetings</a:t>
            </a:r>
          </a:p>
          <a:p>
            <a:pPr lvl="1"/>
            <a:r>
              <a:rPr lang="en-US" dirty="0" smtClean="0"/>
              <a:t>Steward meetings</a:t>
            </a:r>
          </a:p>
          <a:p>
            <a:pPr lvl="1"/>
            <a:r>
              <a:rPr lang="en-US" dirty="0" smtClean="0"/>
              <a:t>Wherever union members gather</a:t>
            </a:r>
            <a:endParaRPr lang="en-US" dirty="0"/>
          </a:p>
        </p:txBody>
      </p:sp>
      <p:sp>
        <p:nvSpPr>
          <p:cNvPr id="3" name="Title 2"/>
          <p:cNvSpPr>
            <a:spLocks noGrp="1"/>
          </p:cNvSpPr>
          <p:nvPr>
            <p:ph type="title"/>
          </p:nvPr>
        </p:nvSpPr>
        <p:spPr/>
        <p:txBody>
          <a:bodyPr/>
          <a:lstStyle/>
          <a:p>
            <a:r>
              <a:rPr lang="en-US" dirty="0" smtClean="0"/>
              <a:t>PLUGGING IN</a:t>
            </a:r>
            <a:endParaRPr lang="en-US" dirty="0"/>
          </a:p>
        </p:txBody>
      </p:sp>
    </p:spTree>
    <p:extLst>
      <p:ext uri="{BB962C8B-B14F-4D97-AF65-F5344CB8AC3E}">
        <p14:creationId xmlns:p14="http://schemas.microsoft.com/office/powerpoint/2010/main" val="415532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517" y="2469299"/>
            <a:ext cx="7524206" cy="914400"/>
          </a:xfrm>
        </p:spPr>
        <p:txBody>
          <a:bodyPr/>
          <a:lstStyle/>
          <a:p>
            <a:r>
              <a:rPr lang="en-US" dirty="0" smtClean="0"/>
              <a:t>RESOURCES</a:t>
            </a:r>
            <a:endParaRPr lang="en-US" dirty="0"/>
          </a:p>
        </p:txBody>
      </p:sp>
    </p:spTree>
    <p:extLst>
      <p:ext uri="{BB962C8B-B14F-4D97-AF65-F5344CB8AC3E}">
        <p14:creationId xmlns:p14="http://schemas.microsoft.com/office/powerpoint/2010/main" val="2074241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255" y="660407"/>
            <a:ext cx="11704320" cy="990600"/>
          </a:xfrm>
        </p:spPr>
        <p:txBody>
          <a:bodyPr>
            <a:normAutofit/>
          </a:bodyPr>
          <a:lstStyle/>
          <a:p>
            <a:r>
              <a:rPr lang="en-US" dirty="0" smtClean="0"/>
              <a:t>WORKING FAMILIES TOOLKIT</a:t>
            </a:r>
            <a:endParaRPr lang="en-US" dirty="0"/>
          </a:p>
        </p:txBody>
      </p:sp>
      <p:pic>
        <p:nvPicPr>
          <p:cNvPr id="5" name="Picture 4" descr="C:\Users\etorre\Dropbox\wftkscreenshots\homepage navigat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987" y="1651007"/>
            <a:ext cx="6272213" cy="4425943"/>
          </a:xfrm>
          <a:prstGeom prst="rect">
            <a:avLst/>
          </a:prstGeom>
          <a:noFill/>
          <a:ln>
            <a:noFill/>
          </a:ln>
        </p:spPr>
      </p:pic>
      <p:pic>
        <p:nvPicPr>
          <p:cNvPr id="6" name="Picture 5" descr="C:\Users\etorre\Dropbox\wftkscreenshots\cusomization step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8912" y="1651007"/>
            <a:ext cx="6415088" cy="4425943"/>
          </a:xfrm>
          <a:prstGeom prst="rect">
            <a:avLst/>
          </a:prstGeom>
          <a:noFill/>
          <a:ln>
            <a:noFill/>
          </a:ln>
        </p:spPr>
      </p:pic>
      <p:pic>
        <p:nvPicPr>
          <p:cNvPr id="7" name="Picture 6"/>
          <p:cNvPicPr>
            <a:picLocks noChangeAspect="1"/>
          </p:cNvPicPr>
          <p:nvPr/>
        </p:nvPicPr>
        <p:blipFill>
          <a:blip r:embed="rId5"/>
          <a:stretch>
            <a:fillRect/>
          </a:stretch>
        </p:blipFill>
        <p:spPr>
          <a:xfrm>
            <a:off x="4801100" y="1625614"/>
            <a:ext cx="7129475" cy="4451336"/>
          </a:xfrm>
          <a:prstGeom prst="rect">
            <a:avLst/>
          </a:prstGeom>
        </p:spPr>
      </p:pic>
    </p:spTree>
    <p:extLst>
      <p:ext uri="{BB962C8B-B14F-4D97-AF65-F5344CB8AC3E}">
        <p14:creationId xmlns:p14="http://schemas.microsoft.com/office/powerpoint/2010/main" val="29830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Pledge cards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45" y="1495067"/>
            <a:ext cx="5447879" cy="42130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924" y="1495066"/>
            <a:ext cx="5459823" cy="4213027"/>
          </a:xfrm>
          <a:prstGeom prst="rect">
            <a:avLst/>
          </a:prstGeom>
        </p:spPr>
      </p:pic>
      <p:sp>
        <p:nvSpPr>
          <p:cNvPr id="6" name="Oval 5"/>
          <p:cNvSpPr/>
          <p:nvPr/>
        </p:nvSpPr>
        <p:spPr>
          <a:xfrm>
            <a:off x="3752850" y="2374065"/>
            <a:ext cx="2203904" cy="2303434"/>
          </a:xfrm>
          <a:prstGeom prst="ellipse">
            <a:avLst/>
          </a:prstGeom>
          <a:noFill/>
          <a:ln w="76200">
            <a:solidFill>
              <a:srgbClr val="BF1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6931" y="4677498"/>
            <a:ext cx="3758325" cy="1209357"/>
          </a:xfrm>
          <a:prstGeom prst="ellipse">
            <a:avLst/>
          </a:prstGeom>
          <a:noFill/>
          <a:ln w="76200">
            <a:solidFill>
              <a:srgbClr val="BF1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058400" y="4572000"/>
            <a:ext cx="1460517" cy="1420354"/>
          </a:xfrm>
          <a:prstGeom prst="ellipse">
            <a:avLst/>
          </a:prstGeom>
          <a:noFill/>
          <a:ln w="76200">
            <a:solidFill>
              <a:srgbClr val="BF1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5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3455" y="1651007"/>
            <a:ext cx="10035345" cy="4238733"/>
          </a:xfrm>
        </p:spPr>
        <p:txBody>
          <a:bodyPr>
            <a:normAutofit/>
          </a:bodyPr>
          <a:lstStyle/>
          <a:p>
            <a:pPr marL="0" indent="0">
              <a:buNone/>
            </a:pPr>
            <a:r>
              <a:rPr lang="en-US" sz="3600" dirty="0" smtClean="0">
                <a:solidFill>
                  <a:schemeClr val="tx2">
                    <a:lumMod val="50000"/>
                  </a:schemeClr>
                </a:solidFill>
              </a:rPr>
              <a:t>www.wftoolkit.org </a:t>
            </a:r>
            <a:endParaRPr lang="en-US" dirty="0" smtClean="0">
              <a:solidFill>
                <a:schemeClr val="tx2">
                  <a:lumMod val="50000"/>
                </a:schemeClr>
              </a:solidFill>
            </a:endParaRPr>
          </a:p>
          <a:p>
            <a:pPr marL="0" indent="0">
              <a:buNone/>
            </a:pPr>
            <a:endParaRPr lang="en-US" dirty="0" smtClean="0"/>
          </a:p>
          <a:p>
            <a:pPr marL="0" indent="0">
              <a:buNone/>
            </a:pPr>
            <a:r>
              <a:rPr lang="en-US" dirty="0" smtClean="0"/>
              <a:t>Questions </a:t>
            </a:r>
            <a:r>
              <a:rPr lang="en-US" dirty="0"/>
              <a:t>about the Working Families Toolkit and the flier ordering </a:t>
            </a:r>
            <a:r>
              <a:rPr lang="en-US" dirty="0" smtClean="0"/>
              <a:t>process:</a:t>
            </a:r>
          </a:p>
          <a:p>
            <a:pPr marL="0" indent="0">
              <a:buNone/>
            </a:pPr>
            <a:endParaRPr lang="en-US" dirty="0"/>
          </a:p>
          <a:p>
            <a:pPr marL="1371600" lvl="3" indent="0">
              <a:buNone/>
            </a:pPr>
            <a:r>
              <a:rPr lang="en-US" sz="3600" dirty="0" smtClean="0"/>
              <a:t>Emmy Torre</a:t>
            </a:r>
          </a:p>
          <a:p>
            <a:pPr marL="1371600" lvl="3" indent="0">
              <a:buNone/>
            </a:pPr>
            <a:r>
              <a:rPr lang="en-US" sz="3600" dirty="0" smtClean="0">
                <a:hlinkClick r:id="rId3"/>
              </a:rPr>
              <a:t>etorre@aflcio.org</a:t>
            </a:r>
            <a:endParaRPr lang="en-US" sz="3600" dirty="0" smtClean="0"/>
          </a:p>
          <a:p>
            <a:pPr marL="1371600" lvl="3" indent="0">
              <a:buNone/>
            </a:pPr>
            <a:r>
              <a:rPr lang="en-US" sz="3600" dirty="0" smtClean="0"/>
              <a:t>202-637-3962</a:t>
            </a:r>
            <a:endParaRPr lang="en-US" sz="3600" u="sng" dirty="0"/>
          </a:p>
        </p:txBody>
      </p:sp>
      <p:sp>
        <p:nvSpPr>
          <p:cNvPr id="3" name="Title 2"/>
          <p:cNvSpPr>
            <a:spLocks noGrp="1"/>
          </p:cNvSpPr>
          <p:nvPr>
            <p:ph type="title"/>
          </p:nvPr>
        </p:nvSpPr>
        <p:spPr>
          <a:xfrm>
            <a:off x="226255" y="660407"/>
            <a:ext cx="11704320" cy="990600"/>
          </a:xfrm>
        </p:spPr>
        <p:txBody>
          <a:bodyPr>
            <a:normAutofit/>
          </a:bodyPr>
          <a:lstStyle/>
          <a:p>
            <a:r>
              <a:rPr lang="en-US" dirty="0" smtClean="0"/>
              <a:t>WORKING FAMILIES TOOLKIT</a:t>
            </a:r>
            <a:endParaRPr lang="en-US" dirty="0"/>
          </a:p>
        </p:txBody>
      </p:sp>
    </p:spTree>
    <p:extLst>
      <p:ext uri="{BB962C8B-B14F-4D97-AF65-F5344CB8AC3E}">
        <p14:creationId xmlns:p14="http://schemas.microsoft.com/office/powerpoint/2010/main" val="3132151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971" y="2442003"/>
            <a:ext cx="7524206" cy="914400"/>
          </a:xfrm>
        </p:spPr>
        <p:txBody>
          <a:bodyPr/>
          <a:lstStyle/>
          <a:p>
            <a:r>
              <a:rPr lang="en-US" dirty="0" smtClean="0"/>
              <a:t>TARGET STATES</a:t>
            </a:r>
            <a:endParaRPr lang="en-US" dirty="0"/>
          </a:p>
        </p:txBody>
      </p:sp>
    </p:spTree>
    <p:extLst>
      <p:ext uri="{BB962C8B-B14F-4D97-AF65-F5344CB8AC3E}">
        <p14:creationId xmlns:p14="http://schemas.microsoft.com/office/powerpoint/2010/main" val="39429031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 y="812807"/>
            <a:ext cx="11704320" cy="990600"/>
          </a:xfrm>
        </p:spPr>
        <p:txBody>
          <a:bodyPr>
            <a:normAutofit/>
          </a:bodyPr>
          <a:lstStyle/>
          <a:p>
            <a:r>
              <a:rPr lang="en-US" dirty="0" smtClean="0"/>
              <a:t>Labor 2016 – resource index</a:t>
            </a:r>
            <a:endParaRPr lang="en-US" dirty="0"/>
          </a:p>
        </p:txBody>
      </p:sp>
      <p:sp>
        <p:nvSpPr>
          <p:cNvPr id="4" name="Content Placeholder 3"/>
          <p:cNvSpPr>
            <a:spLocks noGrp="1"/>
          </p:cNvSpPr>
          <p:nvPr>
            <p:ph sz="half" idx="1"/>
          </p:nvPr>
        </p:nvSpPr>
        <p:spPr>
          <a:xfrm>
            <a:off x="654926" y="1803407"/>
            <a:ext cx="10565524" cy="4628879"/>
          </a:xfrm>
        </p:spPr>
        <p:txBody>
          <a:bodyPr/>
          <a:lstStyle/>
          <a:p>
            <a:pPr marL="0" indent="0">
              <a:buNone/>
            </a:pPr>
            <a:r>
              <a:rPr lang="en-US" dirty="0" smtClean="0">
                <a:solidFill>
                  <a:srgbClr val="002060"/>
                </a:solidFill>
              </a:rPr>
              <a:t>Bit.ly/Labor2016Index (case sensitive)</a:t>
            </a:r>
          </a:p>
          <a:p>
            <a:pPr marL="0" indent="0">
              <a:buNone/>
            </a:pPr>
            <a:endParaRPr lang="en-US" dirty="0"/>
          </a:p>
          <a:p>
            <a:pPr lvl="1"/>
            <a:r>
              <a:rPr lang="en-US" sz="3200" dirty="0" smtClean="0"/>
              <a:t>Training Modules</a:t>
            </a:r>
          </a:p>
          <a:p>
            <a:pPr lvl="1"/>
            <a:r>
              <a:rPr lang="en-US" sz="3200" dirty="0" smtClean="0">
                <a:solidFill>
                  <a:schemeClr val="tx1">
                    <a:lumMod val="50000"/>
                    <a:lumOff val="50000"/>
                  </a:schemeClr>
                </a:solidFill>
              </a:rPr>
              <a:t>State Leads Contact Information</a:t>
            </a:r>
          </a:p>
          <a:p>
            <a:pPr lvl="1"/>
            <a:r>
              <a:rPr lang="en-US" sz="3200" dirty="0" smtClean="0"/>
              <a:t>Staging Locations</a:t>
            </a:r>
          </a:p>
          <a:p>
            <a:pPr lvl="1"/>
            <a:r>
              <a:rPr lang="en-US" sz="3200" dirty="0" smtClean="0">
                <a:solidFill>
                  <a:schemeClr val="tx1">
                    <a:lumMod val="50000"/>
                    <a:lumOff val="50000"/>
                  </a:schemeClr>
                </a:solidFill>
              </a:rPr>
              <a:t>Release Staff Welcome Packets</a:t>
            </a:r>
          </a:p>
          <a:p>
            <a:pPr lvl="1"/>
            <a:r>
              <a:rPr lang="en-US" sz="3200" dirty="0" smtClean="0"/>
              <a:t>Release Staff Resources</a:t>
            </a:r>
          </a:p>
          <a:p>
            <a:pPr lvl="1"/>
            <a:r>
              <a:rPr lang="en-US" sz="3200" dirty="0" smtClean="0">
                <a:solidFill>
                  <a:schemeClr val="tx1">
                    <a:lumMod val="50000"/>
                    <a:lumOff val="50000"/>
                  </a:schemeClr>
                </a:solidFill>
              </a:rPr>
              <a:t>Hotel Recommendations</a:t>
            </a:r>
          </a:p>
          <a:p>
            <a:pPr lvl="1"/>
            <a:r>
              <a:rPr lang="en-US" sz="3200" dirty="0" smtClean="0"/>
              <a:t>Zone Maps</a:t>
            </a:r>
          </a:p>
          <a:p>
            <a:endParaRPr lang="en-US" dirty="0" smtClean="0"/>
          </a:p>
          <a:p>
            <a:endParaRPr lang="en-US" dirty="0"/>
          </a:p>
        </p:txBody>
      </p:sp>
    </p:spTree>
    <p:extLst>
      <p:ext uri="{BB962C8B-B14F-4D97-AF65-F5344CB8AC3E}">
        <p14:creationId xmlns:p14="http://schemas.microsoft.com/office/powerpoint/2010/main" val="2477688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8133" y="1803407"/>
            <a:ext cx="10141434" cy="4435468"/>
          </a:xfrm>
          <a:prstGeom prst="rect">
            <a:avLst/>
          </a:prstGeom>
        </p:spPr>
      </p:pic>
      <p:sp>
        <p:nvSpPr>
          <p:cNvPr id="3" name="Title 2"/>
          <p:cNvSpPr>
            <a:spLocks noGrp="1"/>
          </p:cNvSpPr>
          <p:nvPr>
            <p:ph type="title"/>
          </p:nvPr>
        </p:nvSpPr>
        <p:spPr>
          <a:xfrm>
            <a:off x="152400" y="812807"/>
            <a:ext cx="12039600" cy="990600"/>
          </a:xfrm>
        </p:spPr>
        <p:txBody>
          <a:bodyPr>
            <a:normAutofit/>
          </a:bodyPr>
          <a:lstStyle/>
          <a:p>
            <a:r>
              <a:rPr lang="en-US" dirty="0" smtClean="0"/>
              <a:t>Working America coalition – RESOURCE PAGE</a:t>
            </a:r>
            <a:endParaRPr lang="en-US" dirty="0"/>
          </a:p>
        </p:txBody>
      </p:sp>
      <p:sp>
        <p:nvSpPr>
          <p:cNvPr id="5" name="TextBox 4"/>
          <p:cNvSpPr txBox="1"/>
          <p:nvPr/>
        </p:nvSpPr>
        <p:spPr>
          <a:xfrm>
            <a:off x="628650" y="3543300"/>
            <a:ext cx="10820400" cy="830997"/>
          </a:xfrm>
          <a:prstGeom prst="rect">
            <a:avLst/>
          </a:prstGeom>
          <a:solidFill>
            <a:srgbClr val="092C74"/>
          </a:solidFill>
        </p:spPr>
        <p:txBody>
          <a:bodyPr wrap="square" rtlCol="0">
            <a:spAutoFit/>
          </a:bodyPr>
          <a:lstStyle/>
          <a:p>
            <a:pPr algn="ctr"/>
            <a:r>
              <a:rPr lang="en-US" sz="4800" dirty="0" smtClean="0">
                <a:solidFill>
                  <a:schemeClr val="bg1"/>
                </a:solidFill>
                <a:latin typeface="Arial Black" panose="020B0A04020102020204" pitchFamily="34" charset="0"/>
              </a:rPr>
              <a:t>www.workingamericavotes.org</a:t>
            </a:r>
            <a:endParaRPr lang="en-US" sz="4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1047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 y="812807"/>
            <a:ext cx="11704320" cy="990600"/>
          </a:xfrm>
        </p:spPr>
        <p:txBody>
          <a:bodyPr>
            <a:normAutofit/>
          </a:bodyPr>
          <a:lstStyle/>
          <a:p>
            <a:r>
              <a:rPr lang="en-US" dirty="0" smtClean="0"/>
              <a:t>Working America coalition – events page</a:t>
            </a:r>
            <a:endParaRPr lang="en-US" dirty="0"/>
          </a:p>
        </p:txBody>
      </p:sp>
      <p:pic>
        <p:nvPicPr>
          <p:cNvPr id="2" name="Picture 1"/>
          <p:cNvPicPr>
            <a:picLocks noChangeAspect="1"/>
          </p:cNvPicPr>
          <p:nvPr/>
        </p:nvPicPr>
        <p:blipFill>
          <a:blip r:embed="rId3"/>
          <a:stretch>
            <a:fillRect/>
          </a:stretch>
        </p:blipFill>
        <p:spPr>
          <a:xfrm>
            <a:off x="1272540" y="1803407"/>
            <a:ext cx="9105900" cy="4686424"/>
          </a:xfrm>
          <a:prstGeom prst="rect">
            <a:avLst/>
          </a:prstGeom>
        </p:spPr>
      </p:pic>
      <p:sp>
        <p:nvSpPr>
          <p:cNvPr id="5" name="TextBox 4"/>
          <p:cNvSpPr txBox="1"/>
          <p:nvPr/>
        </p:nvSpPr>
        <p:spPr>
          <a:xfrm>
            <a:off x="895350" y="3543300"/>
            <a:ext cx="10553700" cy="830997"/>
          </a:xfrm>
          <a:prstGeom prst="rect">
            <a:avLst/>
          </a:prstGeom>
          <a:solidFill>
            <a:srgbClr val="092C74"/>
          </a:solidFill>
        </p:spPr>
        <p:txBody>
          <a:bodyPr wrap="square" rtlCol="0">
            <a:spAutoFit/>
          </a:bodyPr>
          <a:lstStyle/>
          <a:p>
            <a:pPr algn="ctr"/>
            <a:r>
              <a:rPr lang="en-US" sz="4800" dirty="0">
                <a:solidFill>
                  <a:schemeClr val="bg1"/>
                </a:solidFill>
                <a:latin typeface="Arial Black" panose="020B0A04020102020204" pitchFamily="34" charset="0"/>
              </a:rPr>
              <a:t>http://bit.ly/WAC2016Events</a:t>
            </a:r>
          </a:p>
        </p:txBody>
      </p:sp>
    </p:spTree>
    <p:extLst>
      <p:ext uri="{BB962C8B-B14F-4D97-AF65-F5344CB8AC3E}">
        <p14:creationId xmlns:p14="http://schemas.microsoft.com/office/powerpoint/2010/main" val="72932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3455" y="1651007"/>
            <a:ext cx="10035345" cy="4238733"/>
          </a:xfrm>
        </p:spPr>
        <p:txBody>
          <a:bodyPr>
            <a:normAutofit/>
          </a:bodyPr>
          <a:lstStyle/>
          <a:p>
            <a:pPr marL="0" indent="0">
              <a:buNone/>
            </a:pPr>
            <a:endParaRPr lang="en-US" sz="3200" dirty="0"/>
          </a:p>
          <a:p>
            <a:pPr marL="0" indent="0">
              <a:buNone/>
            </a:pPr>
            <a:r>
              <a:rPr lang="en-US" sz="3200" dirty="0" smtClean="0"/>
              <a:t>Labor 2016 </a:t>
            </a:r>
            <a:r>
              <a:rPr lang="en-US" sz="3200" dirty="0"/>
              <a:t>Training Materials:  </a:t>
            </a:r>
            <a:r>
              <a:rPr lang="en-US" sz="3200" dirty="0">
                <a:hlinkClick r:id="rId3"/>
              </a:rPr>
              <a:t>http://</a:t>
            </a:r>
            <a:r>
              <a:rPr lang="en-US" sz="3200" dirty="0" smtClean="0">
                <a:hlinkClick r:id="rId3"/>
              </a:rPr>
              <a:t>bit.ly/Labor16TrainingMaterials</a:t>
            </a:r>
            <a:r>
              <a:rPr lang="en-US" sz="3200" dirty="0" smtClean="0"/>
              <a:t> </a:t>
            </a:r>
          </a:p>
          <a:p>
            <a:pPr marL="0" indent="0">
              <a:buNone/>
            </a:pPr>
            <a:endParaRPr lang="en-US" sz="3200" dirty="0" smtClean="0"/>
          </a:p>
          <a:p>
            <a:pPr marL="0" indent="0">
              <a:buNone/>
            </a:pPr>
            <a:r>
              <a:rPr lang="en-US" sz="3200" dirty="0" smtClean="0"/>
              <a:t>Women’s Toolkit Labor 2016:</a:t>
            </a:r>
            <a:endParaRPr lang="en-US" sz="3200" dirty="0"/>
          </a:p>
          <a:p>
            <a:pPr marL="0" indent="0">
              <a:buNone/>
            </a:pPr>
            <a:r>
              <a:rPr lang="en-US" u="sng" dirty="0" smtClean="0">
                <a:hlinkClick r:id="rId4" action="ppaction://hlinkfile"/>
              </a:rPr>
              <a:t>go.aflcio.org/womenstoolkit2016</a:t>
            </a:r>
            <a:endParaRPr lang="en-US" u="sng" dirty="0" smtClean="0"/>
          </a:p>
          <a:p>
            <a:pPr marL="0" indent="0">
              <a:buNone/>
            </a:pPr>
            <a:r>
              <a:rPr lang="en-US" dirty="0" smtClean="0"/>
              <a:t> </a:t>
            </a:r>
          </a:p>
          <a:p>
            <a:pPr marL="0" indent="0">
              <a:buNone/>
            </a:pPr>
            <a:endParaRPr lang="en-US" u="sng" dirty="0"/>
          </a:p>
        </p:txBody>
      </p:sp>
      <p:sp>
        <p:nvSpPr>
          <p:cNvPr id="3" name="Title 2"/>
          <p:cNvSpPr>
            <a:spLocks noGrp="1"/>
          </p:cNvSpPr>
          <p:nvPr>
            <p:ph type="title"/>
          </p:nvPr>
        </p:nvSpPr>
        <p:spPr>
          <a:xfrm>
            <a:off x="487680" y="812807"/>
            <a:ext cx="11704320" cy="990600"/>
          </a:xfrm>
        </p:spPr>
        <p:txBody>
          <a:bodyPr>
            <a:normAutofit/>
          </a:bodyPr>
          <a:lstStyle/>
          <a:p>
            <a:r>
              <a:rPr lang="en-US" dirty="0" smtClean="0"/>
              <a:t>OTHER RESOURCE LINKS</a:t>
            </a:r>
            <a:endParaRPr lang="en-US" dirty="0"/>
          </a:p>
        </p:txBody>
      </p:sp>
    </p:spTree>
    <p:extLst>
      <p:ext uri="{BB962C8B-B14F-4D97-AF65-F5344CB8AC3E}">
        <p14:creationId xmlns:p14="http://schemas.microsoft.com/office/powerpoint/2010/main" val="4685757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0165" y="1494452"/>
            <a:ext cx="11342142" cy="4906347"/>
          </a:xfrm>
        </p:spPr>
        <p:txBody>
          <a:bodyPr>
            <a:normAutofit fontScale="92500" lnSpcReduction="10000"/>
          </a:bodyPr>
          <a:lstStyle/>
          <a:p>
            <a:pPr marL="0" indent="0">
              <a:lnSpc>
                <a:spcPct val="150000"/>
              </a:lnSpc>
              <a:buNone/>
            </a:pPr>
            <a:r>
              <a:rPr lang="en-US" u="sng" dirty="0" smtClean="0"/>
              <a:t>Florida</a:t>
            </a:r>
            <a:r>
              <a:rPr lang="en-US" dirty="0" smtClean="0"/>
              <a:t>: </a:t>
            </a:r>
            <a:r>
              <a:rPr lang="en-US" dirty="0" smtClean="0">
                <a:solidFill>
                  <a:schemeClr val="tx1">
                    <a:lumMod val="50000"/>
                    <a:lumOff val="50000"/>
                  </a:schemeClr>
                </a:solidFill>
              </a:rPr>
              <a:t>David Driscoll Knight - 954.651.0145</a:t>
            </a:r>
          </a:p>
          <a:p>
            <a:pPr marL="0" indent="0">
              <a:lnSpc>
                <a:spcPct val="150000"/>
              </a:lnSpc>
              <a:buNone/>
            </a:pPr>
            <a:r>
              <a:rPr lang="en-US" u="sng" dirty="0"/>
              <a:t>Missouri</a:t>
            </a:r>
            <a:r>
              <a:rPr lang="en-US" dirty="0"/>
              <a:t>: </a:t>
            </a:r>
            <a:r>
              <a:rPr lang="en-US" dirty="0">
                <a:solidFill>
                  <a:schemeClr val="tx1">
                    <a:lumMod val="50000"/>
                    <a:lumOff val="50000"/>
                  </a:schemeClr>
                </a:solidFill>
              </a:rPr>
              <a:t>Ryan </a:t>
            </a:r>
            <a:r>
              <a:rPr lang="en-US" dirty="0" smtClean="0">
                <a:solidFill>
                  <a:schemeClr val="tx1">
                    <a:lumMod val="50000"/>
                    <a:lumOff val="50000"/>
                  </a:schemeClr>
                </a:solidFill>
              </a:rPr>
              <a:t>Burke - 314.258.6466</a:t>
            </a:r>
            <a:endParaRPr lang="en-US" dirty="0">
              <a:solidFill>
                <a:schemeClr val="tx1">
                  <a:lumMod val="50000"/>
                  <a:lumOff val="50000"/>
                </a:schemeClr>
              </a:solidFill>
            </a:endParaRPr>
          </a:p>
          <a:p>
            <a:pPr marL="0" indent="0">
              <a:lnSpc>
                <a:spcPct val="150000"/>
              </a:lnSpc>
              <a:buNone/>
            </a:pPr>
            <a:r>
              <a:rPr lang="en-US" u="sng" dirty="0" smtClean="0"/>
              <a:t>Nevada</a:t>
            </a:r>
            <a:r>
              <a:rPr lang="en-US" dirty="0" smtClean="0"/>
              <a:t>: </a:t>
            </a:r>
            <a:r>
              <a:rPr lang="en-US" dirty="0" smtClean="0">
                <a:solidFill>
                  <a:schemeClr val="tx1">
                    <a:lumMod val="50000"/>
                    <a:lumOff val="50000"/>
                  </a:schemeClr>
                </a:solidFill>
              </a:rPr>
              <a:t>Gariety Pruitt - </a:t>
            </a:r>
            <a:r>
              <a:rPr lang="en-US" dirty="0">
                <a:solidFill>
                  <a:schemeClr val="tx1">
                    <a:lumMod val="50000"/>
                    <a:lumOff val="50000"/>
                  </a:schemeClr>
                </a:solidFill>
              </a:rPr>
              <a:t>702.290.2847</a:t>
            </a:r>
          </a:p>
          <a:p>
            <a:pPr marL="0" indent="0">
              <a:lnSpc>
                <a:spcPct val="150000"/>
              </a:lnSpc>
              <a:buNone/>
            </a:pPr>
            <a:r>
              <a:rPr lang="en-US" u="sng" dirty="0"/>
              <a:t>North Carolina</a:t>
            </a:r>
            <a:r>
              <a:rPr lang="en-US" dirty="0"/>
              <a:t>: </a:t>
            </a:r>
            <a:r>
              <a:rPr lang="en-US" dirty="0">
                <a:solidFill>
                  <a:schemeClr val="tx1">
                    <a:lumMod val="50000"/>
                    <a:lumOff val="50000"/>
                  </a:schemeClr>
                </a:solidFill>
              </a:rPr>
              <a:t>Aiden </a:t>
            </a:r>
            <a:r>
              <a:rPr lang="en-US" dirty="0" smtClean="0">
                <a:solidFill>
                  <a:schemeClr val="tx1">
                    <a:lumMod val="50000"/>
                    <a:lumOff val="50000"/>
                  </a:schemeClr>
                </a:solidFill>
              </a:rPr>
              <a:t>Graham - </a:t>
            </a:r>
            <a:r>
              <a:rPr lang="en-US" dirty="0">
                <a:solidFill>
                  <a:schemeClr val="tx1">
                    <a:lumMod val="50000"/>
                    <a:lumOff val="50000"/>
                  </a:schemeClr>
                </a:solidFill>
              </a:rPr>
              <a:t>919.597.8199</a:t>
            </a:r>
            <a:endParaRPr lang="en-US" u="sng" dirty="0" smtClean="0">
              <a:solidFill>
                <a:schemeClr val="tx1">
                  <a:lumMod val="50000"/>
                  <a:lumOff val="50000"/>
                </a:schemeClr>
              </a:solidFill>
            </a:endParaRPr>
          </a:p>
          <a:p>
            <a:pPr marL="0" indent="0">
              <a:lnSpc>
                <a:spcPct val="150000"/>
              </a:lnSpc>
              <a:buNone/>
            </a:pPr>
            <a:r>
              <a:rPr lang="en-US" u="sng" dirty="0"/>
              <a:t>Ohio</a:t>
            </a:r>
            <a:r>
              <a:rPr lang="en-US" dirty="0"/>
              <a:t>: </a:t>
            </a:r>
            <a:r>
              <a:rPr lang="en-US" dirty="0">
                <a:solidFill>
                  <a:schemeClr val="tx1">
                    <a:lumMod val="50000"/>
                    <a:lumOff val="50000"/>
                  </a:schemeClr>
                </a:solidFill>
              </a:rPr>
              <a:t>Kate </a:t>
            </a:r>
            <a:r>
              <a:rPr lang="en-US" dirty="0" smtClean="0">
                <a:solidFill>
                  <a:schemeClr val="tx1">
                    <a:lumMod val="50000"/>
                    <a:lumOff val="50000"/>
                  </a:schemeClr>
                </a:solidFill>
              </a:rPr>
              <a:t>Jacob - 419.705.1538</a:t>
            </a:r>
            <a:r>
              <a:rPr lang="en-US" dirty="0"/>
              <a:t>	</a:t>
            </a:r>
            <a:endParaRPr lang="en-US" u="sng" dirty="0" smtClean="0"/>
          </a:p>
          <a:p>
            <a:pPr marL="0" indent="0">
              <a:lnSpc>
                <a:spcPct val="150000"/>
              </a:lnSpc>
              <a:buNone/>
            </a:pPr>
            <a:r>
              <a:rPr lang="en-US" u="sng" dirty="0" smtClean="0"/>
              <a:t>Pennsylvania</a:t>
            </a:r>
            <a:r>
              <a:rPr lang="en-US" dirty="0" smtClean="0"/>
              <a:t>: </a:t>
            </a:r>
            <a:r>
              <a:rPr lang="en-US" dirty="0" smtClean="0">
                <a:solidFill>
                  <a:schemeClr val="tx1">
                    <a:lumMod val="50000"/>
                    <a:lumOff val="50000"/>
                  </a:schemeClr>
                </a:solidFill>
              </a:rPr>
              <a:t>Ramon Becerra - 312.330.2040</a:t>
            </a:r>
            <a:endParaRPr lang="en-US" dirty="0">
              <a:solidFill>
                <a:schemeClr val="tx1">
                  <a:lumMod val="50000"/>
                  <a:lumOff val="50000"/>
                </a:schemeClr>
              </a:solidFill>
            </a:endParaRPr>
          </a:p>
          <a:p>
            <a:pPr marL="0" indent="0">
              <a:lnSpc>
                <a:spcPct val="150000"/>
              </a:lnSpc>
              <a:buNone/>
            </a:pPr>
            <a:r>
              <a:rPr lang="en-US" u="sng" dirty="0" smtClean="0"/>
              <a:t>Wisconsin</a:t>
            </a:r>
            <a:r>
              <a:rPr lang="en-US" dirty="0"/>
              <a:t>: </a:t>
            </a:r>
            <a:r>
              <a:rPr lang="en-US" dirty="0">
                <a:solidFill>
                  <a:schemeClr val="tx1">
                    <a:lumMod val="50000"/>
                    <a:lumOff val="50000"/>
                  </a:schemeClr>
                </a:solidFill>
              </a:rPr>
              <a:t>Steve Kwaterski </a:t>
            </a:r>
            <a:r>
              <a:rPr lang="en-US" dirty="0" smtClean="0">
                <a:solidFill>
                  <a:schemeClr val="tx1">
                    <a:lumMod val="50000"/>
                    <a:lumOff val="50000"/>
                  </a:schemeClr>
                </a:solidFill>
              </a:rPr>
              <a:t>- 414.975.8650</a:t>
            </a:r>
          </a:p>
        </p:txBody>
      </p:sp>
      <p:sp>
        <p:nvSpPr>
          <p:cNvPr id="3" name="Title 2"/>
          <p:cNvSpPr>
            <a:spLocks noGrp="1"/>
          </p:cNvSpPr>
          <p:nvPr>
            <p:ph type="title"/>
          </p:nvPr>
        </p:nvSpPr>
        <p:spPr>
          <a:xfrm>
            <a:off x="117987" y="503853"/>
            <a:ext cx="11704320" cy="990600"/>
          </a:xfrm>
        </p:spPr>
        <p:txBody>
          <a:bodyPr/>
          <a:lstStyle/>
          <a:p>
            <a:r>
              <a:rPr lang="en-US" dirty="0" smtClean="0"/>
              <a:t>STATE LEADS</a:t>
            </a:r>
            <a:endParaRPr lang="en-US" dirty="0"/>
          </a:p>
        </p:txBody>
      </p:sp>
    </p:spTree>
    <p:extLst>
      <p:ext uri="{BB962C8B-B14F-4D97-AF65-F5344CB8AC3E}">
        <p14:creationId xmlns:p14="http://schemas.microsoft.com/office/powerpoint/2010/main" val="24029155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165" y="2428355"/>
            <a:ext cx="7524206" cy="914400"/>
          </a:xfrm>
        </p:spPr>
        <p:txBody>
          <a:bodyPr/>
          <a:lstStyle/>
          <a:p>
            <a:r>
              <a:rPr lang="en-US" dirty="0" smtClean="0"/>
              <a:t>QUESTIONS?</a:t>
            </a:r>
            <a:endParaRPr lang="en-US" dirty="0"/>
          </a:p>
        </p:txBody>
      </p:sp>
    </p:spTree>
    <p:extLst>
      <p:ext uri="{BB962C8B-B14F-4D97-AF65-F5344CB8AC3E}">
        <p14:creationId xmlns:p14="http://schemas.microsoft.com/office/powerpoint/2010/main" val="30531549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101" y="2312126"/>
            <a:ext cx="11468100" cy="3539430"/>
          </a:xfrm>
          <a:prstGeom prst="rect">
            <a:avLst/>
          </a:prstGeom>
          <a:noFill/>
        </p:spPr>
        <p:txBody>
          <a:bodyPr wrap="square" rtlCol="0">
            <a:spAutoFit/>
          </a:bodyPr>
          <a:lstStyle/>
          <a:p>
            <a:r>
              <a:rPr lang="en-US" sz="2800" b="1" dirty="0" smtClean="0">
                <a:latin typeface="Montserrat" panose="020B0604020202020204" charset="0"/>
              </a:rPr>
              <a:t>Press 1 – The information was great and I have a ton of new tools to use in engaging my members.  I’m ready to go!</a:t>
            </a:r>
          </a:p>
          <a:p>
            <a:endParaRPr lang="en-US" sz="2800" b="1" dirty="0">
              <a:latin typeface="Montserrat" panose="020B0604020202020204" charset="0"/>
            </a:endParaRPr>
          </a:p>
          <a:p>
            <a:r>
              <a:rPr lang="en-US" sz="2800" b="1" dirty="0" smtClean="0">
                <a:latin typeface="Montserrat" panose="020B0604020202020204" charset="0"/>
              </a:rPr>
              <a:t>Press 2 – There’s a lot of good information now I just need time to review all the resources and get started.  Count me in!</a:t>
            </a:r>
          </a:p>
          <a:p>
            <a:endParaRPr lang="en-US" sz="2800" b="1" dirty="0">
              <a:latin typeface="Montserrat" panose="020B0604020202020204" charset="0"/>
            </a:endParaRPr>
          </a:p>
          <a:p>
            <a:r>
              <a:rPr lang="en-US" sz="2800" b="1" dirty="0" smtClean="0">
                <a:latin typeface="Montserrat" panose="020B0604020202020204" charset="0"/>
              </a:rPr>
              <a:t>Press 3 – I’m fired up and there is good information but I have a few questions before I get started.  </a:t>
            </a:r>
            <a:endParaRPr lang="en-US" sz="2800" b="1" dirty="0">
              <a:latin typeface="Montserrat" panose="020B0604020202020204" charset="0"/>
            </a:endParaRPr>
          </a:p>
        </p:txBody>
      </p:sp>
      <p:sp>
        <p:nvSpPr>
          <p:cNvPr id="6" name="Title 4"/>
          <p:cNvSpPr txBox="1">
            <a:spLocks/>
          </p:cNvSpPr>
          <p:nvPr/>
        </p:nvSpPr>
        <p:spPr>
          <a:xfrm>
            <a:off x="0" y="1036772"/>
            <a:ext cx="11887200" cy="914400"/>
          </a:xfrm>
          <a:prstGeom prst="rect">
            <a:avLst/>
          </a:prstGeom>
        </p:spPr>
        <p:txBody>
          <a:bodyPr vert="horz" lIns="91440" tIns="45720" rIns="91440" bIns="45720" rtlCol="0" anchor="ctr" anchorCtr="1">
            <a:noAutofit/>
          </a:bodyPr>
          <a:lstStyle>
            <a:lvl1pPr algn="l" defTabSz="914400" rtl="0" eaLnBrk="1" latinLnBrk="0" hangingPunct="1">
              <a:lnSpc>
                <a:spcPct val="90000"/>
              </a:lnSpc>
              <a:spcBef>
                <a:spcPct val="0"/>
              </a:spcBef>
              <a:buNone/>
              <a:defRPr sz="4000" kern="1200" cap="all" baseline="0">
                <a:solidFill>
                  <a:srgbClr val="25AAE1"/>
                </a:solidFill>
                <a:latin typeface="Montserrat" panose="00000500000000000000" pitchFamily="2" charset="0"/>
                <a:ea typeface="+mj-ea"/>
                <a:cs typeface="Raavi" panose="020B0502040204020203" pitchFamily="34" charset="0"/>
              </a:defRPr>
            </a:lvl1pPr>
          </a:lstStyle>
          <a:p>
            <a:r>
              <a:rPr lang="en-US" dirty="0" smtClean="0"/>
              <a:t>Quick poll – feedback on the briefing</a:t>
            </a:r>
            <a:endParaRPr lang="en-US" dirty="0"/>
          </a:p>
        </p:txBody>
      </p:sp>
    </p:spTree>
    <p:extLst>
      <p:ext uri="{BB962C8B-B14F-4D97-AF65-F5344CB8AC3E}">
        <p14:creationId xmlns:p14="http://schemas.microsoft.com/office/powerpoint/2010/main" val="15583815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42919"/>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788276" y="810714"/>
            <a:ext cx="10565524" cy="878999"/>
          </a:xfrm>
        </p:spPr>
        <p:txBody>
          <a:bodyPr anchor="ctr" anchorCtr="0">
            <a:normAutofit/>
          </a:bodyPr>
          <a:lstStyle>
            <a:lvl1pPr algn="ctr">
              <a:defRPr sz="3600">
                <a:solidFill>
                  <a:srgbClr val="25AAE1"/>
                </a:solidFill>
                <a:latin typeface="Montserrat" panose="00000500000000000000" pitchFamily="2" charset="0"/>
              </a:defRPr>
            </a:lvl1pPr>
          </a:lstStyle>
          <a:p>
            <a:r>
              <a:rPr lang="en-US" dirty="0" smtClean="0"/>
              <a:t>2016 State campaign prioritization</a:t>
            </a:r>
            <a:endParaRPr lang="en-US" dirty="0"/>
          </a:p>
        </p:txBody>
      </p:sp>
      <p:grpSp>
        <p:nvGrpSpPr>
          <p:cNvPr id="6" name="Group 5"/>
          <p:cNvGrpSpPr/>
          <p:nvPr/>
        </p:nvGrpSpPr>
        <p:grpSpPr>
          <a:xfrm>
            <a:off x="1953346" y="1734257"/>
            <a:ext cx="9068222" cy="4792993"/>
            <a:chOff x="-923993" y="2194476"/>
            <a:chExt cx="8636130" cy="4564612"/>
          </a:xfrm>
        </p:grpSpPr>
        <p:grpSp>
          <p:nvGrpSpPr>
            <p:cNvPr id="7" name="Group 82"/>
            <p:cNvGrpSpPr/>
            <p:nvPr/>
          </p:nvGrpSpPr>
          <p:grpSpPr>
            <a:xfrm rot="21430874">
              <a:off x="6009495" y="2194476"/>
              <a:ext cx="1702642" cy="2201976"/>
              <a:chOff x="5389022" y="530177"/>
              <a:chExt cx="1438368" cy="1860197"/>
            </a:xfrm>
            <a:solidFill>
              <a:schemeClr val="bg2"/>
            </a:solidFill>
          </p:grpSpPr>
          <p:sp>
            <p:nvSpPr>
              <p:cNvPr id="59" name="Freeform 8"/>
              <p:cNvSpPr>
                <a:spLocks noEditPoints="1"/>
              </p:cNvSpPr>
              <p:nvPr/>
            </p:nvSpPr>
            <p:spPr bwMode="auto">
              <a:xfrm>
                <a:off x="6402104" y="530177"/>
                <a:ext cx="425286" cy="703048"/>
              </a:xfrm>
              <a:custGeom>
                <a:avLst/>
                <a:gdLst>
                  <a:gd name="T0" fmla="*/ 163 w 369"/>
                  <a:gd name="T1" fmla="*/ 502 h 610"/>
                  <a:gd name="T2" fmla="*/ 157 w 369"/>
                  <a:gd name="T3" fmla="*/ 491 h 610"/>
                  <a:gd name="T4" fmla="*/ 148 w 369"/>
                  <a:gd name="T5" fmla="*/ 504 h 610"/>
                  <a:gd name="T6" fmla="*/ 140 w 369"/>
                  <a:gd name="T7" fmla="*/ 495 h 610"/>
                  <a:gd name="T8" fmla="*/ 132 w 369"/>
                  <a:gd name="T9" fmla="*/ 536 h 610"/>
                  <a:gd name="T10" fmla="*/ 120 w 369"/>
                  <a:gd name="T11" fmla="*/ 571 h 610"/>
                  <a:gd name="T12" fmla="*/ 95 w 369"/>
                  <a:gd name="T13" fmla="*/ 610 h 610"/>
                  <a:gd name="T14" fmla="*/ 82 w 369"/>
                  <a:gd name="T15" fmla="*/ 590 h 610"/>
                  <a:gd name="T16" fmla="*/ 72 w 369"/>
                  <a:gd name="T17" fmla="*/ 578 h 610"/>
                  <a:gd name="T18" fmla="*/ 70 w 369"/>
                  <a:gd name="T19" fmla="*/ 562 h 610"/>
                  <a:gd name="T20" fmla="*/ 68 w 369"/>
                  <a:gd name="T21" fmla="*/ 555 h 610"/>
                  <a:gd name="T22" fmla="*/ 40 w 369"/>
                  <a:gd name="T23" fmla="*/ 465 h 610"/>
                  <a:gd name="T24" fmla="*/ 10 w 369"/>
                  <a:gd name="T25" fmla="*/ 327 h 610"/>
                  <a:gd name="T26" fmla="*/ 22 w 369"/>
                  <a:gd name="T27" fmla="*/ 322 h 610"/>
                  <a:gd name="T28" fmla="*/ 35 w 369"/>
                  <a:gd name="T29" fmla="*/ 311 h 610"/>
                  <a:gd name="T30" fmla="*/ 45 w 369"/>
                  <a:gd name="T31" fmla="*/ 263 h 610"/>
                  <a:gd name="T32" fmla="*/ 50 w 369"/>
                  <a:gd name="T33" fmla="*/ 232 h 610"/>
                  <a:gd name="T34" fmla="*/ 42 w 369"/>
                  <a:gd name="T35" fmla="*/ 217 h 610"/>
                  <a:gd name="T36" fmla="*/ 42 w 369"/>
                  <a:gd name="T37" fmla="*/ 180 h 610"/>
                  <a:gd name="T38" fmla="*/ 47 w 369"/>
                  <a:gd name="T39" fmla="*/ 129 h 610"/>
                  <a:gd name="T40" fmla="*/ 107 w 369"/>
                  <a:gd name="T41" fmla="*/ 33 h 610"/>
                  <a:gd name="T42" fmla="*/ 158 w 369"/>
                  <a:gd name="T43" fmla="*/ 12 h 610"/>
                  <a:gd name="T44" fmla="*/ 217 w 369"/>
                  <a:gd name="T45" fmla="*/ 25 h 610"/>
                  <a:gd name="T46" fmla="*/ 260 w 369"/>
                  <a:gd name="T47" fmla="*/ 175 h 610"/>
                  <a:gd name="T48" fmla="*/ 267 w 369"/>
                  <a:gd name="T49" fmla="*/ 201 h 610"/>
                  <a:gd name="T50" fmla="*/ 285 w 369"/>
                  <a:gd name="T51" fmla="*/ 205 h 610"/>
                  <a:gd name="T52" fmla="*/ 299 w 369"/>
                  <a:gd name="T53" fmla="*/ 217 h 610"/>
                  <a:gd name="T54" fmla="*/ 315 w 369"/>
                  <a:gd name="T55" fmla="*/ 255 h 610"/>
                  <a:gd name="T56" fmla="*/ 340 w 369"/>
                  <a:gd name="T57" fmla="*/ 251 h 610"/>
                  <a:gd name="T58" fmla="*/ 350 w 369"/>
                  <a:gd name="T59" fmla="*/ 281 h 610"/>
                  <a:gd name="T60" fmla="*/ 355 w 369"/>
                  <a:gd name="T61" fmla="*/ 315 h 610"/>
                  <a:gd name="T62" fmla="*/ 327 w 369"/>
                  <a:gd name="T63" fmla="*/ 332 h 610"/>
                  <a:gd name="T64" fmla="*/ 304 w 369"/>
                  <a:gd name="T65" fmla="*/ 348 h 610"/>
                  <a:gd name="T66" fmla="*/ 295 w 369"/>
                  <a:gd name="T67" fmla="*/ 355 h 610"/>
                  <a:gd name="T68" fmla="*/ 290 w 369"/>
                  <a:gd name="T69" fmla="*/ 375 h 610"/>
                  <a:gd name="T70" fmla="*/ 264 w 369"/>
                  <a:gd name="T71" fmla="*/ 377 h 610"/>
                  <a:gd name="T72" fmla="*/ 255 w 369"/>
                  <a:gd name="T73" fmla="*/ 400 h 610"/>
                  <a:gd name="T74" fmla="*/ 229 w 369"/>
                  <a:gd name="T75" fmla="*/ 401 h 610"/>
                  <a:gd name="T76" fmla="*/ 227 w 369"/>
                  <a:gd name="T77" fmla="*/ 371 h 610"/>
                  <a:gd name="T78" fmla="*/ 215 w 369"/>
                  <a:gd name="T79" fmla="*/ 366 h 610"/>
                  <a:gd name="T80" fmla="*/ 213 w 369"/>
                  <a:gd name="T81" fmla="*/ 392 h 610"/>
                  <a:gd name="T82" fmla="*/ 215 w 369"/>
                  <a:gd name="T83" fmla="*/ 442 h 610"/>
                  <a:gd name="T84" fmla="*/ 193 w 369"/>
                  <a:gd name="T85" fmla="*/ 456 h 610"/>
                  <a:gd name="T86" fmla="*/ 178 w 369"/>
                  <a:gd name="T87" fmla="*/ 484 h 610"/>
                  <a:gd name="T88" fmla="*/ 170 w 369"/>
                  <a:gd name="T89" fmla="*/ 461 h 610"/>
                  <a:gd name="T90" fmla="*/ 168 w 369"/>
                  <a:gd name="T91" fmla="*/ 495 h 610"/>
                  <a:gd name="T92" fmla="*/ 153 w 369"/>
                  <a:gd name="T93" fmla="*/ 467 h 610"/>
                  <a:gd name="T94" fmla="*/ 264 w 369"/>
                  <a:gd name="T95" fmla="*/ 384 h 610"/>
                  <a:gd name="T96" fmla="*/ 275 w 369"/>
                  <a:gd name="T97" fmla="*/ 371 h 610"/>
                  <a:gd name="T98" fmla="*/ 275 w 369"/>
                  <a:gd name="T99" fmla="*/ 401 h 6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9"/>
                  <a:gd name="T151" fmla="*/ 0 h 610"/>
                  <a:gd name="T152" fmla="*/ 369 w 369"/>
                  <a:gd name="T153" fmla="*/ 610 h 6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9" h="610">
                    <a:moveTo>
                      <a:pt x="155" y="460"/>
                    </a:moveTo>
                    <a:lnTo>
                      <a:pt x="150" y="472"/>
                    </a:lnTo>
                    <a:lnTo>
                      <a:pt x="163" y="502"/>
                    </a:lnTo>
                    <a:lnTo>
                      <a:pt x="162" y="506"/>
                    </a:lnTo>
                    <a:lnTo>
                      <a:pt x="158" y="504"/>
                    </a:lnTo>
                    <a:lnTo>
                      <a:pt x="157" y="491"/>
                    </a:lnTo>
                    <a:lnTo>
                      <a:pt x="152" y="488"/>
                    </a:lnTo>
                    <a:lnTo>
                      <a:pt x="153" y="500"/>
                    </a:lnTo>
                    <a:lnTo>
                      <a:pt x="148" y="504"/>
                    </a:lnTo>
                    <a:lnTo>
                      <a:pt x="145" y="502"/>
                    </a:lnTo>
                    <a:lnTo>
                      <a:pt x="143" y="495"/>
                    </a:lnTo>
                    <a:lnTo>
                      <a:pt x="140" y="495"/>
                    </a:lnTo>
                    <a:lnTo>
                      <a:pt x="130" y="506"/>
                    </a:lnTo>
                    <a:lnTo>
                      <a:pt x="127" y="522"/>
                    </a:lnTo>
                    <a:lnTo>
                      <a:pt x="132" y="536"/>
                    </a:lnTo>
                    <a:lnTo>
                      <a:pt x="123" y="544"/>
                    </a:lnTo>
                    <a:lnTo>
                      <a:pt x="125" y="559"/>
                    </a:lnTo>
                    <a:lnTo>
                      <a:pt x="120" y="571"/>
                    </a:lnTo>
                    <a:lnTo>
                      <a:pt x="113" y="575"/>
                    </a:lnTo>
                    <a:lnTo>
                      <a:pt x="110" y="610"/>
                    </a:lnTo>
                    <a:lnTo>
                      <a:pt x="95" y="610"/>
                    </a:lnTo>
                    <a:lnTo>
                      <a:pt x="93" y="605"/>
                    </a:lnTo>
                    <a:lnTo>
                      <a:pt x="92" y="594"/>
                    </a:lnTo>
                    <a:lnTo>
                      <a:pt x="82" y="590"/>
                    </a:lnTo>
                    <a:lnTo>
                      <a:pt x="82" y="589"/>
                    </a:lnTo>
                    <a:lnTo>
                      <a:pt x="73" y="582"/>
                    </a:lnTo>
                    <a:lnTo>
                      <a:pt x="72" y="578"/>
                    </a:lnTo>
                    <a:lnTo>
                      <a:pt x="72" y="573"/>
                    </a:lnTo>
                    <a:lnTo>
                      <a:pt x="70" y="569"/>
                    </a:lnTo>
                    <a:lnTo>
                      <a:pt x="70" y="562"/>
                    </a:lnTo>
                    <a:lnTo>
                      <a:pt x="68" y="560"/>
                    </a:lnTo>
                    <a:lnTo>
                      <a:pt x="70" y="557"/>
                    </a:lnTo>
                    <a:lnTo>
                      <a:pt x="68" y="555"/>
                    </a:lnTo>
                    <a:lnTo>
                      <a:pt x="67" y="555"/>
                    </a:lnTo>
                    <a:lnTo>
                      <a:pt x="58" y="527"/>
                    </a:lnTo>
                    <a:lnTo>
                      <a:pt x="40" y="465"/>
                    </a:lnTo>
                    <a:lnTo>
                      <a:pt x="25" y="415"/>
                    </a:lnTo>
                    <a:lnTo>
                      <a:pt x="0" y="334"/>
                    </a:lnTo>
                    <a:lnTo>
                      <a:pt x="10" y="327"/>
                    </a:lnTo>
                    <a:lnTo>
                      <a:pt x="20" y="339"/>
                    </a:lnTo>
                    <a:lnTo>
                      <a:pt x="22" y="332"/>
                    </a:lnTo>
                    <a:lnTo>
                      <a:pt x="22" y="322"/>
                    </a:lnTo>
                    <a:lnTo>
                      <a:pt x="18" y="316"/>
                    </a:lnTo>
                    <a:lnTo>
                      <a:pt x="20" y="311"/>
                    </a:lnTo>
                    <a:lnTo>
                      <a:pt x="35" y="311"/>
                    </a:lnTo>
                    <a:lnTo>
                      <a:pt x="25" y="299"/>
                    </a:lnTo>
                    <a:lnTo>
                      <a:pt x="33" y="276"/>
                    </a:lnTo>
                    <a:lnTo>
                      <a:pt x="45" y="263"/>
                    </a:lnTo>
                    <a:lnTo>
                      <a:pt x="42" y="255"/>
                    </a:lnTo>
                    <a:lnTo>
                      <a:pt x="52" y="237"/>
                    </a:lnTo>
                    <a:lnTo>
                      <a:pt x="50" y="232"/>
                    </a:lnTo>
                    <a:lnTo>
                      <a:pt x="43" y="230"/>
                    </a:lnTo>
                    <a:lnTo>
                      <a:pt x="43" y="217"/>
                    </a:lnTo>
                    <a:lnTo>
                      <a:pt x="42" y="217"/>
                    </a:lnTo>
                    <a:lnTo>
                      <a:pt x="45" y="207"/>
                    </a:lnTo>
                    <a:lnTo>
                      <a:pt x="38" y="200"/>
                    </a:lnTo>
                    <a:lnTo>
                      <a:pt x="42" y="180"/>
                    </a:lnTo>
                    <a:lnTo>
                      <a:pt x="52" y="164"/>
                    </a:lnTo>
                    <a:lnTo>
                      <a:pt x="48" y="145"/>
                    </a:lnTo>
                    <a:lnTo>
                      <a:pt x="47" y="129"/>
                    </a:lnTo>
                    <a:lnTo>
                      <a:pt x="83" y="12"/>
                    </a:lnTo>
                    <a:lnTo>
                      <a:pt x="100" y="12"/>
                    </a:lnTo>
                    <a:lnTo>
                      <a:pt x="107" y="33"/>
                    </a:lnTo>
                    <a:lnTo>
                      <a:pt x="120" y="39"/>
                    </a:lnTo>
                    <a:lnTo>
                      <a:pt x="148" y="14"/>
                    </a:lnTo>
                    <a:lnTo>
                      <a:pt x="158" y="12"/>
                    </a:lnTo>
                    <a:lnTo>
                      <a:pt x="162" y="2"/>
                    </a:lnTo>
                    <a:lnTo>
                      <a:pt x="170" y="0"/>
                    </a:lnTo>
                    <a:lnTo>
                      <a:pt x="217" y="25"/>
                    </a:lnTo>
                    <a:lnTo>
                      <a:pt x="259" y="166"/>
                    </a:lnTo>
                    <a:lnTo>
                      <a:pt x="262" y="170"/>
                    </a:lnTo>
                    <a:lnTo>
                      <a:pt x="260" y="175"/>
                    </a:lnTo>
                    <a:lnTo>
                      <a:pt x="265" y="180"/>
                    </a:lnTo>
                    <a:lnTo>
                      <a:pt x="262" y="187"/>
                    </a:lnTo>
                    <a:lnTo>
                      <a:pt x="267" y="201"/>
                    </a:lnTo>
                    <a:lnTo>
                      <a:pt x="272" y="203"/>
                    </a:lnTo>
                    <a:lnTo>
                      <a:pt x="274" y="198"/>
                    </a:lnTo>
                    <a:lnTo>
                      <a:pt x="285" y="205"/>
                    </a:lnTo>
                    <a:lnTo>
                      <a:pt x="300" y="201"/>
                    </a:lnTo>
                    <a:lnTo>
                      <a:pt x="305" y="214"/>
                    </a:lnTo>
                    <a:lnTo>
                      <a:pt x="299" y="217"/>
                    </a:lnTo>
                    <a:lnTo>
                      <a:pt x="310" y="230"/>
                    </a:lnTo>
                    <a:lnTo>
                      <a:pt x="309" y="244"/>
                    </a:lnTo>
                    <a:lnTo>
                      <a:pt x="315" y="255"/>
                    </a:lnTo>
                    <a:lnTo>
                      <a:pt x="325" y="260"/>
                    </a:lnTo>
                    <a:lnTo>
                      <a:pt x="330" y="249"/>
                    </a:lnTo>
                    <a:lnTo>
                      <a:pt x="340" y="251"/>
                    </a:lnTo>
                    <a:lnTo>
                      <a:pt x="342" y="255"/>
                    </a:lnTo>
                    <a:lnTo>
                      <a:pt x="355" y="272"/>
                    </a:lnTo>
                    <a:lnTo>
                      <a:pt x="350" y="281"/>
                    </a:lnTo>
                    <a:lnTo>
                      <a:pt x="369" y="286"/>
                    </a:lnTo>
                    <a:lnTo>
                      <a:pt x="367" y="293"/>
                    </a:lnTo>
                    <a:lnTo>
                      <a:pt x="355" y="315"/>
                    </a:lnTo>
                    <a:lnTo>
                      <a:pt x="347" y="318"/>
                    </a:lnTo>
                    <a:lnTo>
                      <a:pt x="339" y="316"/>
                    </a:lnTo>
                    <a:lnTo>
                      <a:pt x="327" y="332"/>
                    </a:lnTo>
                    <a:lnTo>
                      <a:pt x="324" y="341"/>
                    </a:lnTo>
                    <a:lnTo>
                      <a:pt x="307" y="345"/>
                    </a:lnTo>
                    <a:lnTo>
                      <a:pt x="304" y="348"/>
                    </a:lnTo>
                    <a:lnTo>
                      <a:pt x="304" y="361"/>
                    </a:lnTo>
                    <a:lnTo>
                      <a:pt x="297" y="361"/>
                    </a:lnTo>
                    <a:lnTo>
                      <a:pt x="295" y="355"/>
                    </a:lnTo>
                    <a:lnTo>
                      <a:pt x="295" y="359"/>
                    </a:lnTo>
                    <a:lnTo>
                      <a:pt x="295" y="373"/>
                    </a:lnTo>
                    <a:lnTo>
                      <a:pt x="290" y="375"/>
                    </a:lnTo>
                    <a:lnTo>
                      <a:pt x="282" y="364"/>
                    </a:lnTo>
                    <a:lnTo>
                      <a:pt x="272" y="366"/>
                    </a:lnTo>
                    <a:lnTo>
                      <a:pt x="264" y="377"/>
                    </a:lnTo>
                    <a:lnTo>
                      <a:pt x="257" y="373"/>
                    </a:lnTo>
                    <a:lnTo>
                      <a:pt x="249" y="385"/>
                    </a:lnTo>
                    <a:lnTo>
                      <a:pt x="255" y="400"/>
                    </a:lnTo>
                    <a:lnTo>
                      <a:pt x="254" y="403"/>
                    </a:lnTo>
                    <a:lnTo>
                      <a:pt x="235" y="398"/>
                    </a:lnTo>
                    <a:lnTo>
                      <a:pt x="229" y="401"/>
                    </a:lnTo>
                    <a:lnTo>
                      <a:pt x="225" y="391"/>
                    </a:lnTo>
                    <a:lnTo>
                      <a:pt x="229" y="377"/>
                    </a:lnTo>
                    <a:lnTo>
                      <a:pt x="227" y="371"/>
                    </a:lnTo>
                    <a:lnTo>
                      <a:pt x="218" y="366"/>
                    </a:lnTo>
                    <a:lnTo>
                      <a:pt x="217" y="359"/>
                    </a:lnTo>
                    <a:lnTo>
                      <a:pt x="215" y="366"/>
                    </a:lnTo>
                    <a:lnTo>
                      <a:pt x="220" y="371"/>
                    </a:lnTo>
                    <a:lnTo>
                      <a:pt x="223" y="380"/>
                    </a:lnTo>
                    <a:lnTo>
                      <a:pt x="213" y="392"/>
                    </a:lnTo>
                    <a:lnTo>
                      <a:pt x="217" y="414"/>
                    </a:lnTo>
                    <a:lnTo>
                      <a:pt x="213" y="417"/>
                    </a:lnTo>
                    <a:lnTo>
                      <a:pt x="215" y="442"/>
                    </a:lnTo>
                    <a:lnTo>
                      <a:pt x="207" y="461"/>
                    </a:lnTo>
                    <a:lnTo>
                      <a:pt x="200" y="465"/>
                    </a:lnTo>
                    <a:lnTo>
                      <a:pt x="193" y="456"/>
                    </a:lnTo>
                    <a:lnTo>
                      <a:pt x="188" y="456"/>
                    </a:lnTo>
                    <a:lnTo>
                      <a:pt x="187" y="476"/>
                    </a:lnTo>
                    <a:lnTo>
                      <a:pt x="178" y="484"/>
                    </a:lnTo>
                    <a:lnTo>
                      <a:pt x="172" y="486"/>
                    </a:lnTo>
                    <a:lnTo>
                      <a:pt x="168" y="468"/>
                    </a:lnTo>
                    <a:lnTo>
                      <a:pt x="170" y="461"/>
                    </a:lnTo>
                    <a:lnTo>
                      <a:pt x="163" y="476"/>
                    </a:lnTo>
                    <a:lnTo>
                      <a:pt x="163" y="483"/>
                    </a:lnTo>
                    <a:lnTo>
                      <a:pt x="168" y="495"/>
                    </a:lnTo>
                    <a:lnTo>
                      <a:pt x="167" y="500"/>
                    </a:lnTo>
                    <a:lnTo>
                      <a:pt x="163" y="497"/>
                    </a:lnTo>
                    <a:lnTo>
                      <a:pt x="153" y="467"/>
                    </a:lnTo>
                    <a:lnTo>
                      <a:pt x="157" y="463"/>
                    </a:lnTo>
                    <a:lnTo>
                      <a:pt x="155" y="460"/>
                    </a:lnTo>
                    <a:close/>
                    <a:moveTo>
                      <a:pt x="264" y="384"/>
                    </a:moveTo>
                    <a:lnTo>
                      <a:pt x="267" y="380"/>
                    </a:lnTo>
                    <a:lnTo>
                      <a:pt x="265" y="377"/>
                    </a:lnTo>
                    <a:lnTo>
                      <a:pt x="275" y="371"/>
                    </a:lnTo>
                    <a:lnTo>
                      <a:pt x="285" y="384"/>
                    </a:lnTo>
                    <a:lnTo>
                      <a:pt x="274" y="392"/>
                    </a:lnTo>
                    <a:lnTo>
                      <a:pt x="275" y="401"/>
                    </a:lnTo>
                    <a:lnTo>
                      <a:pt x="267" y="398"/>
                    </a:lnTo>
                    <a:lnTo>
                      <a:pt x="264" y="384"/>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0" name="Freeform 14"/>
              <p:cNvSpPr>
                <a:spLocks/>
              </p:cNvSpPr>
              <p:nvPr/>
            </p:nvSpPr>
            <p:spPr bwMode="auto">
              <a:xfrm>
                <a:off x="6188883" y="970447"/>
                <a:ext cx="195932" cy="387253"/>
              </a:xfrm>
              <a:custGeom>
                <a:avLst/>
                <a:gdLst>
                  <a:gd name="T0" fmla="*/ 70 w 170"/>
                  <a:gd name="T1" fmla="*/ 329 h 336"/>
                  <a:gd name="T2" fmla="*/ 58 w 170"/>
                  <a:gd name="T3" fmla="*/ 262 h 336"/>
                  <a:gd name="T4" fmla="*/ 47 w 170"/>
                  <a:gd name="T5" fmla="*/ 228 h 336"/>
                  <a:gd name="T6" fmla="*/ 45 w 170"/>
                  <a:gd name="T7" fmla="*/ 223 h 336"/>
                  <a:gd name="T8" fmla="*/ 35 w 170"/>
                  <a:gd name="T9" fmla="*/ 230 h 336"/>
                  <a:gd name="T10" fmla="*/ 37 w 170"/>
                  <a:gd name="T11" fmla="*/ 207 h 336"/>
                  <a:gd name="T12" fmla="*/ 30 w 170"/>
                  <a:gd name="T13" fmla="*/ 191 h 336"/>
                  <a:gd name="T14" fmla="*/ 23 w 170"/>
                  <a:gd name="T15" fmla="*/ 173 h 336"/>
                  <a:gd name="T16" fmla="*/ 22 w 170"/>
                  <a:gd name="T17" fmla="*/ 162 h 336"/>
                  <a:gd name="T18" fmla="*/ 20 w 170"/>
                  <a:gd name="T19" fmla="*/ 148 h 336"/>
                  <a:gd name="T20" fmla="*/ 22 w 170"/>
                  <a:gd name="T21" fmla="*/ 120 h 336"/>
                  <a:gd name="T22" fmla="*/ 13 w 170"/>
                  <a:gd name="T23" fmla="*/ 102 h 336"/>
                  <a:gd name="T24" fmla="*/ 8 w 170"/>
                  <a:gd name="T25" fmla="*/ 92 h 336"/>
                  <a:gd name="T26" fmla="*/ 5 w 170"/>
                  <a:gd name="T27" fmla="*/ 81 h 336"/>
                  <a:gd name="T28" fmla="*/ 2 w 170"/>
                  <a:gd name="T29" fmla="*/ 65 h 336"/>
                  <a:gd name="T30" fmla="*/ 0 w 170"/>
                  <a:gd name="T31" fmla="*/ 44 h 336"/>
                  <a:gd name="T32" fmla="*/ 125 w 170"/>
                  <a:gd name="T33" fmla="*/ 10 h 336"/>
                  <a:gd name="T34" fmla="*/ 160 w 170"/>
                  <a:gd name="T35" fmla="*/ 9 h 336"/>
                  <a:gd name="T36" fmla="*/ 158 w 170"/>
                  <a:gd name="T37" fmla="*/ 32 h 336"/>
                  <a:gd name="T38" fmla="*/ 163 w 170"/>
                  <a:gd name="T39" fmla="*/ 49 h 336"/>
                  <a:gd name="T40" fmla="*/ 170 w 170"/>
                  <a:gd name="T41" fmla="*/ 56 h 336"/>
                  <a:gd name="T42" fmla="*/ 168 w 170"/>
                  <a:gd name="T43" fmla="*/ 65 h 336"/>
                  <a:gd name="T44" fmla="*/ 165 w 170"/>
                  <a:gd name="T45" fmla="*/ 72 h 336"/>
                  <a:gd name="T46" fmla="*/ 162 w 170"/>
                  <a:gd name="T47" fmla="*/ 81 h 336"/>
                  <a:gd name="T48" fmla="*/ 152 w 170"/>
                  <a:gd name="T49" fmla="*/ 94 h 336"/>
                  <a:gd name="T50" fmla="*/ 143 w 170"/>
                  <a:gd name="T51" fmla="*/ 99 h 336"/>
                  <a:gd name="T52" fmla="*/ 135 w 170"/>
                  <a:gd name="T53" fmla="*/ 111 h 336"/>
                  <a:gd name="T54" fmla="*/ 138 w 170"/>
                  <a:gd name="T55" fmla="*/ 124 h 336"/>
                  <a:gd name="T56" fmla="*/ 142 w 170"/>
                  <a:gd name="T57" fmla="*/ 131 h 336"/>
                  <a:gd name="T58" fmla="*/ 140 w 170"/>
                  <a:gd name="T59" fmla="*/ 145 h 336"/>
                  <a:gd name="T60" fmla="*/ 142 w 170"/>
                  <a:gd name="T61" fmla="*/ 150 h 336"/>
                  <a:gd name="T62" fmla="*/ 137 w 170"/>
                  <a:gd name="T63" fmla="*/ 162 h 336"/>
                  <a:gd name="T64" fmla="*/ 137 w 170"/>
                  <a:gd name="T65" fmla="*/ 180 h 336"/>
                  <a:gd name="T66" fmla="*/ 132 w 170"/>
                  <a:gd name="T67" fmla="*/ 203 h 336"/>
                  <a:gd name="T68" fmla="*/ 130 w 170"/>
                  <a:gd name="T69" fmla="*/ 219 h 336"/>
                  <a:gd name="T70" fmla="*/ 133 w 170"/>
                  <a:gd name="T71" fmla="*/ 237 h 336"/>
                  <a:gd name="T72" fmla="*/ 133 w 170"/>
                  <a:gd name="T73" fmla="*/ 253 h 336"/>
                  <a:gd name="T74" fmla="*/ 137 w 170"/>
                  <a:gd name="T75" fmla="*/ 274 h 336"/>
                  <a:gd name="T76" fmla="*/ 138 w 170"/>
                  <a:gd name="T77" fmla="*/ 288 h 336"/>
                  <a:gd name="T78" fmla="*/ 135 w 170"/>
                  <a:gd name="T79" fmla="*/ 297 h 336"/>
                  <a:gd name="T80" fmla="*/ 140 w 170"/>
                  <a:gd name="T81" fmla="*/ 313 h 336"/>
                  <a:gd name="T82" fmla="*/ 147 w 170"/>
                  <a:gd name="T83" fmla="*/ 316 h 336"/>
                  <a:gd name="T84" fmla="*/ 97 w 170"/>
                  <a:gd name="T85" fmla="*/ 330 h 3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0"/>
                  <a:gd name="T130" fmla="*/ 0 h 336"/>
                  <a:gd name="T131" fmla="*/ 170 w 170"/>
                  <a:gd name="T132" fmla="*/ 336 h 3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0" h="336">
                    <a:moveTo>
                      <a:pt x="75" y="336"/>
                    </a:moveTo>
                    <a:lnTo>
                      <a:pt x="73" y="336"/>
                    </a:lnTo>
                    <a:lnTo>
                      <a:pt x="70" y="329"/>
                    </a:lnTo>
                    <a:lnTo>
                      <a:pt x="70" y="325"/>
                    </a:lnTo>
                    <a:lnTo>
                      <a:pt x="67" y="311"/>
                    </a:lnTo>
                    <a:lnTo>
                      <a:pt x="58" y="262"/>
                    </a:lnTo>
                    <a:lnTo>
                      <a:pt x="53" y="235"/>
                    </a:lnTo>
                    <a:lnTo>
                      <a:pt x="50" y="230"/>
                    </a:lnTo>
                    <a:lnTo>
                      <a:pt x="47" y="228"/>
                    </a:lnTo>
                    <a:lnTo>
                      <a:pt x="47" y="226"/>
                    </a:lnTo>
                    <a:lnTo>
                      <a:pt x="45" y="223"/>
                    </a:lnTo>
                    <a:lnTo>
                      <a:pt x="40" y="224"/>
                    </a:lnTo>
                    <a:lnTo>
                      <a:pt x="38" y="231"/>
                    </a:lnTo>
                    <a:lnTo>
                      <a:pt x="35" y="230"/>
                    </a:lnTo>
                    <a:lnTo>
                      <a:pt x="33" y="224"/>
                    </a:lnTo>
                    <a:lnTo>
                      <a:pt x="37" y="212"/>
                    </a:lnTo>
                    <a:lnTo>
                      <a:pt x="37" y="207"/>
                    </a:lnTo>
                    <a:lnTo>
                      <a:pt x="35" y="203"/>
                    </a:lnTo>
                    <a:lnTo>
                      <a:pt x="32" y="201"/>
                    </a:lnTo>
                    <a:lnTo>
                      <a:pt x="30" y="191"/>
                    </a:lnTo>
                    <a:lnTo>
                      <a:pt x="27" y="187"/>
                    </a:lnTo>
                    <a:lnTo>
                      <a:pt x="23" y="178"/>
                    </a:lnTo>
                    <a:lnTo>
                      <a:pt x="23" y="173"/>
                    </a:lnTo>
                    <a:lnTo>
                      <a:pt x="20" y="171"/>
                    </a:lnTo>
                    <a:lnTo>
                      <a:pt x="20" y="168"/>
                    </a:lnTo>
                    <a:lnTo>
                      <a:pt x="22" y="162"/>
                    </a:lnTo>
                    <a:lnTo>
                      <a:pt x="20" y="159"/>
                    </a:lnTo>
                    <a:lnTo>
                      <a:pt x="22" y="154"/>
                    </a:lnTo>
                    <a:lnTo>
                      <a:pt x="20" y="148"/>
                    </a:lnTo>
                    <a:lnTo>
                      <a:pt x="25" y="140"/>
                    </a:lnTo>
                    <a:lnTo>
                      <a:pt x="20" y="127"/>
                    </a:lnTo>
                    <a:lnTo>
                      <a:pt x="22" y="120"/>
                    </a:lnTo>
                    <a:lnTo>
                      <a:pt x="22" y="117"/>
                    </a:lnTo>
                    <a:lnTo>
                      <a:pt x="15" y="104"/>
                    </a:lnTo>
                    <a:lnTo>
                      <a:pt x="13" y="102"/>
                    </a:lnTo>
                    <a:lnTo>
                      <a:pt x="10" y="101"/>
                    </a:lnTo>
                    <a:lnTo>
                      <a:pt x="8" y="95"/>
                    </a:lnTo>
                    <a:lnTo>
                      <a:pt x="8" y="92"/>
                    </a:lnTo>
                    <a:lnTo>
                      <a:pt x="7" y="90"/>
                    </a:lnTo>
                    <a:lnTo>
                      <a:pt x="8" y="86"/>
                    </a:lnTo>
                    <a:lnTo>
                      <a:pt x="5" y="81"/>
                    </a:lnTo>
                    <a:lnTo>
                      <a:pt x="7" y="71"/>
                    </a:lnTo>
                    <a:lnTo>
                      <a:pt x="3" y="69"/>
                    </a:lnTo>
                    <a:lnTo>
                      <a:pt x="2" y="65"/>
                    </a:lnTo>
                    <a:lnTo>
                      <a:pt x="3" y="53"/>
                    </a:lnTo>
                    <a:lnTo>
                      <a:pt x="0" y="48"/>
                    </a:lnTo>
                    <a:lnTo>
                      <a:pt x="0" y="44"/>
                    </a:lnTo>
                    <a:lnTo>
                      <a:pt x="13" y="40"/>
                    </a:lnTo>
                    <a:lnTo>
                      <a:pt x="68" y="26"/>
                    </a:lnTo>
                    <a:lnTo>
                      <a:pt x="125" y="10"/>
                    </a:lnTo>
                    <a:lnTo>
                      <a:pt x="158" y="0"/>
                    </a:lnTo>
                    <a:lnTo>
                      <a:pt x="157" y="5"/>
                    </a:lnTo>
                    <a:lnTo>
                      <a:pt x="160" y="9"/>
                    </a:lnTo>
                    <a:lnTo>
                      <a:pt x="162" y="14"/>
                    </a:lnTo>
                    <a:lnTo>
                      <a:pt x="158" y="28"/>
                    </a:lnTo>
                    <a:lnTo>
                      <a:pt x="158" y="32"/>
                    </a:lnTo>
                    <a:lnTo>
                      <a:pt x="157" y="39"/>
                    </a:lnTo>
                    <a:lnTo>
                      <a:pt x="160" y="46"/>
                    </a:lnTo>
                    <a:lnTo>
                      <a:pt x="163" y="49"/>
                    </a:lnTo>
                    <a:lnTo>
                      <a:pt x="165" y="49"/>
                    </a:lnTo>
                    <a:lnTo>
                      <a:pt x="168" y="55"/>
                    </a:lnTo>
                    <a:lnTo>
                      <a:pt x="170" y="56"/>
                    </a:lnTo>
                    <a:lnTo>
                      <a:pt x="165" y="62"/>
                    </a:lnTo>
                    <a:lnTo>
                      <a:pt x="167" y="63"/>
                    </a:lnTo>
                    <a:lnTo>
                      <a:pt x="168" y="65"/>
                    </a:lnTo>
                    <a:lnTo>
                      <a:pt x="168" y="69"/>
                    </a:lnTo>
                    <a:lnTo>
                      <a:pt x="167" y="72"/>
                    </a:lnTo>
                    <a:lnTo>
                      <a:pt x="165" y="72"/>
                    </a:lnTo>
                    <a:lnTo>
                      <a:pt x="163" y="74"/>
                    </a:lnTo>
                    <a:lnTo>
                      <a:pt x="163" y="78"/>
                    </a:lnTo>
                    <a:lnTo>
                      <a:pt x="162" y="81"/>
                    </a:lnTo>
                    <a:lnTo>
                      <a:pt x="155" y="86"/>
                    </a:lnTo>
                    <a:lnTo>
                      <a:pt x="153" y="88"/>
                    </a:lnTo>
                    <a:lnTo>
                      <a:pt x="152" y="94"/>
                    </a:lnTo>
                    <a:lnTo>
                      <a:pt x="152" y="95"/>
                    </a:lnTo>
                    <a:lnTo>
                      <a:pt x="143" y="97"/>
                    </a:lnTo>
                    <a:lnTo>
                      <a:pt x="143" y="99"/>
                    </a:lnTo>
                    <a:lnTo>
                      <a:pt x="138" y="101"/>
                    </a:lnTo>
                    <a:lnTo>
                      <a:pt x="135" y="106"/>
                    </a:lnTo>
                    <a:lnTo>
                      <a:pt x="135" y="111"/>
                    </a:lnTo>
                    <a:lnTo>
                      <a:pt x="137" y="113"/>
                    </a:lnTo>
                    <a:lnTo>
                      <a:pt x="137" y="120"/>
                    </a:lnTo>
                    <a:lnTo>
                      <a:pt x="138" y="124"/>
                    </a:lnTo>
                    <a:lnTo>
                      <a:pt x="140" y="129"/>
                    </a:lnTo>
                    <a:lnTo>
                      <a:pt x="140" y="131"/>
                    </a:lnTo>
                    <a:lnTo>
                      <a:pt x="142" y="131"/>
                    </a:lnTo>
                    <a:lnTo>
                      <a:pt x="142" y="132"/>
                    </a:lnTo>
                    <a:lnTo>
                      <a:pt x="140" y="141"/>
                    </a:lnTo>
                    <a:lnTo>
                      <a:pt x="140" y="145"/>
                    </a:lnTo>
                    <a:lnTo>
                      <a:pt x="138" y="147"/>
                    </a:lnTo>
                    <a:lnTo>
                      <a:pt x="138" y="148"/>
                    </a:lnTo>
                    <a:lnTo>
                      <a:pt x="142" y="150"/>
                    </a:lnTo>
                    <a:lnTo>
                      <a:pt x="140" y="154"/>
                    </a:lnTo>
                    <a:lnTo>
                      <a:pt x="140" y="157"/>
                    </a:lnTo>
                    <a:lnTo>
                      <a:pt x="137" y="162"/>
                    </a:lnTo>
                    <a:lnTo>
                      <a:pt x="138" y="173"/>
                    </a:lnTo>
                    <a:lnTo>
                      <a:pt x="137" y="178"/>
                    </a:lnTo>
                    <a:lnTo>
                      <a:pt x="137" y="180"/>
                    </a:lnTo>
                    <a:lnTo>
                      <a:pt x="133" y="184"/>
                    </a:lnTo>
                    <a:lnTo>
                      <a:pt x="130" y="189"/>
                    </a:lnTo>
                    <a:lnTo>
                      <a:pt x="132" y="203"/>
                    </a:lnTo>
                    <a:lnTo>
                      <a:pt x="128" y="207"/>
                    </a:lnTo>
                    <a:lnTo>
                      <a:pt x="128" y="216"/>
                    </a:lnTo>
                    <a:lnTo>
                      <a:pt x="130" y="219"/>
                    </a:lnTo>
                    <a:lnTo>
                      <a:pt x="132" y="230"/>
                    </a:lnTo>
                    <a:lnTo>
                      <a:pt x="132" y="233"/>
                    </a:lnTo>
                    <a:lnTo>
                      <a:pt x="133" y="237"/>
                    </a:lnTo>
                    <a:lnTo>
                      <a:pt x="133" y="240"/>
                    </a:lnTo>
                    <a:lnTo>
                      <a:pt x="133" y="242"/>
                    </a:lnTo>
                    <a:lnTo>
                      <a:pt x="133" y="253"/>
                    </a:lnTo>
                    <a:lnTo>
                      <a:pt x="133" y="263"/>
                    </a:lnTo>
                    <a:lnTo>
                      <a:pt x="137" y="269"/>
                    </a:lnTo>
                    <a:lnTo>
                      <a:pt x="137" y="274"/>
                    </a:lnTo>
                    <a:lnTo>
                      <a:pt x="137" y="277"/>
                    </a:lnTo>
                    <a:lnTo>
                      <a:pt x="138" y="284"/>
                    </a:lnTo>
                    <a:lnTo>
                      <a:pt x="138" y="288"/>
                    </a:lnTo>
                    <a:lnTo>
                      <a:pt x="135" y="290"/>
                    </a:lnTo>
                    <a:lnTo>
                      <a:pt x="135" y="292"/>
                    </a:lnTo>
                    <a:lnTo>
                      <a:pt x="135" y="297"/>
                    </a:lnTo>
                    <a:lnTo>
                      <a:pt x="135" y="304"/>
                    </a:lnTo>
                    <a:lnTo>
                      <a:pt x="137" y="311"/>
                    </a:lnTo>
                    <a:lnTo>
                      <a:pt x="140" y="313"/>
                    </a:lnTo>
                    <a:lnTo>
                      <a:pt x="142" y="315"/>
                    </a:lnTo>
                    <a:lnTo>
                      <a:pt x="143" y="316"/>
                    </a:lnTo>
                    <a:lnTo>
                      <a:pt x="147" y="316"/>
                    </a:lnTo>
                    <a:lnTo>
                      <a:pt x="147" y="320"/>
                    </a:lnTo>
                    <a:lnTo>
                      <a:pt x="105" y="329"/>
                    </a:lnTo>
                    <a:lnTo>
                      <a:pt x="97" y="330"/>
                    </a:lnTo>
                    <a:lnTo>
                      <a:pt x="75" y="336"/>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1" name="Freeform 17"/>
              <p:cNvSpPr>
                <a:spLocks/>
              </p:cNvSpPr>
              <p:nvPr/>
            </p:nvSpPr>
            <p:spPr bwMode="auto">
              <a:xfrm>
                <a:off x="6336409" y="915125"/>
                <a:ext cx="186711" cy="424134"/>
              </a:xfrm>
              <a:custGeom>
                <a:avLst/>
                <a:gdLst>
                  <a:gd name="T0" fmla="*/ 19 w 162"/>
                  <a:gd name="T1" fmla="*/ 368 h 368"/>
                  <a:gd name="T2" fmla="*/ 15 w 162"/>
                  <a:gd name="T3" fmla="*/ 364 h 368"/>
                  <a:gd name="T4" fmla="*/ 12 w 162"/>
                  <a:gd name="T5" fmla="*/ 361 h 368"/>
                  <a:gd name="T6" fmla="*/ 7 w 162"/>
                  <a:gd name="T7" fmla="*/ 352 h 368"/>
                  <a:gd name="T8" fmla="*/ 7 w 162"/>
                  <a:gd name="T9" fmla="*/ 340 h 368"/>
                  <a:gd name="T10" fmla="*/ 10 w 162"/>
                  <a:gd name="T11" fmla="*/ 336 h 368"/>
                  <a:gd name="T12" fmla="*/ 9 w 162"/>
                  <a:gd name="T13" fmla="*/ 325 h 368"/>
                  <a:gd name="T14" fmla="*/ 9 w 162"/>
                  <a:gd name="T15" fmla="*/ 317 h 368"/>
                  <a:gd name="T16" fmla="*/ 5 w 162"/>
                  <a:gd name="T17" fmla="*/ 301 h 368"/>
                  <a:gd name="T18" fmla="*/ 5 w 162"/>
                  <a:gd name="T19" fmla="*/ 288 h 368"/>
                  <a:gd name="T20" fmla="*/ 4 w 162"/>
                  <a:gd name="T21" fmla="*/ 281 h 368"/>
                  <a:gd name="T22" fmla="*/ 2 w 162"/>
                  <a:gd name="T23" fmla="*/ 267 h 368"/>
                  <a:gd name="T24" fmla="*/ 0 w 162"/>
                  <a:gd name="T25" fmla="*/ 255 h 368"/>
                  <a:gd name="T26" fmla="*/ 2 w 162"/>
                  <a:gd name="T27" fmla="*/ 237 h 368"/>
                  <a:gd name="T28" fmla="*/ 9 w 162"/>
                  <a:gd name="T29" fmla="*/ 228 h 368"/>
                  <a:gd name="T30" fmla="*/ 10 w 162"/>
                  <a:gd name="T31" fmla="*/ 221 h 368"/>
                  <a:gd name="T32" fmla="*/ 12 w 162"/>
                  <a:gd name="T33" fmla="*/ 205 h 368"/>
                  <a:gd name="T34" fmla="*/ 14 w 162"/>
                  <a:gd name="T35" fmla="*/ 198 h 368"/>
                  <a:gd name="T36" fmla="*/ 10 w 162"/>
                  <a:gd name="T37" fmla="*/ 195 h 368"/>
                  <a:gd name="T38" fmla="*/ 12 w 162"/>
                  <a:gd name="T39" fmla="*/ 189 h 368"/>
                  <a:gd name="T40" fmla="*/ 14 w 162"/>
                  <a:gd name="T41" fmla="*/ 179 h 368"/>
                  <a:gd name="T42" fmla="*/ 12 w 162"/>
                  <a:gd name="T43" fmla="*/ 177 h 368"/>
                  <a:gd name="T44" fmla="*/ 9 w 162"/>
                  <a:gd name="T45" fmla="*/ 168 h 368"/>
                  <a:gd name="T46" fmla="*/ 7 w 162"/>
                  <a:gd name="T47" fmla="*/ 159 h 368"/>
                  <a:gd name="T48" fmla="*/ 10 w 162"/>
                  <a:gd name="T49" fmla="*/ 149 h 368"/>
                  <a:gd name="T50" fmla="*/ 15 w 162"/>
                  <a:gd name="T51" fmla="*/ 145 h 368"/>
                  <a:gd name="T52" fmla="*/ 24 w 162"/>
                  <a:gd name="T53" fmla="*/ 142 h 368"/>
                  <a:gd name="T54" fmla="*/ 27 w 162"/>
                  <a:gd name="T55" fmla="*/ 134 h 368"/>
                  <a:gd name="T56" fmla="*/ 35 w 162"/>
                  <a:gd name="T57" fmla="*/ 126 h 368"/>
                  <a:gd name="T58" fmla="*/ 37 w 162"/>
                  <a:gd name="T59" fmla="*/ 120 h 368"/>
                  <a:gd name="T60" fmla="*/ 40 w 162"/>
                  <a:gd name="T61" fmla="*/ 117 h 368"/>
                  <a:gd name="T62" fmla="*/ 39 w 162"/>
                  <a:gd name="T63" fmla="*/ 111 h 368"/>
                  <a:gd name="T64" fmla="*/ 42 w 162"/>
                  <a:gd name="T65" fmla="*/ 104 h 368"/>
                  <a:gd name="T66" fmla="*/ 37 w 162"/>
                  <a:gd name="T67" fmla="*/ 97 h 368"/>
                  <a:gd name="T68" fmla="*/ 32 w 162"/>
                  <a:gd name="T69" fmla="*/ 94 h 368"/>
                  <a:gd name="T70" fmla="*/ 30 w 162"/>
                  <a:gd name="T71" fmla="*/ 80 h 368"/>
                  <a:gd name="T72" fmla="*/ 34 w 162"/>
                  <a:gd name="T73" fmla="*/ 62 h 368"/>
                  <a:gd name="T74" fmla="*/ 29 w 162"/>
                  <a:gd name="T75" fmla="*/ 53 h 368"/>
                  <a:gd name="T76" fmla="*/ 29 w 162"/>
                  <a:gd name="T77" fmla="*/ 43 h 368"/>
                  <a:gd name="T78" fmla="*/ 34 w 162"/>
                  <a:gd name="T79" fmla="*/ 21 h 368"/>
                  <a:gd name="T80" fmla="*/ 34 w 162"/>
                  <a:gd name="T81" fmla="*/ 16 h 368"/>
                  <a:gd name="T82" fmla="*/ 54 w 162"/>
                  <a:gd name="T83" fmla="*/ 11 h 368"/>
                  <a:gd name="T84" fmla="*/ 82 w 162"/>
                  <a:gd name="T85" fmla="*/ 81 h 368"/>
                  <a:gd name="T86" fmla="*/ 115 w 162"/>
                  <a:gd name="T87" fmla="*/ 193 h 368"/>
                  <a:gd name="T88" fmla="*/ 125 w 162"/>
                  <a:gd name="T89" fmla="*/ 221 h 368"/>
                  <a:gd name="T90" fmla="*/ 125 w 162"/>
                  <a:gd name="T91" fmla="*/ 226 h 368"/>
                  <a:gd name="T92" fmla="*/ 127 w 162"/>
                  <a:gd name="T93" fmla="*/ 235 h 368"/>
                  <a:gd name="T94" fmla="*/ 129 w 162"/>
                  <a:gd name="T95" fmla="*/ 244 h 368"/>
                  <a:gd name="T96" fmla="*/ 139 w 162"/>
                  <a:gd name="T97" fmla="*/ 255 h 368"/>
                  <a:gd name="T98" fmla="*/ 149 w 162"/>
                  <a:gd name="T99" fmla="*/ 260 h 368"/>
                  <a:gd name="T100" fmla="*/ 152 w 162"/>
                  <a:gd name="T101" fmla="*/ 276 h 368"/>
                  <a:gd name="T102" fmla="*/ 147 w 162"/>
                  <a:gd name="T103" fmla="*/ 279 h 368"/>
                  <a:gd name="T104" fmla="*/ 149 w 162"/>
                  <a:gd name="T105" fmla="*/ 285 h 368"/>
                  <a:gd name="T106" fmla="*/ 162 w 162"/>
                  <a:gd name="T107" fmla="*/ 281 h 368"/>
                  <a:gd name="T108" fmla="*/ 157 w 162"/>
                  <a:gd name="T109" fmla="*/ 310 h 368"/>
                  <a:gd name="T110" fmla="*/ 150 w 162"/>
                  <a:gd name="T111" fmla="*/ 310 h 368"/>
                  <a:gd name="T112" fmla="*/ 140 w 162"/>
                  <a:gd name="T113" fmla="*/ 324 h 368"/>
                  <a:gd name="T114" fmla="*/ 130 w 162"/>
                  <a:gd name="T115" fmla="*/ 325 h 368"/>
                  <a:gd name="T116" fmla="*/ 127 w 162"/>
                  <a:gd name="T117" fmla="*/ 336 h 368"/>
                  <a:gd name="T118" fmla="*/ 124 w 162"/>
                  <a:gd name="T119" fmla="*/ 343 h 368"/>
                  <a:gd name="T120" fmla="*/ 67 w 162"/>
                  <a:gd name="T121" fmla="*/ 357 h 3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2"/>
                  <a:gd name="T184" fmla="*/ 0 h 368"/>
                  <a:gd name="T185" fmla="*/ 162 w 162"/>
                  <a:gd name="T186" fmla="*/ 368 h 3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2" h="368">
                    <a:moveTo>
                      <a:pt x="35" y="364"/>
                    </a:moveTo>
                    <a:lnTo>
                      <a:pt x="19" y="368"/>
                    </a:lnTo>
                    <a:lnTo>
                      <a:pt x="19" y="364"/>
                    </a:lnTo>
                    <a:lnTo>
                      <a:pt x="15" y="364"/>
                    </a:lnTo>
                    <a:lnTo>
                      <a:pt x="14" y="363"/>
                    </a:lnTo>
                    <a:lnTo>
                      <a:pt x="12" y="361"/>
                    </a:lnTo>
                    <a:lnTo>
                      <a:pt x="9" y="359"/>
                    </a:lnTo>
                    <a:lnTo>
                      <a:pt x="7" y="352"/>
                    </a:lnTo>
                    <a:lnTo>
                      <a:pt x="7" y="345"/>
                    </a:lnTo>
                    <a:lnTo>
                      <a:pt x="7" y="340"/>
                    </a:lnTo>
                    <a:lnTo>
                      <a:pt x="7" y="338"/>
                    </a:lnTo>
                    <a:lnTo>
                      <a:pt x="10" y="336"/>
                    </a:lnTo>
                    <a:lnTo>
                      <a:pt x="10" y="332"/>
                    </a:lnTo>
                    <a:lnTo>
                      <a:pt x="9" y="325"/>
                    </a:lnTo>
                    <a:lnTo>
                      <a:pt x="9" y="322"/>
                    </a:lnTo>
                    <a:lnTo>
                      <a:pt x="9" y="317"/>
                    </a:lnTo>
                    <a:lnTo>
                      <a:pt x="5" y="311"/>
                    </a:lnTo>
                    <a:lnTo>
                      <a:pt x="5" y="301"/>
                    </a:lnTo>
                    <a:lnTo>
                      <a:pt x="5" y="290"/>
                    </a:lnTo>
                    <a:lnTo>
                      <a:pt x="5" y="288"/>
                    </a:lnTo>
                    <a:lnTo>
                      <a:pt x="5" y="285"/>
                    </a:lnTo>
                    <a:lnTo>
                      <a:pt x="4" y="281"/>
                    </a:lnTo>
                    <a:lnTo>
                      <a:pt x="4" y="278"/>
                    </a:lnTo>
                    <a:lnTo>
                      <a:pt x="2" y="267"/>
                    </a:lnTo>
                    <a:lnTo>
                      <a:pt x="0" y="264"/>
                    </a:lnTo>
                    <a:lnTo>
                      <a:pt x="0" y="255"/>
                    </a:lnTo>
                    <a:lnTo>
                      <a:pt x="4" y="251"/>
                    </a:lnTo>
                    <a:lnTo>
                      <a:pt x="2" y="237"/>
                    </a:lnTo>
                    <a:lnTo>
                      <a:pt x="5" y="232"/>
                    </a:lnTo>
                    <a:lnTo>
                      <a:pt x="9" y="228"/>
                    </a:lnTo>
                    <a:lnTo>
                      <a:pt x="9" y="226"/>
                    </a:lnTo>
                    <a:lnTo>
                      <a:pt x="10" y="221"/>
                    </a:lnTo>
                    <a:lnTo>
                      <a:pt x="9" y="210"/>
                    </a:lnTo>
                    <a:lnTo>
                      <a:pt x="12" y="205"/>
                    </a:lnTo>
                    <a:lnTo>
                      <a:pt x="12" y="202"/>
                    </a:lnTo>
                    <a:lnTo>
                      <a:pt x="14" y="198"/>
                    </a:lnTo>
                    <a:lnTo>
                      <a:pt x="10" y="196"/>
                    </a:lnTo>
                    <a:lnTo>
                      <a:pt x="10" y="195"/>
                    </a:lnTo>
                    <a:lnTo>
                      <a:pt x="12" y="193"/>
                    </a:lnTo>
                    <a:lnTo>
                      <a:pt x="12" y="189"/>
                    </a:lnTo>
                    <a:lnTo>
                      <a:pt x="14" y="180"/>
                    </a:lnTo>
                    <a:lnTo>
                      <a:pt x="14" y="179"/>
                    </a:lnTo>
                    <a:lnTo>
                      <a:pt x="12" y="179"/>
                    </a:lnTo>
                    <a:lnTo>
                      <a:pt x="12" y="177"/>
                    </a:lnTo>
                    <a:lnTo>
                      <a:pt x="10" y="172"/>
                    </a:lnTo>
                    <a:lnTo>
                      <a:pt x="9" y="168"/>
                    </a:lnTo>
                    <a:lnTo>
                      <a:pt x="9" y="161"/>
                    </a:lnTo>
                    <a:lnTo>
                      <a:pt x="7" y="159"/>
                    </a:lnTo>
                    <a:lnTo>
                      <a:pt x="7" y="154"/>
                    </a:lnTo>
                    <a:lnTo>
                      <a:pt x="10" y="149"/>
                    </a:lnTo>
                    <a:lnTo>
                      <a:pt x="15" y="147"/>
                    </a:lnTo>
                    <a:lnTo>
                      <a:pt x="15" y="145"/>
                    </a:lnTo>
                    <a:lnTo>
                      <a:pt x="24" y="143"/>
                    </a:lnTo>
                    <a:lnTo>
                      <a:pt x="24" y="142"/>
                    </a:lnTo>
                    <a:lnTo>
                      <a:pt x="25" y="136"/>
                    </a:lnTo>
                    <a:lnTo>
                      <a:pt x="27" y="134"/>
                    </a:lnTo>
                    <a:lnTo>
                      <a:pt x="34" y="129"/>
                    </a:lnTo>
                    <a:lnTo>
                      <a:pt x="35" y="126"/>
                    </a:lnTo>
                    <a:lnTo>
                      <a:pt x="35" y="122"/>
                    </a:lnTo>
                    <a:lnTo>
                      <a:pt x="37" y="120"/>
                    </a:lnTo>
                    <a:lnTo>
                      <a:pt x="39" y="120"/>
                    </a:lnTo>
                    <a:lnTo>
                      <a:pt x="40" y="117"/>
                    </a:lnTo>
                    <a:lnTo>
                      <a:pt x="40" y="113"/>
                    </a:lnTo>
                    <a:lnTo>
                      <a:pt x="39" y="111"/>
                    </a:lnTo>
                    <a:lnTo>
                      <a:pt x="37" y="110"/>
                    </a:lnTo>
                    <a:lnTo>
                      <a:pt x="42" y="104"/>
                    </a:lnTo>
                    <a:lnTo>
                      <a:pt x="40" y="103"/>
                    </a:lnTo>
                    <a:lnTo>
                      <a:pt x="37" y="97"/>
                    </a:lnTo>
                    <a:lnTo>
                      <a:pt x="35" y="97"/>
                    </a:lnTo>
                    <a:lnTo>
                      <a:pt x="32" y="94"/>
                    </a:lnTo>
                    <a:lnTo>
                      <a:pt x="29" y="87"/>
                    </a:lnTo>
                    <a:lnTo>
                      <a:pt x="30" y="80"/>
                    </a:lnTo>
                    <a:lnTo>
                      <a:pt x="30" y="76"/>
                    </a:lnTo>
                    <a:lnTo>
                      <a:pt x="34" y="62"/>
                    </a:lnTo>
                    <a:lnTo>
                      <a:pt x="32" y="57"/>
                    </a:lnTo>
                    <a:lnTo>
                      <a:pt x="29" y="53"/>
                    </a:lnTo>
                    <a:lnTo>
                      <a:pt x="30" y="48"/>
                    </a:lnTo>
                    <a:lnTo>
                      <a:pt x="29" y="43"/>
                    </a:lnTo>
                    <a:lnTo>
                      <a:pt x="34" y="34"/>
                    </a:lnTo>
                    <a:lnTo>
                      <a:pt x="34" y="21"/>
                    </a:lnTo>
                    <a:lnTo>
                      <a:pt x="29" y="18"/>
                    </a:lnTo>
                    <a:lnTo>
                      <a:pt x="34" y="16"/>
                    </a:lnTo>
                    <a:lnTo>
                      <a:pt x="39" y="7"/>
                    </a:lnTo>
                    <a:lnTo>
                      <a:pt x="54" y="11"/>
                    </a:lnTo>
                    <a:lnTo>
                      <a:pt x="57" y="0"/>
                    </a:lnTo>
                    <a:lnTo>
                      <a:pt x="82" y="81"/>
                    </a:lnTo>
                    <a:lnTo>
                      <a:pt x="97" y="131"/>
                    </a:lnTo>
                    <a:lnTo>
                      <a:pt x="115" y="193"/>
                    </a:lnTo>
                    <a:lnTo>
                      <a:pt x="124" y="221"/>
                    </a:lnTo>
                    <a:lnTo>
                      <a:pt x="125" y="221"/>
                    </a:lnTo>
                    <a:lnTo>
                      <a:pt x="127" y="223"/>
                    </a:lnTo>
                    <a:lnTo>
                      <a:pt x="125" y="226"/>
                    </a:lnTo>
                    <a:lnTo>
                      <a:pt x="127" y="228"/>
                    </a:lnTo>
                    <a:lnTo>
                      <a:pt x="127" y="235"/>
                    </a:lnTo>
                    <a:lnTo>
                      <a:pt x="129" y="239"/>
                    </a:lnTo>
                    <a:lnTo>
                      <a:pt x="129" y="244"/>
                    </a:lnTo>
                    <a:lnTo>
                      <a:pt x="130" y="248"/>
                    </a:lnTo>
                    <a:lnTo>
                      <a:pt x="139" y="255"/>
                    </a:lnTo>
                    <a:lnTo>
                      <a:pt x="139" y="256"/>
                    </a:lnTo>
                    <a:lnTo>
                      <a:pt x="149" y="260"/>
                    </a:lnTo>
                    <a:lnTo>
                      <a:pt x="150" y="271"/>
                    </a:lnTo>
                    <a:lnTo>
                      <a:pt x="152" y="276"/>
                    </a:lnTo>
                    <a:lnTo>
                      <a:pt x="145" y="276"/>
                    </a:lnTo>
                    <a:lnTo>
                      <a:pt x="147" y="279"/>
                    </a:lnTo>
                    <a:lnTo>
                      <a:pt x="145" y="283"/>
                    </a:lnTo>
                    <a:lnTo>
                      <a:pt x="149" y="285"/>
                    </a:lnTo>
                    <a:lnTo>
                      <a:pt x="154" y="279"/>
                    </a:lnTo>
                    <a:lnTo>
                      <a:pt x="162" y="281"/>
                    </a:lnTo>
                    <a:lnTo>
                      <a:pt x="160" y="308"/>
                    </a:lnTo>
                    <a:lnTo>
                      <a:pt x="157" y="310"/>
                    </a:lnTo>
                    <a:lnTo>
                      <a:pt x="152" y="308"/>
                    </a:lnTo>
                    <a:lnTo>
                      <a:pt x="150" y="310"/>
                    </a:lnTo>
                    <a:lnTo>
                      <a:pt x="142" y="317"/>
                    </a:lnTo>
                    <a:lnTo>
                      <a:pt x="140" y="324"/>
                    </a:lnTo>
                    <a:lnTo>
                      <a:pt x="135" y="322"/>
                    </a:lnTo>
                    <a:lnTo>
                      <a:pt x="130" y="325"/>
                    </a:lnTo>
                    <a:lnTo>
                      <a:pt x="132" y="334"/>
                    </a:lnTo>
                    <a:lnTo>
                      <a:pt x="127" y="336"/>
                    </a:lnTo>
                    <a:lnTo>
                      <a:pt x="127" y="338"/>
                    </a:lnTo>
                    <a:lnTo>
                      <a:pt x="124" y="343"/>
                    </a:lnTo>
                    <a:lnTo>
                      <a:pt x="69" y="357"/>
                    </a:lnTo>
                    <a:lnTo>
                      <a:pt x="67" y="357"/>
                    </a:lnTo>
                    <a:lnTo>
                      <a:pt x="35" y="364"/>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2" name="Freeform 61"/>
              <p:cNvSpPr>
                <a:spLocks noEditPoints="1"/>
              </p:cNvSpPr>
              <p:nvPr/>
            </p:nvSpPr>
            <p:spPr bwMode="auto">
              <a:xfrm>
                <a:off x="5610310" y="1021158"/>
                <a:ext cx="869014" cy="699591"/>
              </a:xfrm>
              <a:custGeom>
                <a:avLst/>
                <a:gdLst>
                  <a:gd name="T0" fmla="*/ 50 w 754"/>
                  <a:gd name="T1" fmla="*/ 433 h 607"/>
                  <a:gd name="T2" fmla="*/ 63 w 754"/>
                  <a:gd name="T3" fmla="*/ 370 h 607"/>
                  <a:gd name="T4" fmla="*/ 42 w 754"/>
                  <a:gd name="T5" fmla="*/ 341 h 607"/>
                  <a:gd name="T6" fmla="*/ 177 w 754"/>
                  <a:gd name="T7" fmla="*/ 317 h 607"/>
                  <a:gd name="T8" fmla="*/ 250 w 754"/>
                  <a:gd name="T9" fmla="*/ 290 h 607"/>
                  <a:gd name="T10" fmla="*/ 290 w 754"/>
                  <a:gd name="T11" fmla="*/ 239 h 607"/>
                  <a:gd name="T12" fmla="*/ 288 w 754"/>
                  <a:gd name="T13" fmla="*/ 198 h 607"/>
                  <a:gd name="T14" fmla="*/ 262 w 754"/>
                  <a:gd name="T15" fmla="*/ 182 h 607"/>
                  <a:gd name="T16" fmla="*/ 362 w 754"/>
                  <a:gd name="T17" fmla="*/ 42 h 607"/>
                  <a:gd name="T18" fmla="*/ 502 w 754"/>
                  <a:gd name="T19" fmla="*/ 4 h 607"/>
                  <a:gd name="T20" fmla="*/ 509 w 754"/>
                  <a:gd name="T21" fmla="*/ 27 h 607"/>
                  <a:gd name="T22" fmla="*/ 510 w 754"/>
                  <a:gd name="T23" fmla="*/ 48 h 607"/>
                  <a:gd name="T24" fmla="*/ 517 w 754"/>
                  <a:gd name="T25" fmla="*/ 60 h 607"/>
                  <a:gd name="T26" fmla="*/ 527 w 754"/>
                  <a:gd name="T27" fmla="*/ 96 h 607"/>
                  <a:gd name="T28" fmla="*/ 524 w 754"/>
                  <a:gd name="T29" fmla="*/ 118 h 607"/>
                  <a:gd name="T30" fmla="*/ 525 w 754"/>
                  <a:gd name="T31" fmla="*/ 134 h 607"/>
                  <a:gd name="T32" fmla="*/ 537 w 754"/>
                  <a:gd name="T33" fmla="*/ 159 h 607"/>
                  <a:gd name="T34" fmla="*/ 537 w 754"/>
                  <a:gd name="T35" fmla="*/ 186 h 607"/>
                  <a:gd name="T36" fmla="*/ 547 w 754"/>
                  <a:gd name="T37" fmla="*/ 179 h 607"/>
                  <a:gd name="T38" fmla="*/ 555 w 754"/>
                  <a:gd name="T39" fmla="*/ 191 h 607"/>
                  <a:gd name="T40" fmla="*/ 572 w 754"/>
                  <a:gd name="T41" fmla="*/ 285 h 607"/>
                  <a:gd name="T42" fmla="*/ 575 w 754"/>
                  <a:gd name="T43" fmla="*/ 385 h 607"/>
                  <a:gd name="T44" fmla="*/ 592 w 754"/>
                  <a:gd name="T45" fmla="*/ 479 h 607"/>
                  <a:gd name="T46" fmla="*/ 592 w 754"/>
                  <a:gd name="T47" fmla="*/ 527 h 607"/>
                  <a:gd name="T48" fmla="*/ 574 w 754"/>
                  <a:gd name="T49" fmla="*/ 561 h 607"/>
                  <a:gd name="T50" fmla="*/ 572 w 754"/>
                  <a:gd name="T51" fmla="*/ 550 h 607"/>
                  <a:gd name="T52" fmla="*/ 539 w 754"/>
                  <a:gd name="T53" fmla="*/ 525 h 607"/>
                  <a:gd name="T54" fmla="*/ 485 w 754"/>
                  <a:gd name="T55" fmla="*/ 504 h 607"/>
                  <a:gd name="T56" fmla="*/ 475 w 754"/>
                  <a:gd name="T57" fmla="*/ 499 h 607"/>
                  <a:gd name="T58" fmla="*/ 462 w 754"/>
                  <a:gd name="T59" fmla="*/ 495 h 607"/>
                  <a:gd name="T60" fmla="*/ 445 w 754"/>
                  <a:gd name="T61" fmla="*/ 481 h 607"/>
                  <a:gd name="T62" fmla="*/ 444 w 754"/>
                  <a:gd name="T63" fmla="*/ 465 h 607"/>
                  <a:gd name="T64" fmla="*/ 439 w 754"/>
                  <a:gd name="T65" fmla="*/ 454 h 607"/>
                  <a:gd name="T66" fmla="*/ 429 w 754"/>
                  <a:gd name="T67" fmla="*/ 449 h 607"/>
                  <a:gd name="T68" fmla="*/ 410 w 754"/>
                  <a:gd name="T69" fmla="*/ 437 h 607"/>
                  <a:gd name="T70" fmla="*/ 337 w 754"/>
                  <a:gd name="T71" fmla="*/ 453 h 607"/>
                  <a:gd name="T72" fmla="*/ 203 w 754"/>
                  <a:gd name="T73" fmla="*/ 481 h 607"/>
                  <a:gd name="T74" fmla="*/ 83 w 754"/>
                  <a:gd name="T75" fmla="*/ 506 h 607"/>
                  <a:gd name="T76" fmla="*/ 0 w 754"/>
                  <a:gd name="T77" fmla="*/ 485 h 607"/>
                  <a:gd name="T78" fmla="*/ 594 w 754"/>
                  <a:gd name="T79" fmla="*/ 580 h 607"/>
                  <a:gd name="T80" fmla="*/ 574 w 754"/>
                  <a:gd name="T81" fmla="*/ 592 h 607"/>
                  <a:gd name="T82" fmla="*/ 590 w 754"/>
                  <a:gd name="T83" fmla="*/ 559 h 607"/>
                  <a:gd name="T84" fmla="*/ 615 w 754"/>
                  <a:gd name="T85" fmla="*/ 534 h 607"/>
                  <a:gd name="T86" fmla="*/ 687 w 754"/>
                  <a:gd name="T87" fmla="*/ 507 h 607"/>
                  <a:gd name="T88" fmla="*/ 705 w 754"/>
                  <a:gd name="T89" fmla="*/ 495 h 607"/>
                  <a:gd name="T90" fmla="*/ 717 w 754"/>
                  <a:gd name="T91" fmla="*/ 493 h 607"/>
                  <a:gd name="T92" fmla="*/ 754 w 754"/>
                  <a:gd name="T93" fmla="*/ 476 h 607"/>
                  <a:gd name="T94" fmla="*/ 595 w 754"/>
                  <a:gd name="T95" fmla="*/ 584 h 607"/>
                  <a:gd name="T96" fmla="*/ 659 w 754"/>
                  <a:gd name="T97" fmla="*/ 557 h 607"/>
                  <a:gd name="T98" fmla="*/ 682 w 754"/>
                  <a:gd name="T99" fmla="*/ 539 h 607"/>
                  <a:gd name="T100" fmla="*/ 637 w 754"/>
                  <a:gd name="T101" fmla="*/ 569 h 607"/>
                  <a:gd name="T102" fmla="*/ 565 w 754"/>
                  <a:gd name="T103" fmla="*/ 585 h 607"/>
                  <a:gd name="T104" fmla="*/ 554 w 754"/>
                  <a:gd name="T105" fmla="*/ 607 h 6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4"/>
                  <a:gd name="T160" fmla="*/ 0 h 607"/>
                  <a:gd name="T161" fmla="*/ 754 w 754"/>
                  <a:gd name="T162" fmla="*/ 607 h 6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4" h="607">
                    <a:moveTo>
                      <a:pt x="0" y="485"/>
                    </a:moveTo>
                    <a:lnTo>
                      <a:pt x="27" y="460"/>
                    </a:lnTo>
                    <a:lnTo>
                      <a:pt x="33" y="447"/>
                    </a:lnTo>
                    <a:lnTo>
                      <a:pt x="50" y="433"/>
                    </a:lnTo>
                    <a:lnTo>
                      <a:pt x="57" y="416"/>
                    </a:lnTo>
                    <a:lnTo>
                      <a:pt x="70" y="400"/>
                    </a:lnTo>
                    <a:lnTo>
                      <a:pt x="60" y="377"/>
                    </a:lnTo>
                    <a:lnTo>
                      <a:pt x="63" y="370"/>
                    </a:lnTo>
                    <a:lnTo>
                      <a:pt x="58" y="364"/>
                    </a:lnTo>
                    <a:lnTo>
                      <a:pt x="47" y="364"/>
                    </a:lnTo>
                    <a:lnTo>
                      <a:pt x="47" y="357"/>
                    </a:lnTo>
                    <a:lnTo>
                      <a:pt x="42" y="341"/>
                    </a:lnTo>
                    <a:lnTo>
                      <a:pt x="93" y="317"/>
                    </a:lnTo>
                    <a:lnTo>
                      <a:pt x="135" y="309"/>
                    </a:lnTo>
                    <a:lnTo>
                      <a:pt x="158" y="308"/>
                    </a:lnTo>
                    <a:lnTo>
                      <a:pt x="177" y="317"/>
                    </a:lnTo>
                    <a:lnTo>
                      <a:pt x="193" y="309"/>
                    </a:lnTo>
                    <a:lnTo>
                      <a:pt x="235" y="301"/>
                    </a:lnTo>
                    <a:lnTo>
                      <a:pt x="248" y="288"/>
                    </a:lnTo>
                    <a:lnTo>
                      <a:pt x="250" y="290"/>
                    </a:lnTo>
                    <a:lnTo>
                      <a:pt x="257" y="276"/>
                    </a:lnTo>
                    <a:lnTo>
                      <a:pt x="270" y="262"/>
                    </a:lnTo>
                    <a:lnTo>
                      <a:pt x="288" y="249"/>
                    </a:lnTo>
                    <a:lnTo>
                      <a:pt x="290" y="239"/>
                    </a:lnTo>
                    <a:lnTo>
                      <a:pt x="287" y="233"/>
                    </a:lnTo>
                    <a:lnTo>
                      <a:pt x="280" y="214"/>
                    </a:lnTo>
                    <a:lnTo>
                      <a:pt x="282" y="203"/>
                    </a:lnTo>
                    <a:lnTo>
                      <a:pt x="288" y="198"/>
                    </a:lnTo>
                    <a:lnTo>
                      <a:pt x="285" y="187"/>
                    </a:lnTo>
                    <a:lnTo>
                      <a:pt x="278" y="182"/>
                    </a:lnTo>
                    <a:lnTo>
                      <a:pt x="270" y="187"/>
                    </a:lnTo>
                    <a:lnTo>
                      <a:pt x="262" y="182"/>
                    </a:lnTo>
                    <a:lnTo>
                      <a:pt x="300" y="133"/>
                    </a:lnTo>
                    <a:lnTo>
                      <a:pt x="305" y="115"/>
                    </a:lnTo>
                    <a:lnTo>
                      <a:pt x="335" y="67"/>
                    </a:lnTo>
                    <a:lnTo>
                      <a:pt x="362" y="42"/>
                    </a:lnTo>
                    <a:lnTo>
                      <a:pt x="382" y="32"/>
                    </a:lnTo>
                    <a:lnTo>
                      <a:pt x="444" y="16"/>
                    </a:lnTo>
                    <a:lnTo>
                      <a:pt x="502" y="0"/>
                    </a:lnTo>
                    <a:lnTo>
                      <a:pt x="502" y="4"/>
                    </a:lnTo>
                    <a:lnTo>
                      <a:pt x="505" y="9"/>
                    </a:lnTo>
                    <a:lnTo>
                      <a:pt x="504" y="21"/>
                    </a:lnTo>
                    <a:lnTo>
                      <a:pt x="505" y="25"/>
                    </a:lnTo>
                    <a:lnTo>
                      <a:pt x="509" y="27"/>
                    </a:lnTo>
                    <a:lnTo>
                      <a:pt x="507" y="37"/>
                    </a:lnTo>
                    <a:lnTo>
                      <a:pt x="510" y="42"/>
                    </a:lnTo>
                    <a:lnTo>
                      <a:pt x="509" y="46"/>
                    </a:lnTo>
                    <a:lnTo>
                      <a:pt x="510" y="48"/>
                    </a:lnTo>
                    <a:lnTo>
                      <a:pt x="510" y="51"/>
                    </a:lnTo>
                    <a:lnTo>
                      <a:pt x="512" y="57"/>
                    </a:lnTo>
                    <a:lnTo>
                      <a:pt x="515" y="58"/>
                    </a:lnTo>
                    <a:lnTo>
                      <a:pt x="517" y="60"/>
                    </a:lnTo>
                    <a:lnTo>
                      <a:pt x="524" y="73"/>
                    </a:lnTo>
                    <a:lnTo>
                      <a:pt x="524" y="76"/>
                    </a:lnTo>
                    <a:lnTo>
                      <a:pt x="522" y="83"/>
                    </a:lnTo>
                    <a:lnTo>
                      <a:pt x="527" y="96"/>
                    </a:lnTo>
                    <a:lnTo>
                      <a:pt x="522" y="104"/>
                    </a:lnTo>
                    <a:lnTo>
                      <a:pt x="524" y="110"/>
                    </a:lnTo>
                    <a:lnTo>
                      <a:pt x="522" y="115"/>
                    </a:lnTo>
                    <a:lnTo>
                      <a:pt x="524" y="118"/>
                    </a:lnTo>
                    <a:lnTo>
                      <a:pt x="522" y="124"/>
                    </a:lnTo>
                    <a:lnTo>
                      <a:pt x="522" y="127"/>
                    </a:lnTo>
                    <a:lnTo>
                      <a:pt x="525" y="129"/>
                    </a:lnTo>
                    <a:lnTo>
                      <a:pt x="525" y="134"/>
                    </a:lnTo>
                    <a:lnTo>
                      <a:pt x="529" y="143"/>
                    </a:lnTo>
                    <a:lnTo>
                      <a:pt x="532" y="147"/>
                    </a:lnTo>
                    <a:lnTo>
                      <a:pt x="534" y="157"/>
                    </a:lnTo>
                    <a:lnTo>
                      <a:pt x="537" y="159"/>
                    </a:lnTo>
                    <a:lnTo>
                      <a:pt x="539" y="163"/>
                    </a:lnTo>
                    <a:lnTo>
                      <a:pt x="539" y="168"/>
                    </a:lnTo>
                    <a:lnTo>
                      <a:pt x="535" y="180"/>
                    </a:lnTo>
                    <a:lnTo>
                      <a:pt x="537" y="186"/>
                    </a:lnTo>
                    <a:lnTo>
                      <a:pt x="540" y="187"/>
                    </a:lnTo>
                    <a:lnTo>
                      <a:pt x="542" y="180"/>
                    </a:lnTo>
                    <a:lnTo>
                      <a:pt x="547" y="179"/>
                    </a:lnTo>
                    <a:lnTo>
                      <a:pt x="549" y="182"/>
                    </a:lnTo>
                    <a:lnTo>
                      <a:pt x="549" y="184"/>
                    </a:lnTo>
                    <a:lnTo>
                      <a:pt x="552" y="186"/>
                    </a:lnTo>
                    <a:lnTo>
                      <a:pt x="555" y="191"/>
                    </a:lnTo>
                    <a:lnTo>
                      <a:pt x="560" y="218"/>
                    </a:lnTo>
                    <a:lnTo>
                      <a:pt x="569" y="267"/>
                    </a:lnTo>
                    <a:lnTo>
                      <a:pt x="572" y="281"/>
                    </a:lnTo>
                    <a:lnTo>
                      <a:pt x="572" y="285"/>
                    </a:lnTo>
                    <a:lnTo>
                      <a:pt x="575" y="292"/>
                    </a:lnTo>
                    <a:lnTo>
                      <a:pt x="577" y="292"/>
                    </a:lnTo>
                    <a:lnTo>
                      <a:pt x="575" y="325"/>
                    </a:lnTo>
                    <a:lnTo>
                      <a:pt x="575" y="385"/>
                    </a:lnTo>
                    <a:lnTo>
                      <a:pt x="577" y="389"/>
                    </a:lnTo>
                    <a:lnTo>
                      <a:pt x="585" y="439"/>
                    </a:lnTo>
                    <a:lnTo>
                      <a:pt x="589" y="458"/>
                    </a:lnTo>
                    <a:lnTo>
                      <a:pt x="592" y="479"/>
                    </a:lnTo>
                    <a:lnTo>
                      <a:pt x="594" y="488"/>
                    </a:lnTo>
                    <a:lnTo>
                      <a:pt x="602" y="497"/>
                    </a:lnTo>
                    <a:lnTo>
                      <a:pt x="584" y="518"/>
                    </a:lnTo>
                    <a:lnTo>
                      <a:pt x="592" y="527"/>
                    </a:lnTo>
                    <a:lnTo>
                      <a:pt x="594" y="529"/>
                    </a:lnTo>
                    <a:lnTo>
                      <a:pt x="585" y="546"/>
                    </a:lnTo>
                    <a:lnTo>
                      <a:pt x="585" y="553"/>
                    </a:lnTo>
                    <a:lnTo>
                      <a:pt x="574" y="561"/>
                    </a:lnTo>
                    <a:lnTo>
                      <a:pt x="569" y="576"/>
                    </a:lnTo>
                    <a:lnTo>
                      <a:pt x="569" y="571"/>
                    </a:lnTo>
                    <a:lnTo>
                      <a:pt x="569" y="562"/>
                    </a:lnTo>
                    <a:lnTo>
                      <a:pt x="572" y="550"/>
                    </a:lnTo>
                    <a:lnTo>
                      <a:pt x="572" y="545"/>
                    </a:lnTo>
                    <a:lnTo>
                      <a:pt x="572" y="539"/>
                    </a:lnTo>
                    <a:lnTo>
                      <a:pt x="570" y="534"/>
                    </a:lnTo>
                    <a:lnTo>
                      <a:pt x="539" y="525"/>
                    </a:lnTo>
                    <a:lnTo>
                      <a:pt x="535" y="525"/>
                    </a:lnTo>
                    <a:lnTo>
                      <a:pt x="522" y="520"/>
                    </a:lnTo>
                    <a:lnTo>
                      <a:pt x="487" y="507"/>
                    </a:lnTo>
                    <a:lnTo>
                      <a:pt x="485" y="504"/>
                    </a:lnTo>
                    <a:lnTo>
                      <a:pt x="482" y="500"/>
                    </a:lnTo>
                    <a:lnTo>
                      <a:pt x="480" y="499"/>
                    </a:lnTo>
                    <a:lnTo>
                      <a:pt x="480" y="497"/>
                    </a:lnTo>
                    <a:lnTo>
                      <a:pt x="475" y="499"/>
                    </a:lnTo>
                    <a:lnTo>
                      <a:pt x="469" y="499"/>
                    </a:lnTo>
                    <a:lnTo>
                      <a:pt x="467" y="499"/>
                    </a:lnTo>
                    <a:lnTo>
                      <a:pt x="465" y="497"/>
                    </a:lnTo>
                    <a:lnTo>
                      <a:pt x="462" y="495"/>
                    </a:lnTo>
                    <a:lnTo>
                      <a:pt x="459" y="495"/>
                    </a:lnTo>
                    <a:lnTo>
                      <a:pt x="452" y="490"/>
                    </a:lnTo>
                    <a:lnTo>
                      <a:pt x="450" y="486"/>
                    </a:lnTo>
                    <a:lnTo>
                      <a:pt x="445" y="481"/>
                    </a:lnTo>
                    <a:lnTo>
                      <a:pt x="447" y="477"/>
                    </a:lnTo>
                    <a:lnTo>
                      <a:pt x="444" y="467"/>
                    </a:lnTo>
                    <a:lnTo>
                      <a:pt x="444" y="465"/>
                    </a:lnTo>
                    <a:lnTo>
                      <a:pt x="442" y="460"/>
                    </a:lnTo>
                    <a:lnTo>
                      <a:pt x="439" y="460"/>
                    </a:lnTo>
                    <a:lnTo>
                      <a:pt x="439" y="456"/>
                    </a:lnTo>
                    <a:lnTo>
                      <a:pt x="439" y="454"/>
                    </a:lnTo>
                    <a:lnTo>
                      <a:pt x="435" y="453"/>
                    </a:lnTo>
                    <a:lnTo>
                      <a:pt x="434" y="451"/>
                    </a:lnTo>
                    <a:lnTo>
                      <a:pt x="432" y="451"/>
                    </a:lnTo>
                    <a:lnTo>
                      <a:pt x="429" y="449"/>
                    </a:lnTo>
                    <a:lnTo>
                      <a:pt x="422" y="451"/>
                    </a:lnTo>
                    <a:lnTo>
                      <a:pt x="417" y="442"/>
                    </a:lnTo>
                    <a:lnTo>
                      <a:pt x="414" y="440"/>
                    </a:lnTo>
                    <a:lnTo>
                      <a:pt x="410" y="437"/>
                    </a:lnTo>
                    <a:lnTo>
                      <a:pt x="407" y="437"/>
                    </a:lnTo>
                    <a:lnTo>
                      <a:pt x="397" y="439"/>
                    </a:lnTo>
                    <a:lnTo>
                      <a:pt x="340" y="451"/>
                    </a:lnTo>
                    <a:lnTo>
                      <a:pt x="337" y="453"/>
                    </a:lnTo>
                    <a:lnTo>
                      <a:pt x="298" y="460"/>
                    </a:lnTo>
                    <a:lnTo>
                      <a:pt x="265" y="469"/>
                    </a:lnTo>
                    <a:lnTo>
                      <a:pt x="262" y="469"/>
                    </a:lnTo>
                    <a:lnTo>
                      <a:pt x="203" y="481"/>
                    </a:lnTo>
                    <a:lnTo>
                      <a:pt x="192" y="485"/>
                    </a:lnTo>
                    <a:lnTo>
                      <a:pt x="148" y="493"/>
                    </a:lnTo>
                    <a:lnTo>
                      <a:pt x="140" y="495"/>
                    </a:lnTo>
                    <a:lnTo>
                      <a:pt x="83" y="506"/>
                    </a:lnTo>
                    <a:lnTo>
                      <a:pt x="70" y="507"/>
                    </a:lnTo>
                    <a:lnTo>
                      <a:pt x="20" y="518"/>
                    </a:lnTo>
                    <a:lnTo>
                      <a:pt x="7" y="520"/>
                    </a:lnTo>
                    <a:lnTo>
                      <a:pt x="0" y="485"/>
                    </a:lnTo>
                    <a:close/>
                    <a:moveTo>
                      <a:pt x="595" y="584"/>
                    </a:moveTo>
                    <a:lnTo>
                      <a:pt x="580" y="594"/>
                    </a:lnTo>
                    <a:lnTo>
                      <a:pt x="594" y="582"/>
                    </a:lnTo>
                    <a:lnTo>
                      <a:pt x="594" y="580"/>
                    </a:lnTo>
                    <a:lnTo>
                      <a:pt x="585" y="578"/>
                    </a:lnTo>
                    <a:lnTo>
                      <a:pt x="580" y="584"/>
                    </a:lnTo>
                    <a:lnTo>
                      <a:pt x="584" y="587"/>
                    </a:lnTo>
                    <a:lnTo>
                      <a:pt x="574" y="592"/>
                    </a:lnTo>
                    <a:lnTo>
                      <a:pt x="569" y="585"/>
                    </a:lnTo>
                    <a:lnTo>
                      <a:pt x="572" y="569"/>
                    </a:lnTo>
                    <a:lnTo>
                      <a:pt x="577" y="561"/>
                    </a:lnTo>
                    <a:lnTo>
                      <a:pt x="590" y="559"/>
                    </a:lnTo>
                    <a:lnTo>
                      <a:pt x="589" y="552"/>
                    </a:lnTo>
                    <a:lnTo>
                      <a:pt x="600" y="541"/>
                    </a:lnTo>
                    <a:lnTo>
                      <a:pt x="612" y="541"/>
                    </a:lnTo>
                    <a:lnTo>
                      <a:pt x="615" y="534"/>
                    </a:lnTo>
                    <a:lnTo>
                      <a:pt x="637" y="532"/>
                    </a:lnTo>
                    <a:lnTo>
                      <a:pt x="642" y="523"/>
                    </a:lnTo>
                    <a:lnTo>
                      <a:pt x="652" y="518"/>
                    </a:lnTo>
                    <a:lnTo>
                      <a:pt x="687" y="507"/>
                    </a:lnTo>
                    <a:lnTo>
                      <a:pt x="710" y="477"/>
                    </a:lnTo>
                    <a:lnTo>
                      <a:pt x="714" y="477"/>
                    </a:lnTo>
                    <a:lnTo>
                      <a:pt x="709" y="483"/>
                    </a:lnTo>
                    <a:lnTo>
                      <a:pt x="705" y="495"/>
                    </a:lnTo>
                    <a:lnTo>
                      <a:pt x="695" y="507"/>
                    </a:lnTo>
                    <a:lnTo>
                      <a:pt x="692" y="516"/>
                    </a:lnTo>
                    <a:lnTo>
                      <a:pt x="704" y="511"/>
                    </a:lnTo>
                    <a:lnTo>
                      <a:pt x="717" y="493"/>
                    </a:lnTo>
                    <a:lnTo>
                      <a:pt x="725" y="490"/>
                    </a:lnTo>
                    <a:lnTo>
                      <a:pt x="737" y="492"/>
                    </a:lnTo>
                    <a:lnTo>
                      <a:pt x="749" y="476"/>
                    </a:lnTo>
                    <a:lnTo>
                      <a:pt x="754" y="476"/>
                    </a:lnTo>
                    <a:lnTo>
                      <a:pt x="750" y="483"/>
                    </a:lnTo>
                    <a:lnTo>
                      <a:pt x="702" y="525"/>
                    </a:lnTo>
                    <a:lnTo>
                      <a:pt x="624" y="568"/>
                    </a:lnTo>
                    <a:lnTo>
                      <a:pt x="595" y="584"/>
                    </a:lnTo>
                    <a:close/>
                    <a:moveTo>
                      <a:pt x="637" y="569"/>
                    </a:moveTo>
                    <a:lnTo>
                      <a:pt x="637" y="568"/>
                    </a:lnTo>
                    <a:lnTo>
                      <a:pt x="642" y="568"/>
                    </a:lnTo>
                    <a:lnTo>
                      <a:pt x="659" y="557"/>
                    </a:lnTo>
                    <a:lnTo>
                      <a:pt x="672" y="545"/>
                    </a:lnTo>
                    <a:lnTo>
                      <a:pt x="680" y="539"/>
                    </a:lnTo>
                    <a:lnTo>
                      <a:pt x="682" y="538"/>
                    </a:lnTo>
                    <a:lnTo>
                      <a:pt x="682" y="539"/>
                    </a:lnTo>
                    <a:lnTo>
                      <a:pt x="665" y="552"/>
                    </a:lnTo>
                    <a:lnTo>
                      <a:pt x="660" y="557"/>
                    </a:lnTo>
                    <a:lnTo>
                      <a:pt x="642" y="568"/>
                    </a:lnTo>
                    <a:lnTo>
                      <a:pt x="637" y="569"/>
                    </a:lnTo>
                    <a:close/>
                    <a:moveTo>
                      <a:pt x="554" y="607"/>
                    </a:moveTo>
                    <a:lnTo>
                      <a:pt x="552" y="603"/>
                    </a:lnTo>
                    <a:lnTo>
                      <a:pt x="557" y="591"/>
                    </a:lnTo>
                    <a:lnTo>
                      <a:pt x="565" y="585"/>
                    </a:lnTo>
                    <a:lnTo>
                      <a:pt x="567" y="591"/>
                    </a:lnTo>
                    <a:lnTo>
                      <a:pt x="564" y="599"/>
                    </a:lnTo>
                    <a:lnTo>
                      <a:pt x="557" y="605"/>
                    </a:lnTo>
                    <a:lnTo>
                      <a:pt x="554" y="607"/>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3" name="Freeform 62"/>
              <p:cNvSpPr>
                <a:spLocks/>
              </p:cNvSpPr>
              <p:nvPr/>
            </p:nvSpPr>
            <p:spPr bwMode="auto">
              <a:xfrm>
                <a:off x="5537699" y="1524817"/>
                <a:ext cx="670777" cy="458710"/>
              </a:xfrm>
              <a:custGeom>
                <a:avLst/>
                <a:gdLst>
                  <a:gd name="T0" fmla="*/ 253 w 582"/>
                  <a:gd name="T1" fmla="*/ 359 h 398"/>
                  <a:gd name="T2" fmla="*/ 196 w 582"/>
                  <a:gd name="T3" fmla="*/ 369 h 398"/>
                  <a:gd name="T4" fmla="*/ 118 w 582"/>
                  <a:gd name="T5" fmla="*/ 385 h 398"/>
                  <a:gd name="T6" fmla="*/ 46 w 582"/>
                  <a:gd name="T7" fmla="*/ 398 h 398"/>
                  <a:gd name="T8" fmla="*/ 36 w 582"/>
                  <a:gd name="T9" fmla="*/ 339 h 398"/>
                  <a:gd name="T10" fmla="*/ 28 w 582"/>
                  <a:gd name="T11" fmla="*/ 276 h 398"/>
                  <a:gd name="T12" fmla="*/ 16 w 582"/>
                  <a:gd name="T13" fmla="*/ 210 h 398"/>
                  <a:gd name="T14" fmla="*/ 3 w 582"/>
                  <a:gd name="T15" fmla="*/ 115 h 398"/>
                  <a:gd name="T16" fmla="*/ 70 w 582"/>
                  <a:gd name="T17" fmla="*/ 83 h 398"/>
                  <a:gd name="T18" fmla="*/ 146 w 582"/>
                  <a:gd name="T19" fmla="*/ 69 h 398"/>
                  <a:gd name="T20" fmla="*/ 255 w 582"/>
                  <a:gd name="T21" fmla="*/ 48 h 398"/>
                  <a:gd name="T22" fmla="*/ 328 w 582"/>
                  <a:gd name="T23" fmla="*/ 32 h 398"/>
                  <a:gd name="T24" fmla="*/ 403 w 582"/>
                  <a:gd name="T25" fmla="*/ 14 h 398"/>
                  <a:gd name="T26" fmla="*/ 473 w 582"/>
                  <a:gd name="T27" fmla="*/ 0 h 398"/>
                  <a:gd name="T28" fmla="*/ 485 w 582"/>
                  <a:gd name="T29" fmla="*/ 14 h 398"/>
                  <a:gd name="T30" fmla="*/ 497 w 582"/>
                  <a:gd name="T31" fmla="*/ 14 h 398"/>
                  <a:gd name="T32" fmla="*/ 502 w 582"/>
                  <a:gd name="T33" fmla="*/ 19 h 398"/>
                  <a:gd name="T34" fmla="*/ 507 w 582"/>
                  <a:gd name="T35" fmla="*/ 28 h 398"/>
                  <a:gd name="T36" fmla="*/ 508 w 582"/>
                  <a:gd name="T37" fmla="*/ 44 h 398"/>
                  <a:gd name="T38" fmla="*/ 515 w 582"/>
                  <a:gd name="T39" fmla="*/ 53 h 398"/>
                  <a:gd name="T40" fmla="*/ 528 w 582"/>
                  <a:gd name="T41" fmla="*/ 60 h 398"/>
                  <a:gd name="T42" fmla="*/ 538 w 582"/>
                  <a:gd name="T43" fmla="*/ 62 h 398"/>
                  <a:gd name="T44" fmla="*/ 545 w 582"/>
                  <a:gd name="T45" fmla="*/ 63 h 398"/>
                  <a:gd name="T46" fmla="*/ 542 w 582"/>
                  <a:gd name="T47" fmla="*/ 78 h 398"/>
                  <a:gd name="T48" fmla="*/ 538 w 582"/>
                  <a:gd name="T49" fmla="*/ 90 h 398"/>
                  <a:gd name="T50" fmla="*/ 533 w 582"/>
                  <a:gd name="T51" fmla="*/ 108 h 398"/>
                  <a:gd name="T52" fmla="*/ 533 w 582"/>
                  <a:gd name="T53" fmla="*/ 111 h 398"/>
                  <a:gd name="T54" fmla="*/ 525 w 582"/>
                  <a:gd name="T55" fmla="*/ 122 h 398"/>
                  <a:gd name="T56" fmla="*/ 520 w 582"/>
                  <a:gd name="T57" fmla="*/ 131 h 398"/>
                  <a:gd name="T58" fmla="*/ 530 w 582"/>
                  <a:gd name="T59" fmla="*/ 141 h 398"/>
                  <a:gd name="T60" fmla="*/ 528 w 582"/>
                  <a:gd name="T61" fmla="*/ 148 h 398"/>
                  <a:gd name="T62" fmla="*/ 523 w 582"/>
                  <a:gd name="T63" fmla="*/ 155 h 398"/>
                  <a:gd name="T64" fmla="*/ 522 w 582"/>
                  <a:gd name="T65" fmla="*/ 168 h 398"/>
                  <a:gd name="T66" fmla="*/ 523 w 582"/>
                  <a:gd name="T67" fmla="*/ 175 h 398"/>
                  <a:gd name="T68" fmla="*/ 525 w 582"/>
                  <a:gd name="T69" fmla="*/ 184 h 398"/>
                  <a:gd name="T70" fmla="*/ 537 w 582"/>
                  <a:gd name="T71" fmla="*/ 184 h 398"/>
                  <a:gd name="T72" fmla="*/ 543 w 582"/>
                  <a:gd name="T73" fmla="*/ 200 h 398"/>
                  <a:gd name="T74" fmla="*/ 552 w 582"/>
                  <a:gd name="T75" fmla="*/ 200 h 398"/>
                  <a:gd name="T76" fmla="*/ 558 w 582"/>
                  <a:gd name="T77" fmla="*/ 210 h 398"/>
                  <a:gd name="T78" fmla="*/ 580 w 582"/>
                  <a:gd name="T79" fmla="*/ 224 h 398"/>
                  <a:gd name="T80" fmla="*/ 573 w 582"/>
                  <a:gd name="T81" fmla="*/ 235 h 398"/>
                  <a:gd name="T82" fmla="*/ 560 w 582"/>
                  <a:gd name="T83" fmla="*/ 249 h 398"/>
                  <a:gd name="T84" fmla="*/ 553 w 582"/>
                  <a:gd name="T85" fmla="*/ 260 h 398"/>
                  <a:gd name="T86" fmla="*/ 548 w 582"/>
                  <a:gd name="T87" fmla="*/ 265 h 398"/>
                  <a:gd name="T88" fmla="*/ 547 w 582"/>
                  <a:gd name="T89" fmla="*/ 274 h 398"/>
                  <a:gd name="T90" fmla="*/ 532 w 582"/>
                  <a:gd name="T91" fmla="*/ 281 h 398"/>
                  <a:gd name="T92" fmla="*/ 510 w 582"/>
                  <a:gd name="T93" fmla="*/ 288 h 398"/>
                  <a:gd name="T94" fmla="*/ 497 w 582"/>
                  <a:gd name="T95" fmla="*/ 300 h 398"/>
                  <a:gd name="T96" fmla="*/ 460 w 582"/>
                  <a:gd name="T97" fmla="*/ 314 h 398"/>
                  <a:gd name="T98" fmla="*/ 400 w 582"/>
                  <a:gd name="T99" fmla="*/ 329 h 398"/>
                  <a:gd name="T100" fmla="*/ 335 w 582"/>
                  <a:gd name="T101" fmla="*/ 343 h 3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2"/>
                  <a:gd name="T154" fmla="*/ 0 h 398"/>
                  <a:gd name="T155" fmla="*/ 582 w 582"/>
                  <a:gd name="T156" fmla="*/ 398 h 3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2" h="398">
                    <a:moveTo>
                      <a:pt x="335" y="343"/>
                    </a:moveTo>
                    <a:lnTo>
                      <a:pt x="276" y="353"/>
                    </a:lnTo>
                    <a:lnTo>
                      <a:pt x="253" y="359"/>
                    </a:lnTo>
                    <a:lnTo>
                      <a:pt x="248" y="360"/>
                    </a:lnTo>
                    <a:lnTo>
                      <a:pt x="208" y="368"/>
                    </a:lnTo>
                    <a:lnTo>
                      <a:pt x="196" y="369"/>
                    </a:lnTo>
                    <a:lnTo>
                      <a:pt x="153" y="378"/>
                    </a:lnTo>
                    <a:lnTo>
                      <a:pt x="145" y="380"/>
                    </a:lnTo>
                    <a:lnTo>
                      <a:pt x="118" y="385"/>
                    </a:lnTo>
                    <a:lnTo>
                      <a:pt x="103" y="387"/>
                    </a:lnTo>
                    <a:lnTo>
                      <a:pt x="55" y="396"/>
                    </a:lnTo>
                    <a:lnTo>
                      <a:pt x="46" y="398"/>
                    </a:lnTo>
                    <a:lnTo>
                      <a:pt x="41" y="366"/>
                    </a:lnTo>
                    <a:lnTo>
                      <a:pt x="40" y="357"/>
                    </a:lnTo>
                    <a:lnTo>
                      <a:pt x="36" y="339"/>
                    </a:lnTo>
                    <a:lnTo>
                      <a:pt x="31" y="307"/>
                    </a:lnTo>
                    <a:lnTo>
                      <a:pt x="30" y="297"/>
                    </a:lnTo>
                    <a:lnTo>
                      <a:pt x="28" y="276"/>
                    </a:lnTo>
                    <a:lnTo>
                      <a:pt x="23" y="247"/>
                    </a:lnTo>
                    <a:lnTo>
                      <a:pt x="21" y="242"/>
                    </a:lnTo>
                    <a:lnTo>
                      <a:pt x="16" y="210"/>
                    </a:lnTo>
                    <a:lnTo>
                      <a:pt x="10" y="162"/>
                    </a:lnTo>
                    <a:lnTo>
                      <a:pt x="3" y="115"/>
                    </a:lnTo>
                    <a:lnTo>
                      <a:pt x="0" y="97"/>
                    </a:lnTo>
                    <a:lnTo>
                      <a:pt x="63" y="48"/>
                    </a:lnTo>
                    <a:lnTo>
                      <a:pt x="70" y="83"/>
                    </a:lnTo>
                    <a:lnTo>
                      <a:pt x="83" y="81"/>
                    </a:lnTo>
                    <a:lnTo>
                      <a:pt x="133" y="70"/>
                    </a:lnTo>
                    <a:lnTo>
                      <a:pt x="146" y="69"/>
                    </a:lnTo>
                    <a:lnTo>
                      <a:pt x="203" y="58"/>
                    </a:lnTo>
                    <a:lnTo>
                      <a:pt x="211" y="56"/>
                    </a:lnTo>
                    <a:lnTo>
                      <a:pt x="255" y="48"/>
                    </a:lnTo>
                    <a:lnTo>
                      <a:pt x="266" y="44"/>
                    </a:lnTo>
                    <a:lnTo>
                      <a:pt x="325" y="32"/>
                    </a:lnTo>
                    <a:lnTo>
                      <a:pt x="328" y="32"/>
                    </a:lnTo>
                    <a:lnTo>
                      <a:pt x="361" y="23"/>
                    </a:lnTo>
                    <a:lnTo>
                      <a:pt x="400" y="16"/>
                    </a:lnTo>
                    <a:lnTo>
                      <a:pt x="403" y="14"/>
                    </a:lnTo>
                    <a:lnTo>
                      <a:pt x="460" y="2"/>
                    </a:lnTo>
                    <a:lnTo>
                      <a:pt x="470" y="0"/>
                    </a:lnTo>
                    <a:lnTo>
                      <a:pt x="473" y="0"/>
                    </a:lnTo>
                    <a:lnTo>
                      <a:pt x="477" y="3"/>
                    </a:lnTo>
                    <a:lnTo>
                      <a:pt x="480" y="5"/>
                    </a:lnTo>
                    <a:lnTo>
                      <a:pt x="485" y="14"/>
                    </a:lnTo>
                    <a:lnTo>
                      <a:pt x="492" y="12"/>
                    </a:lnTo>
                    <a:lnTo>
                      <a:pt x="495" y="14"/>
                    </a:lnTo>
                    <a:lnTo>
                      <a:pt x="497" y="14"/>
                    </a:lnTo>
                    <a:lnTo>
                      <a:pt x="498" y="16"/>
                    </a:lnTo>
                    <a:lnTo>
                      <a:pt x="502" y="17"/>
                    </a:lnTo>
                    <a:lnTo>
                      <a:pt x="502" y="19"/>
                    </a:lnTo>
                    <a:lnTo>
                      <a:pt x="502" y="23"/>
                    </a:lnTo>
                    <a:lnTo>
                      <a:pt x="505" y="23"/>
                    </a:lnTo>
                    <a:lnTo>
                      <a:pt x="507" y="28"/>
                    </a:lnTo>
                    <a:lnTo>
                      <a:pt x="507" y="30"/>
                    </a:lnTo>
                    <a:lnTo>
                      <a:pt x="510" y="40"/>
                    </a:lnTo>
                    <a:lnTo>
                      <a:pt x="508" y="44"/>
                    </a:lnTo>
                    <a:lnTo>
                      <a:pt x="513" y="49"/>
                    </a:lnTo>
                    <a:lnTo>
                      <a:pt x="515" y="53"/>
                    </a:lnTo>
                    <a:lnTo>
                      <a:pt x="522" y="58"/>
                    </a:lnTo>
                    <a:lnTo>
                      <a:pt x="525" y="58"/>
                    </a:lnTo>
                    <a:lnTo>
                      <a:pt x="528" y="60"/>
                    </a:lnTo>
                    <a:lnTo>
                      <a:pt x="530" y="62"/>
                    </a:lnTo>
                    <a:lnTo>
                      <a:pt x="532" y="62"/>
                    </a:lnTo>
                    <a:lnTo>
                      <a:pt x="538" y="62"/>
                    </a:lnTo>
                    <a:lnTo>
                      <a:pt x="543" y="60"/>
                    </a:lnTo>
                    <a:lnTo>
                      <a:pt x="543" y="62"/>
                    </a:lnTo>
                    <a:lnTo>
                      <a:pt x="545" y="63"/>
                    </a:lnTo>
                    <a:lnTo>
                      <a:pt x="548" y="67"/>
                    </a:lnTo>
                    <a:lnTo>
                      <a:pt x="550" y="70"/>
                    </a:lnTo>
                    <a:lnTo>
                      <a:pt x="542" y="78"/>
                    </a:lnTo>
                    <a:lnTo>
                      <a:pt x="543" y="79"/>
                    </a:lnTo>
                    <a:lnTo>
                      <a:pt x="540" y="81"/>
                    </a:lnTo>
                    <a:lnTo>
                      <a:pt x="538" y="90"/>
                    </a:lnTo>
                    <a:lnTo>
                      <a:pt x="538" y="92"/>
                    </a:lnTo>
                    <a:lnTo>
                      <a:pt x="537" y="102"/>
                    </a:lnTo>
                    <a:lnTo>
                      <a:pt x="533" y="108"/>
                    </a:lnTo>
                    <a:lnTo>
                      <a:pt x="530" y="109"/>
                    </a:lnTo>
                    <a:lnTo>
                      <a:pt x="530" y="111"/>
                    </a:lnTo>
                    <a:lnTo>
                      <a:pt x="533" y="111"/>
                    </a:lnTo>
                    <a:lnTo>
                      <a:pt x="530" y="115"/>
                    </a:lnTo>
                    <a:lnTo>
                      <a:pt x="528" y="120"/>
                    </a:lnTo>
                    <a:lnTo>
                      <a:pt x="525" y="122"/>
                    </a:lnTo>
                    <a:lnTo>
                      <a:pt x="522" y="125"/>
                    </a:lnTo>
                    <a:lnTo>
                      <a:pt x="520" y="129"/>
                    </a:lnTo>
                    <a:lnTo>
                      <a:pt x="520" y="131"/>
                    </a:lnTo>
                    <a:lnTo>
                      <a:pt x="527" y="138"/>
                    </a:lnTo>
                    <a:lnTo>
                      <a:pt x="528" y="139"/>
                    </a:lnTo>
                    <a:lnTo>
                      <a:pt x="530" y="141"/>
                    </a:lnTo>
                    <a:lnTo>
                      <a:pt x="532" y="143"/>
                    </a:lnTo>
                    <a:lnTo>
                      <a:pt x="527" y="147"/>
                    </a:lnTo>
                    <a:lnTo>
                      <a:pt x="528" y="148"/>
                    </a:lnTo>
                    <a:lnTo>
                      <a:pt x="528" y="152"/>
                    </a:lnTo>
                    <a:lnTo>
                      <a:pt x="527" y="155"/>
                    </a:lnTo>
                    <a:lnTo>
                      <a:pt x="523" y="155"/>
                    </a:lnTo>
                    <a:lnTo>
                      <a:pt x="522" y="161"/>
                    </a:lnTo>
                    <a:lnTo>
                      <a:pt x="522" y="162"/>
                    </a:lnTo>
                    <a:lnTo>
                      <a:pt x="522" y="168"/>
                    </a:lnTo>
                    <a:lnTo>
                      <a:pt x="525" y="170"/>
                    </a:lnTo>
                    <a:lnTo>
                      <a:pt x="522" y="173"/>
                    </a:lnTo>
                    <a:lnTo>
                      <a:pt x="523" y="175"/>
                    </a:lnTo>
                    <a:lnTo>
                      <a:pt x="525" y="178"/>
                    </a:lnTo>
                    <a:lnTo>
                      <a:pt x="525" y="182"/>
                    </a:lnTo>
                    <a:lnTo>
                      <a:pt x="525" y="184"/>
                    </a:lnTo>
                    <a:lnTo>
                      <a:pt x="527" y="185"/>
                    </a:lnTo>
                    <a:lnTo>
                      <a:pt x="533" y="182"/>
                    </a:lnTo>
                    <a:lnTo>
                      <a:pt x="537" y="184"/>
                    </a:lnTo>
                    <a:lnTo>
                      <a:pt x="540" y="187"/>
                    </a:lnTo>
                    <a:lnTo>
                      <a:pt x="540" y="196"/>
                    </a:lnTo>
                    <a:lnTo>
                      <a:pt x="543" y="200"/>
                    </a:lnTo>
                    <a:lnTo>
                      <a:pt x="547" y="201"/>
                    </a:lnTo>
                    <a:lnTo>
                      <a:pt x="548" y="200"/>
                    </a:lnTo>
                    <a:lnTo>
                      <a:pt x="552" y="200"/>
                    </a:lnTo>
                    <a:lnTo>
                      <a:pt x="555" y="207"/>
                    </a:lnTo>
                    <a:lnTo>
                      <a:pt x="557" y="208"/>
                    </a:lnTo>
                    <a:lnTo>
                      <a:pt x="558" y="210"/>
                    </a:lnTo>
                    <a:lnTo>
                      <a:pt x="563" y="212"/>
                    </a:lnTo>
                    <a:lnTo>
                      <a:pt x="568" y="217"/>
                    </a:lnTo>
                    <a:lnTo>
                      <a:pt x="580" y="224"/>
                    </a:lnTo>
                    <a:lnTo>
                      <a:pt x="582" y="228"/>
                    </a:lnTo>
                    <a:lnTo>
                      <a:pt x="580" y="231"/>
                    </a:lnTo>
                    <a:lnTo>
                      <a:pt x="573" y="235"/>
                    </a:lnTo>
                    <a:lnTo>
                      <a:pt x="570" y="240"/>
                    </a:lnTo>
                    <a:lnTo>
                      <a:pt x="562" y="246"/>
                    </a:lnTo>
                    <a:lnTo>
                      <a:pt x="560" y="249"/>
                    </a:lnTo>
                    <a:lnTo>
                      <a:pt x="555" y="254"/>
                    </a:lnTo>
                    <a:lnTo>
                      <a:pt x="553" y="258"/>
                    </a:lnTo>
                    <a:lnTo>
                      <a:pt x="553" y="260"/>
                    </a:lnTo>
                    <a:lnTo>
                      <a:pt x="550" y="260"/>
                    </a:lnTo>
                    <a:lnTo>
                      <a:pt x="548" y="263"/>
                    </a:lnTo>
                    <a:lnTo>
                      <a:pt x="548" y="265"/>
                    </a:lnTo>
                    <a:lnTo>
                      <a:pt x="550" y="270"/>
                    </a:lnTo>
                    <a:lnTo>
                      <a:pt x="550" y="272"/>
                    </a:lnTo>
                    <a:lnTo>
                      <a:pt x="547" y="274"/>
                    </a:lnTo>
                    <a:lnTo>
                      <a:pt x="542" y="279"/>
                    </a:lnTo>
                    <a:lnTo>
                      <a:pt x="540" y="279"/>
                    </a:lnTo>
                    <a:lnTo>
                      <a:pt x="532" y="281"/>
                    </a:lnTo>
                    <a:lnTo>
                      <a:pt x="527" y="290"/>
                    </a:lnTo>
                    <a:lnTo>
                      <a:pt x="520" y="286"/>
                    </a:lnTo>
                    <a:lnTo>
                      <a:pt x="510" y="288"/>
                    </a:lnTo>
                    <a:lnTo>
                      <a:pt x="503" y="290"/>
                    </a:lnTo>
                    <a:lnTo>
                      <a:pt x="500" y="293"/>
                    </a:lnTo>
                    <a:lnTo>
                      <a:pt x="497" y="300"/>
                    </a:lnTo>
                    <a:lnTo>
                      <a:pt x="495" y="307"/>
                    </a:lnTo>
                    <a:lnTo>
                      <a:pt x="493" y="307"/>
                    </a:lnTo>
                    <a:lnTo>
                      <a:pt x="460" y="314"/>
                    </a:lnTo>
                    <a:lnTo>
                      <a:pt x="452" y="316"/>
                    </a:lnTo>
                    <a:lnTo>
                      <a:pt x="420" y="325"/>
                    </a:lnTo>
                    <a:lnTo>
                      <a:pt x="400" y="329"/>
                    </a:lnTo>
                    <a:lnTo>
                      <a:pt x="380" y="332"/>
                    </a:lnTo>
                    <a:lnTo>
                      <a:pt x="358" y="337"/>
                    </a:lnTo>
                    <a:lnTo>
                      <a:pt x="335" y="343"/>
                    </a:lnTo>
                    <a:close/>
                  </a:path>
                </a:pathLst>
              </a:custGeom>
              <a:solidFill>
                <a:schemeClr val="accent1"/>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4" name="Freeform 63"/>
              <p:cNvSpPr>
                <a:spLocks/>
              </p:cNvSpPr>
              <p:nvPr/>
            </p:nvSpPr>
            <p:spPr bwMode="auto">
              <a:xfrm>
                <a:off x="6275324" y="1426852"/>
                <a:ext cx="198236" cy="203999"/>
              </a:xfrm>
              <a:custGeom>
                <a:avLst/>
                <a:gdLst>
                  <a:gd name="T0" fmla="*/ 12 w 172"/>
                  <a:gd name="T1" fmla="*/ 106 h 177"/>
                  <a:gd name="T2" fmla="*/ 8 w 172"/>
                  <a:gd name="T3" fmla="*/ 87 h 177"/>
                  <a:gd name="T4" fmla="*/ 0 w 172"/>
                  <a:gd name="T5" fmla="*/ 37 h 177"/>
                  <a:gd name="T6" fmla="*/ 40 w 172"/>
                  <a:gd name="T7" fmla="*/ 28 h 177"/>
                  <a:gd name="T8" fmla="*/ 43 w 172"/>
                  <a:gd name="T9" fmla="*/ 26 h 177"/>
                  <a:gd name="T10" fmla="*/ 62 w 172"/>
                  <a:gd name="T11" fmla="*/ 23 h 177"/>
                  <a:gd name="T12" fmla="*/ 62 w 172"/>
                  <a:gd name="T13" fmla="*/ 26 h 177"/>
                  <a:gd name="T14" fmla="*/ 67 w 172"/>
                  <a:gd name="T15" fmla="*/ 25 h 177"/>
                  <a:gd name="T16" fmla="*/ 67 w 172"/>
                  <a:gd name="T17" fmla="*/ 21 h 177"/>
                  <a:gd name="T18" fmla="*/ 80 w 172"/>
                  <a:gd name="T19" fmla="*/ 18 h 177"/>
                  <a:gd name="T20" fmla="*/ 80 w 172"/>
                  <a:gd name="T21" fmla="*/ 19 h 177"/>
                  <a:gd name="T22" fmla="*/ 83 w 172"/>
                  <a:gd name="T23" fmla="*/ 18 h 177"/>
                  <a:gd name="T24" fmla="*/ 83 w 172"/>
                  <a:gd name="T25" fmla="*/ 18 h 177"/>
                  <a:gd name="T26" fmla="*/ 88 w 172"/>
                  <a:gd name="T27" fmla="*/ 16 h 177"/>
                  <a:gd name="T28" fmla="*/ 123 w 172"/>
                  <a:gd name="T29" fmla="*/ 7 h 177"/>
                  <a:gd name="T30" fmla="*/ 127 w 172"/>
                  <a:gd name="T31" fmla="*/ 5 h 177"/>
                  <a:gd name="T32" fmla="*/ 153 w 172"/>
                  <a:gd name="T33" fmla="*/ 0 h 177"/>
                  <a:gd name="T34" fmla="*/ 153 w 172"/>
                  <a:gd name="T35" fmla="*/ 2 h 177"/>
                  <a:gd name="T36" fmla="*/ 163 w 172"/>
                  <a:gd name="T37" fmla="*/ 37 h 177"/>
                  <a:gd name="T38" fmla="*/ 167 w 172"/>
                  <a:gd name="T39" fmla="*/ 48 h 177"/>
                  <a:gd name="T40" fmla="*/ 167 w 172"/>
                  <a:gd name="T41" fmla="*/ 53 h 177"/>
                  <a:gd name="T42" fmla="*/ 172 w 172"/>
                  <a:gd name="T43" fmla="*/ 78 h 177"/>
                  <a:gd name="T44" fmla="*/ 168 w 172"/>
                  <a:gd name="T45" fmla="*/ 81 h 177"/>
                  <a:gd name="T46" fmla="*/ 172 w 172"/>
                  <a:gd name="T47" fmla="*/ 88 h 177"/>
                  <a:gd name="T48" fmla="*/ 172 w 172"/>
                  <a:gd name="T49" fmla="*/ 90 h 177"/>
                  <a:gd name="T50" fmla="*/ 170 w 172"/>
                  <a:gd name="T51" fmla="*/ 92 h 177"/>
                  <a:gd name="T52" fmla="*/ 133 w 172"/>
                  <a:gd name="T53" fmla="*/ 108 h 177"/>
                  <a:gd name="T54" fmla="*/ 128 w 172"/>
                  <a:gd name="T55" fmla="*/ 108 h 177"/>
                  <a:gd name="T56" fmla="*/ 122 w 172"/>
                  <a:gd name="T57" fmla="*/ 99 h 177"/>
                  <a:gd name="T58" fmla="*/ 125 w 172"/>
                  <a:gd name="T59" fmla="*/ 110 h 177"/>
                  <a:gd name="T60" fmla="*/ 112 w 172"/>
                  <a:gd name="T61" fmla="*/ 115 h 177"/>
                  <a:gd name="T62" fmla="*/ 77 w 172"/>
                  <a:gd name="T63" fmla="*/ 124 h 177"/>
                  <a:gd name="T64" fmla="*/ 62 w 172"/>
                  <a:gd name="T65" fmla="*/ 143 h 177"/>
                  <a:gd name="T66" fmla="*/ 17 w 172"/>
                  <a:gd name="T67" fmla="*/ 177 h 177"/>
                  <a:gd name="T68" fmla="*/ 15 w 172"/>
                  <a:gd name="T69" fmla="*/ 175 h 177"/>
                  <a:gd name="T70" fmla="*/ 7 w 172"/>
                  <a:gd name="T71" fmla="*/ 166 h 177"/>
                  <a:gd name="T72" fmla="*/ 25 w 172"/>
                  <a:gd name="T73" fmla="*/ 145 h 177"/>
                  <a:gd name="T74" fmla="*/ 17 w 172"/>
                  <a:gd name="T75" fmla="*/ 136 h 177"/>
                  <a:gd name="T76" fmla="*/ 15 w 172"/>
                  <a:gd name="T77" fmla="*/ 127 h 177"/>
                  <a:gd name="T78" fmla="*/ 12 w 172"/>
                  <a:gd name="T79" fmla="*/ 106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2"/>
                  <a:gd name="T121" fmla="*/ 0 h 177"/>
                  <a:gd name="T122" fmla="*/ 172 w 172"/>
                  <a:gd name="T123" fmla="*/ 177 h 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2" h="177">
                    <a:moveTo>
                      <a:pt x="12" y="106"/>
                    </a:moveTo>
                    <a:lnTo>
                      <a:pt x="8" y="87"/>
                    </a:lnTo>
                    <a:lnTo>
                      <a:pt x="0" y="37"/>
                    </a:lnTo>
                    <a:lnTo>
                      <a:pt x="40" y="28"/>
                    </a:lnTo>
                    <a:lnTo>
                      <a:pt x="43" y="26"/>
                    </a:lnTo>
                    <a:lnTo>
                      <a:pt x="62" y="23"/>
                    </a:lnTo>
                    <a:lnTo>
                      <a:pt x="62" y="26"/>
                    </a:lnTo>
                    <a:lnTo>
                      <a:pt x="67" y="25"/>
                    </a:lnTo>
                    <a:lnTo>
                      <a:pt x="67" y="21"/>
                    </a:lnTo>
                    <a:lnTo>
                      <a:pt x="80" y="18"/>
                    </a:lnTo>
                    <a:lnTo>
                      <a:pt x="80" y="19"/>
                    </a:lnTo>
                    <a:lnTo>
                      <a:pt x="83" y="18"/>
                    </a:lnTo>
                    <a:lnTo>
                      <a:pt x="88" y="16"/>
                    </a:lnTo>
                    <a:lnTo>
                      <a:pt x="123" y="7"/>
                    </a:lnTo>
                    <a:lnTo>
                      <a:pt x="127" y="5"/>
                    </a:lnTo>
                    <a:lnTo>
                      <a:pt x="153" y="0"/>
                    </a:lnTo>
                    <a:lnTo>
                      <a:pt x="153" y="2"/>
                    </a:lnTo>
                    <a:lnTo>
                      <a:pt x="163" y="37"/>
                    </a:lnTo>
                    <a:lnTo>
                      <a:pt x="167" y="48"/>
                    </a:lnTo>
                    <a:lnTo>
                      <a:pt x="167" y="53"/>
                    </a:lnTo>
                    <a:lnTo>
                      <a:pt x="172" y="78"/>
                    </a:lnTo>
                    <a:lnTo>
                      <a:pt x="168" y="81"/>
                    </a:lnTo>
                    <a:lnTo>
                      <a:pt x="172" y="88"/>
                    </a:lnTo>
                    <a:lnTo>
                      <a:pt x="172" y="90"/>
                    </a:lnTo>
                    <a:lnTo>
                      <a:pt x="170" y="92"/>
                    </a:lnTo>
                    <a:lnTo>
                      <a:pt x="133" y="108"/>
                    </a:lnTo>
                    <a:lnTo>
                      <a:pt x="128" y="108"/>
                    </a:lnTo>
                    <a:lnTo>
                      <a:pt x="122" y="99"/>
                    </a:lnTo>
                    <a:lnTo>
                      <a:pt x="125" y="110"/>
                    </a:lnTo>
                    <a:lnTo>
                      <a:pt x="112" y="115"/>
                    </a:lnTo>
                    <a:lnTo>
                      <a:pt x="77" y="124"/>
                    </a:lnTo>
                    <a:lnTo>
                      <a:pt x="62" y="143"/>
                    </a:lnTo>
                    <a:lnTo>
                      <a:pt x="17" y="177"/>
                    </a:lnTo>
                    <a:lnTo>
                      <a:pt x="15" y="175"/>
                    </a:lnTo>
                    <a:lnTo>
                      <a:pt x="7" y="166"/>
                    </a:lnTo>
                    <a:lnTo>
                      <a:pt x="25" y="145"/>
                    </a:lnTo>
                    <a:lnTo>
                      <a:pt x="17" y="136"/>
                    </a:lnTo>
                    <a:lnTo>
                      <a:pt x="15" y="127"/>
                    </a:lnTo>
                    <a:lnTo>
                      <a:pt x="12" y="106"/>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5" name="Freeform 64"/>
              <p:cNvSpPr>
                <a:spLocks noEditPoints="1"/>
              </p:cNvSpPr>
              <p:nvPr/>
            </p:nvSpPr>
            <p:spPr bwMode="auto">
              <a:xfrm>
                <a:off x="6451663" y="1414173"/>
                <a:ext cx="91051" cy="118711"/>
              </a:xfrm>
              <a:custGeom>
                <a:avLst/>
                <a:gdLst>
                  <a:gd name="T0" fmla="*/ 14 w 79"/>
                  <a:gd name="T1" fmla="*/ 64 h 103"/>
                  <a:gd name="T2" fmla="*/ 14 w 79"/>
                  <a:gd name="T3" fmla="*/ 59 h 103"/>
                  <a:gd name="T4" fmla="*/ 10 w 79"/>
                  <a:gd name="T5" fmla="*/ 48 h 103"/>
                  <a:gd name="T6" fmla="*/ 0 w 79"/>
                  <a:gd name="T7" fmla="*/ 13 h 103"/>
                  <a:gd name="T8" fmla="*/ 27 w 79"/>
                  <a:gd name="T9" fmla="*/ 4 h 103"/>
                  <a:gd name="T10" fmla="*/ 39 w 79"/>
                  <a:gd name="T11" fmla="*/ 0 h 103"/>
                  <a:gd name="T12" fmla="*/ 39 w 79"/>
                  <a:gd name="T13" fmla="*/ 6 h 103"/>
                  <a:gd name="T14" fmla="*/ 42 w 79"/>
                  <a:gd name="T15" fmla="*/ 16 h 103"/>
                  <a:gd name="T16" fmla="*/ 47 w 79"/>
                  <a:gd name="T17" fmla="*/ 14 h 103"/>
                  <a:gd name="T18" fmla="*/ 45 w 79"/>
                  <a:gd name="T19" fmla="*/ 18 h 103"/>
                  <a:gd name="T20" fmla="*/ 47 w 79"/>
                  <a:gd name="T21" fmla="*/ 20 h 103"/>
                  <a:gd name="T22" fmla="*/ 49 w 79"/>
                  <a:gd name="T23" fmla="*/ 25 h 103"/>
                  <a:gd name="T24" fmla="*/ 49 w 79"/>
                  <a:gd name="T25" fmla="*/ 29 h 103"/>
                  <a:gd name="T26" fmla="*/ 52 w 79"/>
                  <a:gd name="T27" fmla="*/ 30 h 103"/>
                  <a:gd name="T28" fmla="*/ 57 w 79"/>
                  <a:gd name="T29" fmla="*/ 32 h 103"/>
                  <a:gd name="T30" fmla="*/ 62 w 79"/>
                  <a:gd name="T31" fmla="*/ 36 h 103"/>
                  <a:gd name="T32" fmla="*/ 57 w 79"/>
                  <a:gd name="T33" fmla="*/ 41 h 103"/>
                  <a:gd name="T34" fmla="*/ 49 w 79"/>
                  <a:gd name="T35" fmla="*/ 36 h 103"/>
                  <a:gd name="T36" fmla="*/ 45 w 79"/>
                  <a:gd name="T37" fmla="*/ 34 h 103"/>
                  <a:gd name="T38" fmla="*/ 49 w 79"/>
                  <a:gd name="T39" fmla="*/ 41 h 103"/>
                  <a:gd name="T40" fmla="*/ 47 w 79"/>
                  <a:gd name="T41" fmla="*/ 48 h 103"/>
                  <a:gd name="T42" fmla="*/ 50 w 79"/>
                  <a:gd name="T43" fmla="*/ 71 h 103"/>
                  <a:gd name="T44" fmla="*/ 49 w 79"/>
                  <a:gd name="T45" fmla="*/ 83 h 103"/>
                  <a:gd name="T46" fmla="*/ 29 w 79"/>
                  <a:gd name="T47" fmla="*/ 99 h 103"/>
                  <a:gd name="T48" fmla="*/ 17 w 79"/>
                  <a:gd name="T49" fmla="*/ 103 h 103"/>
                  <a:gd name="T50" fmla="*/ 19 w 79"/>
                  <a:gd name="T51" fmla="*/ 101 h 103"/>
                  <a:gd name="T52" fmla="*/ 19 w 79"/>
                  <a:gd name="T53" fmla="*/ 99 h 103"/>
                  <a:gd name="T54" fmla="*/ 15 w 79"/>
                  <a:gd name="T55" fmla="*/ 92 h 103"/>
                  <a:gd name="T56" fmla="*/ 19 w 79"/>
                  <a:gd name="T57" fmla="*/ 89 h 103"/>
                  <a:gd name="T58" fmla="*/ 14 w 79"/>
                  <a:gd name="T59" fmla="*/ 64 h 103"/>
                  <a:gd name="T60" fmla="*/ 65 w 79"/>
                  <a:gd name="T61" fmla="*/ 39 h 103"/>
                  <a:gd name="T62" fmla="*/ 72 w 79"/>
                  <a:gd name="T63" fmla="*/ 41 h 103"/>
                  <a:gd name="T64" fmla="*/ 79 w 79"/>
                  <a:gd name="T65" fmla="*/ 62 h 103"/>
                  <a:gd name="T66" fmla="*/ 72 w 79"/>
                  <a:gd name="T67" fmla="*/ 67 h 103"/>
                  <a:gd name="T68" fmla="*/ 65 w 79"/>
                  <a:gd name="T69" fmla="*/ 39 h 103"/>
                  <a:gd name="T70" fmla="*/ 60 w 79"/>
                  <a:gd name="T71" fmla="*/ 48 h 103"/>
                  <a:gd name="T72" fmla="*/ 65 w 79"/>
                  <a:gd name="T73" fmla="*/ 46 h 103"/>
                  <a:gd name="T74" fmla="*/ 69 w 79"/>
                  <a:gd name="T75" fmla="*/ 67 h 103"/>
                  <a:gd name="T76" fmla="*/ 64 w 79"/>
                  <a:gd name="T77" fmla="*/ 67 h 103"/>
                  <a:gd name="T78" fmla="*/ 59 w 79"/>
                  <a:gd name="T79" fmla="*/ 73 h 103"/>
                  <a:gd name="T80" fmla="*/ 60 w 79"/>
                  <a:gd name="T81" fmla="*/ 48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9"/>
                  <a:gd name="T124" fmla="*/ 0 h 103"/>
                  <a:gd name="T125" fmla="*/ 79 w 79"/>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9" h="103">
                    <a:moveTo>
                      <a:pt x="14" y="64"/>
                    </a:moveTo>
                    <a:lnTo>
                      <a:pt x="14" y="59"/>
                    </a:lnTo>
                    <a:lnTo>
                      <a:pt x="10" y="48"/>
                    </a:lnTo>
                    <a:lnTo>
                      <a:pt x="0" y="13"/>
                    </a:lnTo>
                    <a:lnTo>
                      <a:pt x="27" y="4"/>
                    </a:lnTo>
                    <a:lnTo>
                      <a:pt x="39" y="0"/>
                    </a:lnTo>
                    <a:lnTo>
                      <a:pt x="39" y="6"/>
                    </a:lnTo>
                    <a:lnTo>
                      <a:pt x="42" y="16"/>
                    </a:lnTo>
                    <a:lnTo>
                      <a:pt x="47" y="14"/>
                    </a:lnTo>
                    <a:lnTo>
                      <a:pt x="45" y="18"/>
                    </a:lnTo>
                    <a:lnTo>
                      <a:pt x="47" y="20"/>
                    </a:lnTo>
                    <a:lnTo>
                      <a:pt x="49" y="25"/>
                    </a:lnTo>
                    <a:lnTo>
                      <a:pt x="49" y="29"/>
                    </a:lnTo>
                    <a:lnTo>
                      <a:pt x="52" y="30"/>
                    </a:lnTo>
                    <a:lnTo>
                      <a:pt x="57" y="32"/>
                    </a:lnTo>
                    <a:lnTo>
                      <a:pt x="62" y="36"/>
                    </a:lnTo>
                    <a:lnTo>
                      <a:pt x="57" y="41"/>
                    </a:lnTo>
                    <a:lnTo>
                      <a:pt x="49" y="36"/>
                    </a:lnTo>
                    <a:lnTo>
                      <a:pt x="45" y="34"/>
                    </a:lnTo>
                    <a:lnTo>
                      <a:pt x="49" y="41"/>
                    </a:lnTo>
                    <a:lnTo>
                      <a:pt x="47" y="48"/>
                    </a:lnTo>
                    <a:lnTo>
                      <a:pt x="50" y="71"/>
                    </a:lnTo>
                    <a:lnTo>
                      <a:pt x="49" y="83"/>
                    </a:lnTo>
                    <a:lnTo>
                      <a:pt x="29" y="99"/>
                    </a:lnTo>
                    <a:lnTo>
                      <a:pt x="17" y="103"/>
                    </a:lnTo>
                    <a:lnTo>
                      <a:pt x="19" y="101"/>
                    </a:lnTo>
                    <a:lnTo>
                      <a:pt x="19" y="99"/>
                    </a:lnTo>
                    <a:lnTo>
                      <a:pt x="15" y="92"/>
                    </a:lnTo>
                    <a:lnTo>
                      <a:pt x="19" y="89"/>
                    </a:lnTo>
                    <a:lnTo>
                      <a:pt x="14" y="64"/>
                    </a:lnTo>
                    <a:close/>
                    <a:moveTo>
                      <a:pt x="65" y="39"/>
                    </a:moveTo>
                    <a:lnTo>
                      <a:pt x="72" y="41"/>
                    </a:lnTo>
                    <a:lnTo>
                      <a:pt x="79" y="62"/>
                    </a:lnTo>
                    <a:lnTo>
                      <a:pt x="72" y="67"/>
                    </a:lnTo>
                    <a:lnTo>
                      <a:pt x="65" y="39"/>
                    </a:lnTo>
                    <a:close/>
                    <a:moveTo>
                      <a:pt x="60" y="48"/>
                    </a:moveTo>
                    <a:lnTo>
                      <a:pt x="65" y="46"/>
                    </a:lnTo>
                    <a:lnTo>
                      <a:pt x="69" y="67"/>
                    </a:lnTo>
                    <a:lnTo>
                      <a:pt x="64" y="67"/>
                    </a:lnTo>
                    <a:lnTo>
                      <a:pt x="59" y="73"/>
                    </a:lnTo>
                    <a:lnTo>
                      <a:pt x="60" y="48"/>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6" name="Freeform 65"/>
              <p:cNvSpPr>
                <a:spLocks/>
              </p:cNvSpPr>
              <p:nvPr/>
            </p:nvSpPr>
            <p:spPr bwMode="auto">
              <a:xfrm>
                <a:off x="6133562" y="1605495"/>
                <a:ext cx="149830" cy="367660"/>
              </a:xfrm>
              <a:custGeom>
                <a:avLst/>
                <a:gdLst>
                  <a:gd name="T0" fmla="*/ 6 w 130"/>
                  <a:gd name="T1" fmla="*/ 230 h 319"/>
                  <a:gd name="T2" fmla="*/ 6 w 130"/>
                  <a:gd name="T3" fmla="*/ 225 h 319"/>
                  <a:gd name="T4" fmla="*/ 10 w 130"/>
                  <a:gd name="T5" fmla="*/ 220 h 319"/>
                  <a:gd name="T6" fmla="*/ 15 w 130"/>
                  <a:gd name="T7" fmla="*/ 211 h 319"/>
                  <a:gd name="T8" fmla="*/ 25 w 130"/>
                  <a:gd name="T9" fmla="*/ 209 h 319"/>
                  <a:gd name="T10" fmla="*/ 33 w 130"/>
                  <a:gd name="T11" fmla="*/ 202 h 319"/>
                  <a:gd name="T12" fmla="*/ 31 w 130"/>
                  <a:gd name="T13" fmla="*/ 195 h 319"/>
                  <a:gd name="T14" fmla="*/ 33 w 130"/>
                  <a:gd name="T15" fmla="*/ 190 h 319"/>
                  <a:gd name="T16" fmla="*/ 36 w 130"/>
                  <a:gd name="T17" fmla="*/ 188 h 319"/>
                  <a:gd name="T18" fmla="*/ 43 w 130"/>
                  <a:gd name="T19" fmla="*/ 179 h 319"/>
                  <a:gd name="T20" fmla="*/ 53 w 130"/>
                  <a:gd name="T21" fmla="*/ 170 h 319"/>
                  <a:gd name="T22" fmla="*/ 63 w 130"/>
                  <a:gd name="T23" fmla="*/ 161 h 319"/>
                  <a:gd name="T24" fmla="*/ 63 w 130"/>
                  <a:gd name="T25" fmla="*/ 154 h 319"/>
                  <a:gd name="T26" fmla="*/ 46 w 130"/>
                  <a:gd name="T27" fmla="*/ 142 h 319"/>
                  <a:gd name="T28" fmla="*/ 40 w 130"/>
                  <a:gd name="T29" fmla="*/ 138 h 319"/>
                  <a:gd name="T30" fmla="*/ 35 w 130"/>
                  <a:gd name="T31" fmla="*/ 130 h 319"/>
                  <a:gd name="T32" fmla="*/ 30 w 130"/>
                  <a:gd name="T33" fmla="*/ 131 h 319"/>
                  <a:gd name="T34" fmla="*/ 23 w 130"/>
                  <a:gd name="T35" fmla="*/ 126 h 319"/>
                  <a:gd name="T36" fmla="*/ 20 w 130"/>
                  <a:gd name="T37" fmla="*/ 114 h 319"/>
                  <a:gd name="T38" fmla="*/ 10 w 130"/>
                  <a:gd name="T39" fmla="*/ 115 h 319"/>
                  <a:gd name="T40" fmla="*/ 8 w 130"/>
                  <a:gd name="T41" fmla="*/ 112 h 319"/>
                  <a:gd name="T42" fmla="*/ 6 w 130"/>
                  <a:gd name="T43" fmla="*/ 105 h 319"/>
                  <a:gd name="T44" fmla="*/ 8 w 130"/>
                  <a:gd name="T45" fmla="*/ 100 h 319"/>
                  <a:gd name="T46" fmla="*/ 5 w 130"/>
                  <a:gd name="T47" fmla="*/ 92 h 319"/>
                  <a:gd name="T48" fmla="*/ 6 w 130"/>
                  <a:gd name="T49" fmla="*/ 85 h 319"/>
                  <a:gd name="T50" fmla="*/ 11 w 130"/>
                  <a:gd name="T51" fmla="*/ 82 h 319"/>
                  <a:gd name="T52" fmla="*/ 10 w 130"/>
                  <a:gd name="T53" fmla="*/ 77 h 319"/>
                  <a:gd name="T54" fmla="*/ 13 w 130"/>
                  <a:gd name="T55" fmla="*/ 71 h 319"/>
                  <a:gd name="T56" fmla="*/ 10 w 130"/>
                  <a:gd name="T57" fmla="*/ 68 h 319"/>
                  <a:gd name="T58" fmla="*/ 3 w 130"/>
                  <a:gd name="T59" fmla="*/ 59 h 319"/>
                  <a:gd name="T60" fmla="*/ 8 w 130"/>
                  <a:gd name="T61" fmla="*/ 52 h 319"/>
                  <a:gd name="T62" fmla="*/ 13 w 130"/>
                  <a:gd name="T63" fmla="*/ 45 h 319"/>
                  <a:gd name="T64" fmla="*/ 13 w 130"/>
                  <a:gd name="T65" fmla="*/ 41 h 319"/>
                  <a:gd name="T66" fmla="*/ 16 w 130"/>
                  <a:gd name="T67" fmla="*/ 38 h 319"/>
                  <a:gd name="T68" fmla="*/ 21 w 130"/>
                  <a:gd name="T69" fmla="*/ 22 h 319"/>
                  <a:gd name="T70" fmla="*/ 23 w 130"/>
                  <a:gd name="T71" fmla="*/ 11 h 319"/>
                  <a:gd name="T72" fmla="*/ 25 w 130"/>
                  <a:gd name="T73" fmla="*/ 8 h 319"/>
                  <a:gd name="T74" fmla="*/ 68 w 130"/>
                  <a:gd name="T75" fmla="*/ 13 h 319"/>
                  <a:gd name="T76" fmla="*/ 85 w 130"/>
                  <a:gd name="T77" fmla="*/ 18 h 319"/>
                  <a:gd name="T78" fmla="*/ 118 w 130"/>
                  <a:gd name="T79" fmla="*/ 32 h 319"/>
                  <a:gd name="T80" fmla="*/ 118 w 130"/>
                  <a:gd name="T81" fmla="*/ 43 h 319"/>
                  <a:gd name="T82" fmla="*/ 115 w 130"/>
                  <a:gd name="T83" fmla="*/ 64 h 319"/>
                  <a:gd name="T84" fmla="*/ 105 w 130"/>
                  <a:gd name="T85" fmla="*/ 80 h 319"/>
                  <a:gd name="T86" fmla="*/ 103 w 130"/>
                  <a:gd name="T87" fmla="*/ 77 h 319"/>
                  <a:gd name="T88" fmla="*/ 95 w 130"/>
                  <a:gd name="T89" fmla="*/ 100 h 319"/>
                  <a:gd name="T90" fmla="*/ 103 w 130"/>
                  <a:gd name="T91" fmla="*/ 108 h 319"/>
                  <a:gd name="T92" fmla="*/ 128 w 130"/>
                  <a:gd name="T93" fmla="*/ 119 h 319"/>
                  <a:gd name="T94" fmla="*/ 125 w 130"/>
                  <a:gd name="T95" fmla="*/ 147 h 319"/>
                  <a:gd name="T96" fmla="*/ 130 w 130"/>
                  <a:gd name="T97" fmla="*/ 149 h 319"/>
                  <a:gd name="T98" fmla="*/ 123 w 130"/>
                  <a:gd name="T99" fmla="*/ 158 h 319"/>
                  <a:gd name="T100" fmla="*/ 125 w 130"/>
                  <a:gd name="T101" fmla="*/ 181 h 319"/>
                  <a:gd name="T102" fmla="*/ 125 w 130"/>
                  <a:gd name="T103" fmla="*/ 216 h 319"/>
                  <a:gd name="T104" fmla="*/ 120 w 130"/>
                  <a:gd name="T105" fmla="*/ 230 h 319"/>
                  <a:gd name="T106" fmla="*/ 113 w 130"/>
                  <a:gd name="T107" fmla="*/ 236 h 319"/>
                  <a:gd name="T108" fmla="*/ 111 w 130"/>
                  <a:gd name="T109" fmla="*/ 252 h 319"/>
                  <a:gd name="T110" fmla="*/ 98 w 130"/>
                  <a:gd name="T111" fmla="*/ 269 h 319"/>
                  <a:gd name="T112" fmla="*/ 88 w 130"/>
                  <a:gd name="T113" fmla="*/ 306 h 319"/>
                  <a:gd name="T114" fmla="*/ 83 w 130"/>
                  <a:gd name="T115" fmla="*/ 319 h 319"/>
                  <a:gd name="T116" fmla="*/ 78 w 130"/>
                  <a:gd name="T117" fmla="*/ 298 h 319"/>
                  <a:gd name="T118" fmla="*/ 63 w 130"/>
                  <a:gd name="T119" fmla="*/ 289 h 319"/>
                  <a:gd name="T120" fmla="*/ 21 w 130"/>
                  <a:gd name="T121" fmla="*/ 275 h 319"/>
                  <a:gd name="T122" fmla="*/ 6 w 130"/>
                  <a:gd name="T123" fmla="*/ 252 h 319"/>
                  <a:gd name="T124" fmla="*/ 5 w 130"/>
                  <a:gd name="T125" fmla="*/ 232 h 3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319"/>
                  <a:gd name="T191" fmla="*/ 130 w 130"/>
                  <a:gd name="T192" fmla="*/ 319 h 3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319">
                    <a:moveTo>
                      <a:pt x="5" y="232"/>
                    </a:moveTo>
                    <a:lnTo>
                      <a:pt x="6" y="230"/>
                    </a:lnTo>
                    <a:lnTo>
                      <a:pt x="5" y="229"/>
                    </a:lnTo>
                    <a:lnTo>
                      <a:pt x="6" y="225"/>
                    </a:lnTo>
                    <a:lnTo>
                      <a:pt x="10" y="222"/>
                    </a:lnTo>
                    <a:lnTo>
                      <a:pt x="10" y="220"/>
                    </a:lnTo>
                    <a:lnTo>
                      <a:pt x="15" y="211"/>
                    </a:lnTo>
                    <a:lnTo>
                      <a:pt x="23" y="209"/>
                    </a:lnTo>
                    <a:lnTo>
                      <a:pt x="25" y="209"/>
                    </a:lnTo>
                    <a:lnTo>
                      <a:pt x="30" y="204"/>
                    </a:lnTo>
                    <a:lnTo>
                      <a:pt x="33" y="202"/>
                    </a:lnTo>
                    <a:lnTo>
                      <a:pt x="33" y="200"/>
                    </a:lnTo>
                    <a:lnTo>
                      <a:pt x="31" y="195"/>
                    </a:lnTo>
                    <a:lnTo>
                      <a:pt x="31" y="193"/>
                    </a:lnTo>
                    <a:lnTo>
                      <a:pt x="33" y="190"/>
                    </a:lnTo>
                    <a:lnTo>
                      <a:pt x="36" y="190"/>
                    </a:lnTo>
                    <a:lnTo>
                      <a:pt x="36" y="188"/>
                    </a:lnTo>
                    <a:lnTo>
                      <a:pt x="38" y="184"/>
                    </a:lnTo>
                    <a:lnTo>
                      <a:pt x="43" y="179"/>
                    </a:lnTo>
                    <a:lnTo>
                      <a:pt x="45" y="176"/>
                    </a:lnTo>
                    <a:lnTo>
                      <a:pt x="53" y="170"/>
                    </a:lnTo>
                    <a:lnTo>
                      <a:pt x="56" y="165"/>
                    </a:lnTo>
                    <a:lnTo>
                      <a:pt x="63" y="161"/>
                    </a:lnTo>
                    <a:lnTo>
                      <a:pt x="65" y="158"/>
                    </a:lnTo>
                    <a:lnTo>
                      <a:pt x="63" y="154"/>
                    </a:lnTo>
                    <a:lnTo>
                      <a:pt x="51" y="147"/>
                    </a:lnTo>
                    <a:lnTo>
                      <a:pt x="46" y="142"/>
                    </a:lnTo>
                    <a:lnTo>
                      <a:pt x="41" y="140"/>
                    </a:lnTo>
                    <a:lnTo>
                      <a:pt x="40" y="138"/>
                    </a:lnTo>
                    <a:lnTo>
                      <a:pt x="38" y="137"/>
                    </a:lnTo>
                    <a:lnTo>
                      <a:pt x="35" y="130"/>
                    </a:lnTo>
                    <a:lnTo>
                      <a:pt x="31" y="130"/>
                    </a:lnTo>
                    <a:lnTo>
                      <a:pt x="30" y="131"/>
                    </a:lnTo>
                    <a:lnTo>
                      <a:pt x="26" y="130"/>
                    </a:lnTo>
                    <a:lnTo>
                      <a:pt x="23" y="126"/>
                    </a:lnTo>
                    <a:lnTo>
                      <a:pt x="23" y="117"/>
                    </a:lnTo>
                    <a:lnTo>
                      <a:pt x="20" y="114"/>
                    </a:lnTo>
                    <a:lnTo>
                      <a:pt x="16" y="112"/>
                    </a:lnTo>
                    <a:lnTo>
                      <a:pt x="10" y="115"/>
                    </a:lnTo>
                    <a:lnTo>
                      <a:pt x="8" y="114"/>
                    </a:lnTo>
                    <a:lnTo>
                      <a:pt x="8" y="112"/>
                    </a:lnTo>
                    <a:lnTo>
                      <a:pt x="8" y="108"/>
                    </a:lnTo>
                    <a:lnTo>
                      <a:pt x="6" y="105"/>
                    </a:lnTo>
                    <a:lnTo>
                      <a:pt x="5" y="103"/>
                    </a:lnTo>
                    <a:lnTo>
                      <a:pt x="8" y="100"/>
                    </a:lnTo>
                    <a:lnTo>
                      <a:pt x="5" y="98"/>
                    </a:lnTo>
                    <a:lnTo>
                      <a:pt x="5" y="92"/>
                    </a:lnTo>
                    <a:lnTo>
                      <a:pt x="5" y="91"/>
                    </a:lnTo>
                    <a:lnTo>
                      <a:pt x="6" y="85"/>
                    </a:lnTo>
                    <a:lnTo>
                      <a:pt x="10" y="85"/>
                    </a:lnTo>
                    <a:lnTo>
                      <a:pt x="11" y="82"/>
                    </a:lnTo>
                    <a:lnTo>
                      <a:pt x="11" y="78"/>
                    </a:lnTo>
                    <a:lnTo>
                      <a:pt x="10" y="77"/>
                    </a:lnTo>
                    <a:lnTo>
                      <a:pt x="15" y="73"/>
                    </a:lnTo>
                    <a:lnTo>
                      <a:pt x="13" y="71"/>
                    </a:lnTo>
                    <a:lnTo>
                      <a:pt x="11" y="69"/>
                    </a:lnTo>
                    <a:lnTo>
                      <a:pt x="10" y="68"/>
                    </a:lnTo>
                    <a:lnTo>
                      <a:pt x="3" y="61"/>
                    </a:lnTo>
                    <a:lnTo>
                      <a:pt x="3" y="59"/>
                    </a:lnTo>
                    <a:lnTo>
                      <a:pt x="5" y="55"/>
                    </a:lnTo>
                    <a:lnTo>
                      <a:pt x="8" y="52"/>
                    </a:lnTo>
                    <a:lnTo>
                      <a:pt x="11" y="50"/>
                    </a:lnTo>
                    <a:lnTo>
                      <a:pt x="13" y="45"/>
                    </a:lnTo>
                    <a:lnTo>
                      <a:pt x="16" y="41"/>
                    </a:lnTo>
                    <a:lnTo>
                      <a:pt x="13" y="41"/>
                    </a:lnTo>
                    <a:lnTo>
                      <a:pt x="13" y="39"/>
                    </a:lnTo>
                    <a:lnTo>
                      <a:pt x="16" y="38"/>
                    </a:lnTo>
                    <a:lnTo>
                      <a:pt x="20" y="32"/>
                    </a:lnTo>
                    <a:lnTo>
                      <a:pt x="21" y="22"/>
                    </a:lnTo>
                    <a:lnTo>
                      <a:pt x="21" y="20"/>
                    </a:lnTo>
                    <a:lnTo>
                      <a:pt x="23" y="11"/>
                    </a:lnTo>
                    <a:lnTo>
                      <a:pt x="26" y="9"/>
                    </a:lnTo>
                    <a:lnTo>
                      <a:pt x="25" y="8"/>
                    </a:lnTo>
                    <a:lnTo>
                      <a:pt x="33" y="0"/>
                    </a:lnTo>
                    <a:lnTo>
                      <a:pt x="68" y="13"/>
                    </a:lnTo>
                    <a:lnTo>
                      <a:pt x="81" y="18"/>
                    </a:lnTo>
                    <a:lnTo>
                      <a:pt x="85" y="18"/>
                    </a:lnTo>
                    <a:lnTo>
                      <a:pt x="116" y="27"/>
                    </a:lnTo>
                    <a:lnTo>
                      <a:pt x="118" y="32"/>
                    </a:lnTo>
                    <a:lnTo>
                      <a:pt x="118" y="38"/>
                    </a:lnTo>
                    <a:lnTo>
                      <a:pt x="118" y="43"/>
                    </a:lnTo>
                    <a:lnTo>
                      <a:pt x="115" y="55"/>
                    </a:lnTo>
                    <a:lnTo>
                      <a:pt x="115" y="64"/>
                    </a:lnTo>
                    <a:lnTo>
                      <a:pt x="115" y="69"/>
                    </a:lnTo>
                    <a:lnTo>
                      <a:pt x="105" y="80"/>
                    </a:lnTo>
                    <a:lnTo>
                      <a:pt x="105" y="71"/>
                    </a:lnTo>
                    <a:lnTo>
                      <a:pt x="103" y="77"/>
                    </a:lnTo>
                    <a:lnTo>
                      <a:pt x="100" y="89"/>
                    </a:lnTo>
                    <a:lnTo>
                      <a:pt x="95" y="100"/>
                    </a:lnTo>
                    <a:lnTo>
                      <a:pt x="98" y="107"/>
                    </a:lnTo>
                    <a:lnTo>
                      <a:pt x="103" y="108"/>
                    </a:lnTo>
                    <a:lnTo>
                      <a:pt x="111" y="105"/>
                    </a:lnTo>
                    <a:lnTo>
                      <a:pt x="128" y="119"/>
                    </a:lnTo>
                    <a:lnTo>
                      <a:pt x="130" y="149"/>
                    </a:lnTo>
                    <a:lnTo>
                      <a:pt x="125" y="147"/>
                    </a:lnTo>
                    <a:lnTo>
                      <a:pt x="126" y="151"/>
                    </a:lnTo>
                    <a:lnTo>
                      <a:pt x="130" y="149"/>
                    </a:lnTo>
                    <a:lnTo>
                      <a:pt x="130" y="154"/>
                    </a:lnTo>
                    <a:lnTo>
                      <a:pt x="123" y="158"/>
                    </a:lnTo>
                    <a:lnTo>
                      <a:pt x="128" y="158"/>
                    </a:lnTo>
                    <a:lnTo>
                      <a:pt x="125" y="181"/>
                    </a:lnTo>
                    <a:lnTo>
                      <a:pt x="128" y="202"/>
                    </a:lnTo>
                    <a:lnTo>
                      <a:pt x="125" y="216"/>
                    </a:lnTo>
                    <a:lnTo>
                      <a:pt x="118" y="225"/>
                    </a:lnTo>
                    <a:lnTo>
                      <a:pt x="120" y="230"/>
                    </a:lnTo>
                    <a:lnTo>
                      <a:pt x="111" y="230"/>
                    </a:lnTo>
                    <a:lnTo>
                      <a:pt x="113" y="236"/>
                    </a:lnTo>
                    <a:lnTo>
                      <a:pt x="110" y="246"/>
                    </a:lnTo>
                    <a:lnTo>
                      <a:pt x="111" y="252"/>
                    </a:lnTo>
                    <a:lnTo>
                      <a:pt x="95" y="269"/>
                    </a:lnTo>
                    <a:lnTo>
                      <a:pt x="98" y="269"/>
                    </a:lnTo>
                    <a:lnTo>
                      <a:pt x="100" y="273"/>
                    </a:lnTo>
                    <a:lnTo>
                      <a:pt x="88" y="306"/>
                    </a:lnTo>
                    <a:lnTo>
                      <a:pt x="83" y="313"/>
                    </a:lnTo>
                    <a:lnTo>
                      <a:pt x="83" y="319"/>
                    </a:lnTo>
                    <a:lnTo>
                      <a:pt x="75" y="319"/>
                    </a:lnTo>
                    <a:lnTo>
                      <a:pt x="78" y="298"/>
                    </a:lnTo>
                    <a:lnTo>
                      <a:pt x="73" y="290"/>
                    </a:lnTo>
                    <a:lnTo>
                      <a:pt x="63" y="289"/>
                    </a:lnTo>
                    <a:lnTo>
                      <a:pt x="55" y="294"/>
                    </a:lnTo>
                    <a:lnTo>
                      <a:pt x="21" y="275"/>
                    </a:lnTo>
                    <a:lnTo>
                      <a:pt x="5" y="262"/>
                    </a:lnTo>
                    <a:lnTo>
                      <a:pt x="6" y="252"/>
                    </a:lnTo>
                    <a:lnTo>
                      <a:pt x="0" y="246"/>
                    </a:lnTo>
                    <a:lnTo>
                      <a:pt x="5" y="232"/>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7" name="Freeform 32"/>
              <p:cNvSpPr>
                <a:spLocks/>
              </p:cNvSpPr>
              <p:nvPr/>
            </p:nvSpPr>
            <p:spPr bwMode="auto">
              <a:xfrm>
                <a:off x="5984884" y="2019257"/>
                <a:ext cx="23050" cy="33423"/>
              </a:xfrm>
              <a:custGeom>
                <a:avLst/>
                <a:gdLst>
                  <a:gd name="T0" fmla="*/ 10 w 20"/>
                  <a:gd name="T1" fmla="*/ 4 h 29"/>
                  <a:gd name="T2" fmla="*/ 20 w 20"/>
                  <a:gd name="T3" fmla="*/ 11 h 29"/>
                  <a:gd name="T4" fmla="*/ 10 w 20"/>
                  <a:gd name="T5" fmla="*/ 29 h 29"/>
                  <a:gd name="T6" fmla="*/ 10 w 20"/>
                  <a:gd name="T7" fmla="*/ 25 h 29"/>
                  <a:gd name="T8" fmla="*/ 10 w 20"/>
                  <a:gd name="T9" fmla="*/ 22 h 29"/>
                  <a:gd name="T10" fmla="*/ 10 w 20"/>
                  <a:gd name="T11" fmla="*/ 22 h 29"/>
                  <a:gd name="T12" fmla="*/ 9 w 20"/>
                  <a:gd name="T13" fmla="*/ 18 h 29"/>
                  <a:gd name="T14" fmla="*/ 5 w 20"/>
                  <a:gd name="T15" fmla="*/ 16 h 29"/>
                  <a:gd name="T16" fmla="*/ 4 w 20"/>
                  <a:gd name="T17" fmla="*/ 11 h 29"/>
                  <a:gd name="T18" fmla="*/ 0 w 20"/>
                  <a:gd name="T19" fmla="*/ 11 h 29"/>
                  <a:gd name="T20" fmla="*/ 5 w 20"/>
                  <a:gd name="T21" fmla="*/ 0 h 29"/>
                  <a:gd name="T22" fmla="*/ 10 w 20"/>
                  <a:gd name="T23" fmla="*/ 4 h 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9"/>
                  <a:gd name="T38" fmla="*/ 20 w 20"/>
                  <a:gd name="T39" fmla="*/ 29 h 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9">
                    <a:moveTo>
                      <a:pt x="10" y="4"/>
                    </a:moveTo>
                    <a:lnTo>
                      <a:pt x="20" y="11"/>
                    </a:lnTo>
                    <a:lnTo>
                      <a:pt x="10" y="29"/>
                    </a:lnTo>
                    <a:lnTo>
                      <a:pt x="10" y="25"/>
                    </a:lnTo>
                    <a:lnTo>
                      <a:pt x="10" y="22"/>
                    </a:lnTo>
                    <a:lnTo>
                      <a:pt x="9" y="18"/>
                    </a:lnTo>
                    <a:lnTo>
                      <a:pt x="5" y="16"/>
                    </a:lnTo>
                    <a:lnTo>
                      <a:pt x="4" y="11"/>
                    </a:lnTo>
                    <a:lnTo>
                      <a:pt x="0" y="11"/>
                    </a:lnTo>
                    <a:lnTo>
                      <a:pt x="5" y="0"/>
                    </a:lnTo>
                    <a:lnTo>
                      <a:pt x="10" y="4"/>
                    </a:lnTo>
                    <a:close/>
                  </a:path>
                </a:pathLst>
              </a:custGeom>
              <a:grp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8" name="Freeform 33"/>
              <p:cNvSpPr>
                <a:spLocks/>
              </p:cNvSpPr>
              <p:nvPr/>
            </p:nvSpPr>
            <p:spPr bwMode="auto">
              <a:xfrm>
                <a:off x="6105901" y="1854444"/>
                <a:ext cx="121017" cy="214372"/>
              </a:xfrm>
              <a:custGeom>
                <a:avLst/>
                <a:gdLst>
                  <a:gd name="T0" fmla="*/ 39 w 105"/>
                  <a:gd name="T1" fmla="*/ 173 h 186"/>
                  <a:gd name="T2" fmla="*/ 37 w 105"/>
                  <a:gd name="T3" fmla="*/ 161 h 186"/>
                  <a:gd name="T4" fmla="*/ 30 w 105"/>
                  <a:gd name="T5" fmla="*/ 138 h 186"/>
                  <a:gd name="T6" fmla="*/ 19 w 105"/>
                  <a:gd name="T7" fmla="*/ 97 h 186"/>
                  <a:gd name="T8" fmla="*/ 15 w 105"/>
                  <a:gd name="T9" fmla="*/ 83 h 186"/>
                  <a:gd name="T10" fmla="*/ 14 w 105"/>
                  <a:gd name="T11" fmla="*/ 76 h 186"/>
                  <a:gd name="T12" fmla="*/ 10 w 105"/>
                  <a:gd name="T13" fmla="*/ 66 h 186"/>
                  <a:gd name="T14" fmla="*/ 0 w 105"/>
                  <a:gd name="T15" fmla="*/ 21 h 186"/>
                  <a:gd name="T16" fmla="*/ 2 w 105"/>
                  <a:gd name="T17" fmla="*/ 21 h 186"/>
                  <a:gd name="T18" fmla="*/ 4 w 105"/>
                  <a:gd name="T19" fmla="*/ 14 h 186"/>
                  <a:gd name="T20" fmla="*/ 7 w 105"/>
                  <a:gd name="T21" fmla="*/ 7 h 186"/>
                  <a:gd name="T22" fmla="*/ 10 w 105"/>
                  <a:gd name="T23" fmla="*/ 4 h 186"/>
                  <a:gd name="T24" fmla="*/ 17 w 105"/>
                  <a:gd name="T25" fmla="*/ 2 h 186"/>
                  <a:gd name="T26" fmla="*/ 27 w 105"/>
                  <a:gd name="T27" fmla="*/ 0 h 186"/>
                  <a:gd name="T28" fmla="*/ 34 w 105"/>
                  <a:gd name="T29" fmla="*/ 4 h 186"/>
                  <a:gd name="T30" fmla="*/ 34 w 105"/>
                  <a:gd name="T31" fmla="*/ 4 h 186"/>
                  <a:gd name="T32" fmla="*/ 34 w 105"/>
                  <a:gd name="T33" fmla="*/ 6 h 186"/>
                  <a:gd name="T34" fmla="*/ 30 w 105"/>
                  <a:gd name="T35" fmla="*/ 9 h 186"/>
                  <a:gd name="T36" fmla="*/ 29 w 105"/>
                  <a:gd name="T37" fmla="*/ 13 h 186"/>
                  <a:gd name="T38" fmla="*/ 30 w 105"/>
                  <a:gd name="T39" fmla="*/ 14 h 186"/>
                  <a:gd name="T40" fmla="*/ 29 w 105"/>
                  <a:gd name="T41" fmla="*/ 16 h 186"/>
                  <a:gd name="T42" fmla="*/ 20 w 105"/>
                  <a:gd name="T43" fmla="*/ 32 h 186"/>
                  <a:gd name="T44" fmla="*/ 25 w 105"/>
                  <a:gd name="T45" fmla="*/ 37 h 186"/>
                  <a:gd name="T46" fmla="*/ 25 w 105"/>
                  <a:gd name="T47" fmla="*/ 51 h 186"/>
                  <a:gd name="T48" fmla="*/ 35 w 105"/>
                  <a:gd name="T49" fmla="*/ 62 h 186"/>
                  <a:gd name="T50" fmla="*/ 49 w 105"/>
                  <a:gd name="T51" fmla="*/ 74 h 186"/>
                  <a:gd name="T52" fmla="*/ 55 w 105"/>
                  <a:gd name="T53" fmla="*/ 99 h 186"/>
                  <a:gd name="T54" fmla="*/ 64 w 105"/>
                  <a:gd name="T55" fmla="*/ 105 h 186"/>
                  <a:gd name="T56" fmla="*/ 67 w 105"/>
                  <a:gd name="T57" fmla="*/ 113 h 186"/>
                  <a:gd name="T58" fmla="*/ 82 w 105"/>
                  <a:gd name="T59" fmla="*/ 129 h 186"/>
                  <a:gd name="T60" fmla="*/ 92 w 105"/>
                  <a:gd name="T61" fmla="*/ 128 h 186"/>
                  <a:gd name="T62" fmla="*/ 105 w 105"/>
                  <a:gd name="T63" fmla="*/ 172 h 186"/>
                  <a:gd name="T64" fmla="*/ 104 w 105"/>
                  <a:gd name="T65" fmla="*/ 173 h 186"/>
                  <a:gd name="T66" fmla="*/ 100 w 105"/>
                  <a:gd name="T67" fmla="*/ 173 h 186"/>
                  <a:gd name="T68" fmla="*/ 77 w 105"/>
                  <a:gd name="T69" fmla="*/ 179 h 186"/>
                  <a:gd name="T70" fmla="*/ 42 w 105"/>
                  <a:gd name="T71" fmla="*/ 186 h 186"/>
                  <a:gd name="T72" fmla="*/ 39 w 105"/>
                  <a:gd name="T73" fmla="*/ 173 h 1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
                  <a:gd name="T112" fmla="*/ 0 h 186"/>
                  <a:gd name="T113" fmla="*/ 105 w 105"/>
                  <a:gd name="T114" fmla="*/ 186 h 1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 h="186">
                    <a:moveTo>
                      <a:pt x="39" y="173"/>
                    </a:moveTo>
                    <a:lnTo>
                      <a:pt x="37" y="161"/>
                    </a:lnTo>
                    <a:lnTo>
                      <a:pt x="30" y="138"/>
                    </a:lnTo>
                    <a:lnTo>
                      <a:pt x="19" y="97"/>
                    </a:lnTo>
                    <a:lnTo>
                      <a:pt x="15" y="83"/>
                    </a:lnTo>
                    <a:lnTo>
                      <a:pt x="14" y="76"/>
                    </a:lnTo>
                    <a:lnTo>
                      <a:pt x="10" y="66"/>
                    </a:lnTo>
                    <a:lnTo>
                      <a:pt x="0" y="21"/>
                    </a:lnTo>
                    <a:lnTo>
                      <a:pt x="2" y="21"/>
                    </a:lnTo>
                    <a:lnTo>
                      <a:pt x="4" y="14"/>
                    </a:lnTo>
                    <a:lnTo>
                      <a:pt x="7" y="7"/>
                    </a:lnTo>
                    <a:lnTo>
                      <a:pt x="10" y="4"/>
                    </a:lnTo>
                    <a:lnTo>
                      <a:pt x="17" y="2"/>
                    </a:lnTo>
                    <a:lnTo>
                      <a:pt x="27" y="0"/>
                    </a:lnTo>
                    <a:lnTo>
                      <a:pt x="34" y="4"/>
                    </a:lnTo>
                    <a:lnTo>
                      <a:pt x="34" y="6"/>
                    </a:lnTo>
                    <a:lnTo>
                      <a:pt x="30" y="9"/>
                    </a:lnTo>
                    <a:lnTo>
                      <a:pt x="29" y="13"/>
                    </a:lnTo>
                    <a:lnTo>
                      <a:pt x="30" y="14"/>
                    </a:lnTo>
                    <a:lnTo>
                      <a:pt x="29" y="16"/>
                    </a:lnTo>
                    <a:lnTo>
                      <a:pt x="20" y="32"/>
                    </a:lnTo>
                    <a:lnTo>
                      <a:pt x="25" y="37"/>
                    </a:lnTo>
                    <a:lnTo>
                      <a:pt x="25" y="51"/>
                    </a:lnTo>
                    <a:lnTo>
                      <a:pt x="35" y="62"/>
                    </a:lnTo>
                    <a:lnTo>
                      <a:pt x="49" y="74"/>
                    </a:lnTo>
                    <a:lnTo>
                      <a:pt x="55" y="99"/>
                    </a:lnTo>
                    <a:lnTo>
                      <a:pt x="64" y="105"/>
                    </a:lnTo>
                    <a:lnTo>
                      <a:pt x="67" y="113"/>
                    </a:lnTo>
                    <a:lnTo>
                      <a:pt x="82" y="129"/>
                    </a:lnTo>
                    <a:lnTo>
                      <a:pt x="92" y="128"/>
                    </a:lnTo>
                    <a:lnTo>
                      <a:pt x="105" y="172"/>
                    </a:lnTo>
                    <a:lnTo>
                      <a:pt x="104" y="173"/>
                    </a:lnTo>
                    <a:lnTo>
                      <a:pt x="100" y="173"/>
                    </a:lnTo>
                    <a:lnTo>
                      <a:pt x="77" y="179"/>
                    </a:lnTo>
                    <a:lnTo>
                      <a:pt x="42" y="186"/>
                    </a:lnTo>
                    <a:lnTo>
                      <a:pt x="39" y="173"/>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69" name="Freeform 34"/>
              <p:cNvSpPr>
                <a:spLocks/>
              </p:cNvSpPr>
              <p:nvPr/>
            </p:nvSpPr>
            <p:spPr bwMode="auto">
              <a:xfrm>
                <a:off x="5389022" y="1842918"/>
                <a:ext cx="517490" cy="547456"/>
              </a:xfrm>
              <a:custGeom>
                <a:avLst/>
                <a:gdLst>
                  <a:gd name="T0" fmla="*/ 282 w 449"/>
                  <a:gd name="T1" fmla="*/ 263 h 475"/>
                  <a:gd name="T2" fmla="*/ 274 w 449"/>
                  <a:gd name="T3" fmla="*/ 297 h 475"/>
                  <a:gd name="T4" fmla="*/ 265 w 449"/>
                  <a:gd name="T5" fmla="*/ 325 h 475"/>
                  <a:gd name="T6" fmla="*/ 252 w 449"/>
                  <a:gd name="T7" fmla="*/ 359 h 475"/>
                  <a:gd name="T8" fmla="*/ 242 w 449"/>
                  <a:gd name="T9" fmla="*/ 382 h 475"/>
                  <a:gd name="T10" fmla="*/ 245 w 449"/>
                  <a:gd name="T11" fmla="*/ 399 h 475"/>
                  <a:gd name="T12" fmla="*/ 239 w 449"/>
                  <a:gd name="T13" fmla="*/ 417 h 475"/>
                  <a:gd name="T14" fmla="*/ 219 w 449"/>
                  <a:gd name="T15" fmla="*/ 420 h 475"/>
                  <a:gd name="T16" fmla="*/ 199 w 449"/>
                  <a:gd name="T17" fmla="*/ 436 h 475"/>
                  <a:gd name="T18" fmla="*/ 184 w 449"/>
                  <a:gd name="T19" fmla="*/ 450 h 475"/>
                  <a:gd name="T20" fmla="*/ 147 w 449"/>
                  <a:gd name="T21" fmla="*/ 458 h 475"/>
                  <a:gd name="T22" fmla="*/ 125 w 449"/>
                  <a:gd name="T23" fmla="*/ 473 h 475"/>
                  <a:gd name="T24" fmla="*/ 95 w 449"/>
                  <a:gd name="T25" fmla="*/ 466 h 475"/>
                  <a:gd name="T26" fmla="*/ 79 w 449"/>
                  <a:gd name="T27" fmla="*/ 443 h 475"/>
                  <a:gd name="T28" fmla="*/ 70 w 449"/>
                  <a:gd name="T29" fmla="*/ 438 h 475"/>
                  <a:gd name="T30" fmla="*/ 55 w 449"/>
                  <a:gd name="T31" fmla="*/ 426 h 475"/>
                  <a:gd name="T32" fmla="*/ 30 w 449"/>
                  <a:gd name="T33" fmla="*/ 406 h 475"/>
                  <a:gd name="T34" fmla="*/ 15 w 449"/>
                  <a:gd name="T35" fmla="*/ 380 h 475"/>
                  <a:gd name="T36" fmla="*/ 5 w 449"/>
                  <a:gd name="T37" fmla="*/ 350 h 475"/>
                  <a:gd name="T38" fmla="*/ 7 w 449"/>
                  <a:gd name="T39" fmla="*/ 328 h 475"/>
                  <a:gd name="T40" fmla="*/ 29 w 449"/>
                  <a:gd name="T41" fmla="*/ 298 h 475"/>
                  <a:gd name="T42" fmla="*/ 32 w 449"/>
                  <a:gd name="T43" fmla="*/ 270 h 475"/>
                  <a:gd name="T44" fmla="*/ 49 w 449"/>
                  <a:gd name="T45" fmla="*/ 238 h 475"/>
                  <a:gd name="T46" fmla="*/ 60 w 449"/>
                  <a:gd name="T47" fmla="*/ 256 h 475"/>
                  <a:gd name="T48" fmla="*/ 69 w 449"/>
                  <a:gd name="T49" fmla="*/ 235 h 475"/>
                  <a:gd name="T50" fmla="*/ 69 w 449"/>
                  <a:gd name="T51" fmla="*/ 214 h 475"/>
                  <a:gd name="T52" fmla="*/ 85 w 449"/>
                  <a:gd name="T53" fmla="*/ 187 h 475"/>
                  <a:gd name="T54" fmla="*/ 114 w 449"/>
                  <a:gd name="T55" fmla="*/ 178 h 475"/>
                  <a:gd name="T56" fmla="*/ 130 w 449"/>
                  <a:gd name="T57" fmla="*/ 153 h 475"/>
                  <a:gd name="T58" fmla="*/ 145 w 449"/>
                  <a:gd name="T59" fmla="*/ 129 h 475"/>
                  <a:gd name="T60" fmla="*/ 147 w 449"/>
                  <a:gd name="T61" fmla="*/ 106 h 475"/>
                  <a:gd name="T62" fmla="*/ 149 w 449"/>
                  <a:gd name="T63" fmla="*/ 90 h 475"/>
                  <a:gd name="T64" fmla="*/ 155 w 449"/>
                  <a:gd name="T65" fmla="*/ 46 h 475"/>
                  <a:gd name="T66" fmla="*/ 144 w 449"/>
                  <a:gd name="T67" fmla="*/ 12 h 475"/>
                  <a:gd name="T68" fmla="*/ 160 w 449"/>
                  <a:gd name="T69" fmla="*/ 31 h 475"/>
                  <a:gd name="T70" fmla="*/ 247 w 449"/>
                  <a:gd name="T71" fmla="*/ 109 h 475"/>
                  <a:gd name="T72" fmla="*/ 300 w 449"/>
                  <a:gd name="T73" fmla="*/ 157 h 475"/>
                  <a:gd name="T74" fmla="*/ 315 w 449"/>
                  <a:gd name="T75" fmla="*/ 130 h 475"/>
                  <a:gd name="T76" fmla="*/ 335 w 449"/>
                  <a:gd name="T77" fmla="*/ 118 h 475"/>
                  <a:gd name="T78" fmla="*/ 344 w 449"/>
                  <a:gd name="T79" fmla="*/ 104 h 475"/>
                  <a:gd name="T80" fmla="*/ 350 w 449"/>
                  <a:gd name="T81" fmla="*/ 111 h 475"/>
                  <a:gd name="T82" fmla="*/ 374 w 449"/>
                  <a:gd name="T83" fmla="*/ 113 h 475"/>
                  <a:gd name="T84" fmla="*/ 375 w 449"/>
                  <a:gd name="T85" fmla="*/ 99 h 475"/>
                  <a:gd name="T86" fmla="*/ 394 w 449"/>
                  <a:gd name="T87" fmla="*/ 90 h 475"/>
                  <a:gd name="T88" fmla="*/ 420 w 449"/>
                  <a:gd name="T89" fmla="*/ 90 h 475"/>
                  <a:gd name="T90" fmla="*/ 427 w 449"/>
                  <a:gd name="T91" fmla="*/ 88 h 475"/>
                  <a:gd name="T92" fmla="*/ 430 w 449"/>
                  <a:gd name="T93" fmla="*/ 97 h 475"/>
                  <a:gd name="T94" fmla="*/ 435 w 449"/>
                  <a:gd name="T95" fmla="*/ 104 h 475"/>
                  <a:gd name="T96" fmla="*/ 439 w 449"/>
                  <a:gd name="T97" fmla="*/ 111 h 475"/>
                  <a:gd name="T98" fmla="*/ 447 w 449"/>
                  <a:gd name="T99" fmla="*/ 123 h 475"/>
                  <a:gd name="T100" fmla="*/ 422 w 449"/>
                  <a:gd name="T101" fmla="*/ 138 h 475"/>
                  <a:gd name="T102" fmla="*/ 390 w 449"/>
                  <a:gd name="T103" fmla="*/ 134 h 475"/>
                  <a:gd name="T104" fmla="*/ 385 w 449"/>
                  <a:gd name="T105" fmla="*/ 164 h 475"/>
                  <a:gd name="T106" fmla="*/ 375 w 449"/>
                  <a:gd name="T107" fmla="*/ 187 h 475"/>
                  <a:gd name="T108" fmla="*/ 362 w 449"/>
                  <a:gd name="T109" fmla="*/ 198 h 475"/>
                  <a:gd name="T110" fmla="*/ 335 w 449"/>
                  <a:gd name="T111" fmla="*/ 224 h 4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9"/>
                  <a:gd name="T169" fmla="*/ 0 h 475"/>
                  <a:gd name="T170" fmla="*/ 449 w 449"/>
                  <a:gd name="T171" fmla="*/ 475 h 4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9" h="475">
                    <a:moveTo>
                      <a:pt x="325" y="265"/>
                    </a:moveTo>
                    <a:lnTo>
                      <a:pt x="322" y="270"/>
                    </a:lnTo>
                    <a:lnTo>
                      <a:pt x="319" y="274"/>
                    </a:lnTo>
                    <a:lnTo>
                      <a:pt x="300" y="270"/>
                    </a:lnTo>
                    <a:lnTo>
                      <a:pt x="294" y="260"/>
                    </a:lnTo>
                    <a:lnTo>
                      <a:pt x="284" y="256"/>
                    </a:lnTo>
                    <a:lnTo>
                      <a:pt x="282" y="263"/>
                    </a:lnTo>
                    <a:lnTo>
                      <a:pt x="282" y="267"/>
                    </a:lnTo>
                    <a:lnTo>
                      <a:pt x="280" y="270"/>
                    </a:lnTo>
                    <a:lnTo>
                      <a:pt x="282" y="279"/>
                    </a:lnTo>
                    <a:lnTo>
                      <a:pt x="280" y="284"/>
                    </a:lnTo>
                    <a:lnTo>
                      <a:pt x="280" y="290"/>
                    </a:lnTo>
                    <a:lnTo>
                      <a:pt x="277" y="290"/>
                    </a:lnTo>
                    <a:lnTo>
                      <a:pt x="274" y="297"/>
                    </a:lnTo>
                    <a:lnTo>
                      <a:pt x="274" y="298"/>
                    </a:lnTo>
                    <a:lnTo>
                      <a:pt x="275" y="300"/>
                    </a:lnTo>
                    <a:lnTo>
                      <a:pt x="275" y="302"/>
                    </a:lnTo>
                    <a:lnTo>
                      <a:pt x="272" y="305"/>
                    </a:lnTo>
                    <a:lnTo>
                      <a:pt x="265" y="316"/>
                    </a:lnTo>
                    <a:lnTo>
                      <a:pt x="267" y="318"/>
                    </a:lnTo>
                    <a:lnTo>
                      <a:pt x="265" y="325"/>
                    </a:lnTo>
                    <a:lnTo>
                      <a:pt x="265" y="327"/>
                    </a:lnTo>
                    <a:lnTo>
                      <a:pt x="264" y="332"/>
                    </a:lnTo>
                    <a:lnTo>
                      <a:pt x="264" y="336"/>
                    </a:lnTo>
                    <a:lnTo>
                      <a:pt x="262" y="343"/>
                    </a:lnTo>
                    <a:lnTo>
                      <a:pt x="257" y="348"/>
                    </a:lnTo>
                    <a:lnTo>
                      <a:pt x="252" y="355"/>
                    </a:lnTo>
                    <a:lnTo>
                      <a:pt x="252" y="359"/>
                    </a:lnTo>
                    <a:lnTo>
                      <a:pt x="249" y="360"/>
                    </a:lnTo>
                    <a:lnTo>
                      <a:pt x="247" y="364"/>
                    </a:lnTo>
                    <a:lnTo>
                      <a:pt x="249" y="366"/>
                    </a:lnTo>
                    <a:lnTo>
                      <a:pt x="244" y="371"/>
                    </a:lnTo>
                    <a:lnTo>
                      <a:pt x="244" y="374"/>
                    </a:lnTo>
                    <a:lnTo>
                      <a:pt x="242" y="378"/>
                    </a:lnTo>
                    <a:lnTo>
                      <a:pt x="242" y="382"/>
                    </a:lnTo>
                    <a:lnTo>
                      <a:pt x="239" y="389"/>
                    </a:lnTo>
                    <a:lnTo>
                      <a:pt x="239" y="390"/>
                    </a:lnTo>
                    <a:lnTo>
                      <a:pt x="239" y="392"/>
                    </a:lnTo>
                    <a:lnTo>
                      <a:pt x="239" y="394"/>
                    </a:lnTo>
                    <a:lnTo>
                      <a:pt x="244" y="394"/>
                    </a:lnTo>
                    <a:lnTo>
                      <a:pt x="247" y="396"/>
                    </a:lnTo>
                    <a:lnTo>
                      <a:pt x="245" y="399"/>
                    </a:lnTo>
                    <a:lnTo>
                      <a:pt x="239" y="405"/>
                    </a:lnTo>
                    <a:lnTo>
                      <a:pt x="239" y="410"/>
                    </a:lnTo>
                    <a:lnTo>
                      <a:pt x="240" y="410"/>
                    </a:lnTo>
                    <a:lnTo>
                      <a:pt x="244" y="408"/>
                    </a:lnTo>
                    <a:lnTo>
                      <a:pt x="244" y="412"/>
                    </a:lnTo>
                    <a:lnTo>
                      <a:pt x="239" y="415"/>
                    </a:lnTo>
                    <a:lnTo>
                      <a:pt x="239" y="417"/>
                    </a:lnTo>
                    <a:lnTo>
                      <a:pt x="235" y="419"/>
                    </a:lnTo>
                    <a:lnTo>
                      <a:pt x="232" y="424"/>
                    </a:lnTo>
                    <a:lnTo>
                      <a:pt x="227" y="426"/>
                    </a:lnTo>
                    <a:lnTo>
                      <a:pt x="225" y="426"/>
                    </a:lnTo>
                    <a:lnTo>
                      <a:pt x="225" y="422"/>
                    </a:lnTo>
                    <a:lnTo>
                      <a:pt x="222" y="420"/>
                    </a:lnTo>
                    <a:lnTo>
                      <a:pt x="219" y="420"/>
                    </a:lnTo>
                    <a:lnTo>
                      <a:pt x="215" y="426"/>
                    </a:lnTo>
                    <a:lnTo>
                      <a:pt x="205" y="435"/>
                    </a:lnTo>
                    <a:lnTo>
                      <a:pt x="202" y="435"/>
                    </a:lnTo>
                    <a:lnTo>
                      <a:pt x="200" y="436"/>
                    </a:lnTo>
                    <a:lnTo>
                      <a:pt x="200" y="438"/>
                    </a:lnTo>
                    <a:lnTo>
                      <a:pt x="199" y="436"/>
                    </a:lnTo>
                    <a:lnTo>
                      <a:pt x="195" y="436"/>
                    </a:lnTo>
                    <a:lnTo>
                      <a:pt x="195" y="433"/>
                    </a:lnTo>
                    <a:lnTo>
                      <a:pt x="190" y="433"/>
                    </a:lnTo>
                    <a:lnTo>
                      <a:pt x="189" y="438"/>
                    </a:lnTo>
                    <a:lnTo>
                      <a:pt x="192" y="442"/>
                    </a:lnTo>
                    <a:lnTo>
                      <a:pt x="192" y="443"/>
                    </a:lnTo>
                    <a:lnTo>
                      <a:pt x="184" y="450"/>
                    </a:lnTo>
                    <a:lnTo>
                      <a:pt x="182" y="452"/>
                    </a:lnTo>
                    <a:lnTo>
                      <a:pt x="180" y="452"/>
                    </a:lnTo>
                    <a:lnTo>
                      <a:pt x="179" y="450"/>
                    </a:lnTo>
                    <a:lnTo>
                      <a:pt x="175" y="454"/>
                    </a:lnTo>
                    <a:lnTo>
                      <a:pt x="165" y="458"/>
                    </a:lnTo>
                    <a:lnTo>
                      <a:pt x="157" y="463"/>
                    </a:lnTo>
                    <a:lnTo>
                      <a:pt x="147" y="458"/>
                    </a:lnTo>
                    <a:lnTo>
                      <a:pt x="142" y="452"/>
                    </a:lnTo>
                    <a:lnTo>
                      <a:pt x="139" y="456"/>
                    </a:lnTo>
                    <a:lnTo>
                      <a:pt x="139" y="461"/>
                    </a:lnTo>
                    <a:lnTo>
                      <a:pt x="132" y="465"/>
                    </a:lnTo>
                    <a:lnTo>
                      <a:pt x="130" y="466"/>
                    </a:lnTo>
                    <a:lnTo>
                      <a:pt x="130" y="468"/>
                    </a:lnTo>
                    <a:lnTo>
                      <a:pt x="125" y="473"/>
                    </a:lnTo>
                    <a:lnTo>
                      <a:pt x="114" y="475"/>
                    </a:lnTo>
                    <a:lnTo>
                      <a:pt x="110" y="472"/>
                    </a:lnTo>
                    <a:lnTo>
                      <a:pt x="107" y="470"/>
                    </a:lnTo>
                    <a:lnTo>
                      <a:pt x="105" y="466"/>
                    </a:lnTo>
                    <a:lnTo>
                      <a:pt x="100" y="466"/>
                    </a:lnTo>
                    <a:lnTo>
                      <a:pt x="99" y="466"/>
                    </a:lnTo>
                    <a:lnTo>
                      <a:pt x="95" y="466"/>
                    </a:lnTo>
                    <a:lnTo>
                      <a:pt x="94" y="465"/>
                    </a:lnTo>
                    <a:lnTo>
                      <a:pt x="92" y="461"/>
                    </a:lnTo>
                    <a:lnTo>
                      <a:pt x="89" y="461"/>
                    </a:lnTo>
                    <a:lnTo>
                      <a:pt x="85" y="458"/>
                    </a:lnTo>
                    <a:lnTo>
                      <a:pt x="85" y="450"/>
                    </a:lnTo>
                    <a:lnTo>
                      <a:pt x="77" y="445"/>
                    </a:lnTo>
                    <a:lnTo>
                      <a:pt x="79" y="443"/>
                    </a:lnTo>
                    <a:lnTo>
                      <a:pt x="82" y="442"/>
                    </a:lnTo>
                    <a:lnTo>
                      <a:pt x="82" y="438"/>
                    </a:lnTo>
                    <a:lnTo>
                      <a:pt x="79" y="436"/>
                    </a:lnTo>
                    <a:lnTo>
                      <a:pt x="77" y="435"/>
                    </a:lnTo>
                    <a:lnTo>
                      <a:pt x="74" y="436"/>
                    </a:lnTo>
                    <a:lnTo>
                      <a:pt x="70" y="435"/>
                    </a:lnTo>
                    <a:lnTo>
                      <a:pt x="70" y="438"/>
                    </a:lnTo>
                    <a:lnTo>
                      <a:pt x="67" y="436"/>
                    </a:lnTo>
                    <a:lnTo>
                      <a:pt x="60" y="435"/>
                    </a:lnTo>
                    <a:lnTo>
                      <a:pt x="62" y="433"/>
                    </a:lnTo>
                    <a:lnTo>
                      <a:pt x="62" y="431"/>
                    </a:lnTo>
                    <a:lnTo>
                      <a:pt x="59" y="431"/>
                    </a:lnTo>
                    <a:lnTo>
                      <a:pt x="55" y="426"/>
                    </a:lnTo>
                    <a:lnTo>
                      <a:pt x="54" y="427"/>
                    </a:lnTo>
                    <a:lnTo>
                      <a:pt x="50" y="424"/>
                    </a:lnTo>
                    <a:lnTo>
                      <a:pt x="44" y="422"/>
                    </a:lnTo>
                    <a:lnTo>
                      <a:pt x="39" y="413"/>
                    </a:lnTo>
                    <a:lnTo>
                      <a:pt x="40" y="412"/>
                    </a:lnTo>
                    <a:lnTo>
                      <a:pt x="37" y="408"/>
                    </a:lnTo>
                    <a:lnTo>
                      <a:pt x="30" y="406"/>
                    </a:lnTo>
                    <a:lnTo>
                      <a:pt x="29" y="397"/>
                    </a:lnTo>
                    <a:lnTo>
                      <a:pt x="25" y="396"/>
                    </a:lnTo>
                    <a:lnTo>
                      <a:pt x="19" y="392"/>
                    </a:lnTo>
                    <a:lnTo>
                      <a:pt x="20" y="389"/>
                    </a:lnTo>
                    <a:lnTo>
                      <a:pt x="20" y="387"/>
                    </a:lnTo>
                    <a:lnTo>
                      <a:pt x="20" y="385"/>
                    </a:lnTo>
                    <a:lnTo>
                      <a:pt x="15" y="380"/>
                    </a:lnTo>
                    <a:lnTo>
                      <a:pt x="7" y="369"/>
                    </a:lnTo>
                    <a:lnTo>
                      <a:pt x="2" y="364"/>
                    </a:lnTo>
                    <a:lnTo>
                      <a:pt x="0" y="362"/>
                    </a:lnTo>
                    <a:lnTo>
                      <a:pt x="4" y="360"/>
                    </a:lnTo>
                    <a:lnTo>
                      <a:pt x="4" y="357"/>
                    </a:lnTo>
                    <a:lnTo>
                      <a:pt x="2" y="351"/>
                    </a:lnTo>
                    <a:lnTo>
                      <a:pt x="5" y="350"/>
                    </a:lnTo>
                    <a:lnTo>
                      <a:pt x="7" y="348"/>
                    </a:lnTo>
                    <a:lnTo>
                      <a:pt x="5" y="344"/>
                    </a:lnTo>
                    <a:lnTo>
                      <a:pt x="5" y="343"/>
                    </a:lnTo>
                    <a:lnTo>
                      <a:pt x="2" y="334"/>
                    </a:lnTo>
                    <a:lnTo>
                      <a:pt x="2" y="328"/>
                    </a:lnTo>
                    <a:lnTo>
                      <a:pt x="4" y="328"/>
                    </a:lnTo>
                    <a:lnTo>
                      <a:pt x="7" y="328"/>
                    </a:lnTo>
                    <a:lnTo>
                      <a:pt x="12" y="328"/>
                    </a:lnTo>
                    <a:lnTo>
                      <a:pt x="19" y="323"/>
                    </a:lnTo>
                    <a:lnTo>
                      <a:pt x="20" y="323"/>
                    </a:lnTo>
                    <a:lnTo>
                      <a:pt x="27" y="320"/>
                    </a:lnTo>
                    <a:lnTo>
                      <a:pt x="27" y="318"/>
                    </a:lnTo>
                    <a:lnTo>
                      <a:pt x="29" y="302"/>
                    </a:lnTo>
                    <a:lnTo>
                      <a:pt x="29" y="298"/>
                    </a:lnTo>
                    <a:lnTo>
                      <a:pt x="35" y="300"/>
                    </a:lnTo>
                    <a:lnTo>
                      <a:pt x="39" y="298"/>
                    </a:lnTo>
                    <a:lnTo>
                      <a:pt x="39" y="293"/>
                    </a:lnTo>
                    <a:lnTo>
                      <a:pt x="35" y="286"/>
                    </a:lnTo>
                    <a:lnTo>
                      <a:pt x="35" y="283"/>
                    </a:lnTo>
                    <a:lnTo>
                      <a:pt x="32" y="274"/>
                    </a:lnTo>
                    <a:lnTo>
                      <a:pt x="32" y="270"/>
                    </a:lnTo>
                    <a:lnTo>
                      <a:pt x="37" y="265"/>
                    </a:lnTo>
                    <a:lnTo>
                      <a:pt x="37" y="256"/>
                    </a:lnTo>
                    <a:lnTo>
                      <a:pt x="39" y="249"/>
                    </a:lnTo>
                    <a:lnTo>
                      <a:pt x="40" y="245"/>
                    </a:lnTo>
                    <a:lnTo>
                      <a:pt x="42" y="244"/>
                    </a:lnTo>
                    <a:lnTo>
                      <a:pt x="44" y="240"/>
                    </a:lnTo>
                    <a:lnTo>
                      <a:pt x="49" y="238"/>
                    </a:lnTo>
                    <a:lnTo>
                      <a:pt x="50" y="242"/>
                    </a:lnTo>
                    <a:lnTo>
                      <a:pt x="54" y="242"/>
                    </a:lnTo>
                    <a:lnTo>
                      <a:pt x="55" y="242"/>
                    </a:lnTo>
                    <a:lnTo>
                      <a:pt x="59" y="249"/>
                    </a:lnTo>
                    <a:lnTo>
                      <a:pt x="57" y="254"/>
                    </a:lnTo>
                    <a:lnTo>
                      <a:pt x="59" y="256"/>
                    </a:lnTo>
                    <a:lnTo>
                      <a:pt x="60" y="256"/>
                    </a:lnTo>
                    <a:lnTo>
                      <a:pt x="64" y="254"/>
                    </a:lnTo>
                    <a:lnTo>
                      <a:pt x="65" y="247"/>
                    </a:lnTo>
                    <a:lnTo>
                      <a:pt x="65" y="245"/>
                    </a:lnTo>
                    <a:lnTo>
                      <a:pt x="70" y="247"/>
                    </a:lnTo>
                    <a:lnTo>
                      <a:pt x="72" y="247"/>
                    </a:lnTo>
                    <a:lnTo>
                      <a:pt x="70" y="242"/>
                    </a:lnTo>
                    <a:lnTo>
                      <a:pt x="69" y="235"/>
                    </a:lnTo>
                    <a:lnTo>
                      <a:pt x="65" y="233"/>
                    </a:lnTo>
                    <a:lnTo>
                      <a:pt x="64" y="229"/>
                    </a:lnTo>
                    <a:lnTo>
                      <a:pt x="64" y="228"/>
                    </a:lnTo>
                    <a:lnTo>
                      <a:pt x="67" y="228"/>
                    </a:lnTo>
                    <a:lnTo>
                      <a:pt x="70" y="224"/>
                    </a:lnTo>
                    <a:lnTo>
                      <a:pt x="70" y="221"/>
                    </a:lnTo>
                    <a:lnTo>
                      <a:pt x="69" y="214"/>
                    </a:lnTo>
                    <a:lnTo>
                      <a:pt x="70" y="208"/>
                    </a:lnTo>
                    <a:lnTo>
                      <a:pt x="74" y="206"/>
                    </a:lnTo>
                    <a:lnTo>
                      <a:pt x="74" y="201"/>
                    </a:lnTo>
                    <a:lnTo>
                      <a:pt x="75" y="199"/>
                    </a:lnTo>
                    <a:lnTo>
                      <a:pt x="84" y="199"/>
                    </a:lnTo>
                    <a:lnTo>
                      <a:pt x="84" y="191"/>
                    </a:lnTo>
                    <a:lnTo>
                      <a:pt x="85" y="187"/>
                    </a:lnTo>
                    <a:lnTo>
                      <a:pt x="92" y="178"/>
                    </a:lnTo>
                    <a:lnTo>
                      <a:pt x="94" y="178"/>
                    </a:lnTo>
                    <a:lnTo>
                      <a:pt x="95" y="178"/>
                    </a:lnTo>
                    <a:lnTo>
                      <a:pt x="102" y="185"/>
                    </a:lnTo>
                    <a:lnTo>
                      <a:pt x="105" y="183"/>
                    </a:lnTo>
                    <a:lnTo>
                      <a:pt x="109" y="178"/>
                    </a:lnTo>
                    <a:lnTo>
                      <a:pt x="114" y="178"/>
                    </a:lnTo>
                    <a:lnTo>
                      <a:pt x="114" y="175"/>
                    </a:lnTo>
                    <a:lnTo>
                      <a:pt x="117" y="173"/>
                    </a:lnTo>
                    <a:lnTo>
                      <a:pt x="119" y="169"/>
                    </a:lnTo>
                    <a:lnTo>
                      <a:pt x="124" y="166"/>
                    </a:lnTo>
                    <a:lnTo>
                      <a:pt x="125" y="160"/>
                    </a:lnTo>
                    <a:lnTo>
                      <a:pt x="130" y="155"/>
                    </a:lnTo>
                    <a:lnTo>
                      <a:pt x="130" y="153"/>
                    </a:lnTo>
                    <a:lnTo>
                      <a:pt x="134" y="148"/>
                    </a:lnTo>
                    <a:lnTo>
                      <a:pt x="139" y="143"/>
                    </a:lnTo>
                    <a:lnTo>
                      <a:pt x="140" y="143"/>
                    </a:lnTo>
                    <a:lnTo>
                      <a:pt x="144" y="141"/>
                    </a:lnTo>
                    <a:lnTo>
                      <a:pt x="144" y="136"/>
                    </a:lnTo>
                    <a:lnTo>
                      <a:pt x="144" y="132"/>
                    </a:lnTo>
                    <a:lnTo>
                      <a:pt x="145" y="129"/>
                    </a:lnTo>
                    <a:lnTo>
                      <a:pt x="145" y="127"/>
                    </a:lnTo>
                    <a:lnTo>
                      <a:pt x="144" y="125"/>
                    </a:lnTo>
                    <a:lnTo>
                      <a:pt x="142" y="122"/>
                    </a:lnTo>
                    <a:lnTo>
                      <a:pt x="145" y="115"/>
                    </a:lnTo>
                    <a:lnTo>
                      <a:pt x="144" y="111"/>
                    </a:lnTo>
                    <a:lnTo>
                      <a:pt x="145" y="107"/>
                    </a:lnTo>
                    <a:lnTo>
                      <a:pt x="147" y="106"/>
                    </a:lnTo>
                    <a:lnTo>
                      <a:pt x="144" y="102"/>
                    </a:lnTo>
                    <a:lnTo>
                      <a:pt x="144" y="100"/>
                    </a:lnTo>
                    <a:lnTo>
                      <a:pt x="145" y="100"/>
                    </a:lnTo>
                    <a:lnTo>
                      <a:pt x="149" y="100"/>
                    </a:lnTo>
                    <a:lnTo>
                      <a:pt x="149" y="99"/>
                    </a:lnTo>
                    <a:lnTo>
                      <a:pt x="147" y="95"/>
                    </a:lnTo>
                    <a:lnTo>
                      <a:pt x="149" y="90"/>
                    </a:lnTo>
                    <a:lnTo>
                      <a:pt x="149" y="83"/>
                    </a:lnTo>
                    <a:lnTo>
                      <a:pt x="149" y="67"/>
                    </a:lnTo>
                    <a:lnTo>
                      <a:pt x="149" y="65"/>
                    </a:lnTo>
                    <a:lnTo>
                      <a:pt x="150" y="61"/>
                    </a:lnTo>
                    <a:lnTo>
                      <a:pt x="152" y="54"/>
                    </a:lnTo>
                    <a:lnTo>
                      <a:pt x="155" y="49"/>
                    </a:lnTo>
                    <a:lnTo>
                      <a:pt x="155" y="46"/>
                    </a:lnTo>
                    <a:lnTo>
                      <a:pt x="154" y="37"/>
                    </a:lnTo>
                    <a:lnTo>
                      <a:pt x="152" y="35"/>
                    </a:lnTo>
                    <a:lnTo>
                      <a:pt x="152" y="33"/>
                    </a:lnTo>
                    <a:lnTo>
                      <a:pt x="152" y="23"/>
                    </a:lnTo>
                    <a:lnTo>
                      <a:pt x="149" y="19"/>
                    </a:lnTo>
                    <a:lnTo>
                      <a:pt x="147" y="16"/>
                    </a:lnTo>
                    <a:lnTo>
                      <a:pt x="144" y="12"/>
                    </a:lnTo>
                    <a:lnTo>
                      <a:pt x="144" y="10"/>
                    </a:lnTo>
                    <a:lnTo>
                      <a:pt x="145" y="5"/>
                    </a:lnTo>
                    <a:lnTo>
                      <a:pt x="149" y="3"/>
                    </a:lnTo>
                    <a:lnTo>
                      <a:pt x="152" y="3"/>
                    </a:lnTo>
                    <a:lnTo>
                      <a:pt x="157" y="0"/>
                    </a:lnTo>
                    <a:lnTo>
                      <a:pt x="159" y="21"/>
                    </a:lnTo>
                    <a:lnTo>
                      <a:pt x="160" y="31"/>
                    </a:lnTo>
                    <a:lnTo>
                      <a:pt x="165" y="63"/>
                    </a:lnTo>
                    <a:lnTo>
                      <a:pt x="169" y="81"/>
                    </a:lnTo>
                    <a:lnTo>
                      <a:pt x="170" y="90"/>
                    </a:lnTo>
                    <a:lnTo>
                      <a:pt x="175" y="122"/>
                    </a:lnTo>
                    <a:lnTo>
                      <a:pt x="184" y="120"/>
                    </a:lnTo>
                    <a:lnTo>
                      <a:pt x="232" y="111"/>
                    </a:lnTo>
                    <a:lnTo>
                      <a:pt x="247" y="109"/>
                    </a:lnTo>
                    <a:lnTo>
                      <a:pt x="274" y="104"/>
                    </a:lnTo>
                    <a:lnTo>
                      <a:pt x="284" y="173"/>
                    </a:lnTo>
                    <a:lnTo>
                      <a:pt x="287" y="171"/>
                    </a:lnTo>
                    <a:lnTo>
                      <a:pt x="289" y="171"/>
                    </a:lnTo>
                    <a:lnTo>
                      <a:pt x="294" y="162"/>
                    </a:lnTo>
                    <a:lnTo>
                      <a:pt x="295" y="159"/>
                    </a:lnTo>
                    <a:lnTo>
                      <a:pt x="300" y="157"/>
                    </a:lnTo>
                    <a:lnTo>
                      <a:pt x="302" y="153"/>
                    </a:lnTo>
                    <a:lnTo>
                      <a:pt x="304" y="150"/>
                    </a:lnTo>
                    <a:lnTo>
                      <a:pt x="312" y="141"/>
                    </a:lnTo>
                    <a:lnTo>
                      <a:pt x="312" y="139"/>
                    </a:lnTo>
                    <a:lnTo>
                      <a:pt x="314" y="138"/>
                    </a:lnTo>
                    <a:lnTo>
                      <a:pt x="315" y="134"/>
                    </a:lnTo>
                    <a:lnTo>
                      <a:pt x="315" y="130"/>
                    </a:lnTo>
                    <a:lnTo>
                      <a:pt x="319" y="130"/>
                    </a:lnTo>
                    <a:lnTo>
                      <a:pt x="319" y="127"/>
                    </a:lnTo>
                    <a:lnTo>
                      <a:pt x="320" y="127"/>
                    </a:lnTo>
                    <a:lnTo>
                      <a:pt x="329" y="132"/>
                    </a:lnTo>
                    <a:lnTo>
                      <a:pt x="329" y="129"/>
                    </a:lnTo>
                    <a:lnTo>
                      <a:pt x="335" y="118"/>
                    </a:lnTo>
                    <a:lnTo>
                      <a:pt x="339" y="113"/>
                    </a:lnTo>
                    <a:lnTo>
                      <a:pt x="340" y="113"/>
                    </a:lnTo>
                    <a:lnTo>
                      <a:pt x="339" y="109"/>
                    </a:lnTo>
                    <a:lnTo>
                      <a:pt x="340" y="106"/>
                    </a:lnTo>
                    <a:lnTo>
                      <a:pt x="340" y="104"/>
                    </a:lnTo>
                    <a:lnTo>
                      <a:pt x="342" y="102"/>
                    </a:lnTo>
                    <a:lnTo>
                      <a:pt x="344" y="104"/>
                    </a:lnTo>
                    <a:lnTo>
                      <a:pt x="347" y="102"/>
                    </a:lnTo>
                    <a:lnTo>
                      <a:pt x="347" y="104"/>
                    </a:lnTo>
                    <a:lnTo>
                      <a:pt x="347" y="106"/>
                    </a:lnTo>
                    <a:lnTo>
                      <a:pt x="344" y="107"/>
                    </a:lnTo>
                    <a:lnTo>
                      <a:pt x="345" y="109"/>
                    </a:lnTo>
                    <a:lnTo>
                      <a:pt x="349" y="109"/>
                    </a:lnTo>
                    <a:lnTo>
                      <a:pt x="350" y="111"/>
                    </a:lnTo>
                    <a:lnTo>
                      <a:pt x="355" y="115"/>
                    </a:lnTo>
                    <a:lnTo>
                      <a:pt x="357" y="113"/>
                    </a:lnTo>
                    <a:lnTo>
                      <a:pt x="359" y="115"/>
                    </a:lnTo>
                    <a:lnTo>
                      <a:pt x="360" y="113"/>
                    </a:lnTo>
                    <a:lnTo>
                      <a:pt x="365" y="115"/>
                    </a:lnTo>
                    <a:lnTo>
                      <a:pt x="370" y="113"/>
                    </a:lnTo>
                    <a:lnTo>
                      <a:pt x="374" y="113"/>
                    </a:lnTo>
                    <a:lnTo>
                      <a:pt x="375" y="111"/>
                    </a:lnTo>
                    <a:lnTo>
                      <a:pt x="375" y="107"/>
                    </a:lnTo>
                    <a:lnTo>
                      <a:pt x="379" y="107"/>
                    </a:lnTo>
                    <a:lnTo>
                      <a:pt x="374" y="104"/>
                    </a:lnTo>
                    <a:lnTo>
                      <a:pt x="374" y="102"/>
                    </a:lnTo>
                    <a:lnTo>
                      <a:pt x="379" y="102"/>
                    </a:lnTo>
                    <a:lnTo>
                      <a:pt x="375" y="99"/>
                    </a:lnTo>
                    <a:lnTo>
                      <a:pt x="380" y="99"/>
                    </a:lnTo>
                    <a:lnTo>
                      <a:pt x="380" y="95"/>
                    </a:lnTo>
                    <a:lnTo>
                      <a:pt x="382" y="95"/>
                    </a:lnTo>
                    <a:lnTo>
                      <a:pt x="384" y="93"/>
                    </a:lnTo>
                    <a:lnTo>
                      <a:pt x="390" y="95"/>
                    </a:lnTo>
                    <a:lnTo>
                      <a:pt x="392" y="92"/>
                    </a:lnTo>
                    <a:lnTo>
                      <a:pt x="394" y="90"/>
                    </a:lnTo>
                    <a:lnTo>
                      <a:pt x="394" y="88"/>
                    </a:lnTo>
                    <a:lnTo>
                      <a:pt x="395" y="86"/>
                    </a:lnTo>
                    <a:lnTo>
                      <a:pt x="397" y="84"/>
                    </a:lnTo>
                    <a:lnTo>
                      <a:pt x="405" y="84"/>
                    </a:lnTo>
                    <a:lnTo>
                      <a:pt x="414" y="90"/>
                    </a:lnTo>
                    <a:lnTo>
                      <a:pt x="417" y="93"/>
                    </a:lnTo>
                    <a:lnTo>
                      <a:pt x="420" y="90"/>
                    </a:lnTo>
                    <a:lnTo>
                      <a:pt x="422" y="93"/>
                    </a:lnTo>
                    <a:lnTo>
                      <a:pt x="424" y="93"/>
                    </a:lnTo>
                    <a:lnTo>
                      <a:pt x="422" y="90"/>
                    </a:lnTo>
                    <a:lnTo>
                      <a:pt x="425" y="92"/>
                    </a:lnTo>
                    <a:lnTo>
                      <a:pt x="427" y="90"/>
                    </a:lnTo>
                    <a:lnTo>
                      <a:pt x="427" y="88"/>
                    </a:lnTo>
                    <a:lnTo>
                      <a:pt x="430" y="90"/>
                    </a:lnTo>
                    <a:lnTo>
                      <a:pt x="432" y="90"/>
                    </a:lnTo>
                    <a:lnTo>
                      <a:pt x="432" y="93"/>
                    </a:lnTo>
                    <a:lnTo>
                      <a:pt x="432" y="95"/>
                    </a:lnTo>
                    <a:lnTo>
                      <a:pt x="429" y="95"/>
                    </a:lnTo>
                    <a:lnTo>
                      <a:pt x="429" y="97"/>
                    </a:lnTo>
                    <a:lnTo>
                      <a:pt x="430" y="97"/>
                    </a:lnTo>
                    <a:lnTo>
                      <a:pt x="432" y="102"/>
                    </a:lnTo>
                    <a:lnTo>
                      <a:pt x="434" y="99"/>
                    </a:lnTo>
                    <a:lnTo>
                      <a:pt x="435" y="99"/>
                    </a:lnTo>
                    <a:lnTo>
                      <a:pt x="435" y="100"/>
                    </a:lnTo>
                    <a:lnTo>
                      <a:pt x="434" y="102"/>
                    </a:lnTo>
                    <a:lnTo>
                      <a:pt x="435" y="104"/>
                    </a:lnTo>
                    <a:lnTo>
                      <a:pt x="440" y="102"/>
                    </a:lnTo>
                    <a:lnTo>
                      <a:pt x="439" y="104"/>
                    </a:lnTo>
                    <a:lnTo>
                      <a:pt x="440" y="107"/>
                    </a:lnTo>
                    <a:lnTo>
                      <a:pt x="439" y="107"/>
                    </a:lnTo>
                    <a:lnTo>
                      <a:pt x="440" y="109"/>
                    </a:lnTo>
                    <a:lnTo>
                      <a:pt x="439" y="109"/>
                    </a:lnTo>
                    <a:lnTo>
                      <a:pt x="439" y="111"/>
                    </a:lnTo>
                    <a:lnTo>
                      <a:pt x="444" y="111"/>
                    </a:lnTo>
                    <a:lnTo>
                      <a:pt x="445" y="115"/>
                    </a:lnTo>
                    <a:lnTo>
                      <a:pt x="447" y="115"/>
                    </a:lnTo>
                    <a:lnTo>
                      <a:pt x="445" y="118"/>
                    </a:lnTo>
                    <a:lnTo>
                      <a:pt x="447" y="120"/>
                    </a:lnTo>
                    <a:lnTo>
                      <a:pt x="447" y="123"/>
                    </a:lnTo>
                    <a:lnTo>
                      <a:pt x="449" y="125"/>
                    </a:lnTo>
                    <a:lnTo>
                      <a:pt x="447" y="130"/>
                    </a:lnTo>
                    <a:lnTo>
                      <a:pt x="447" y="136"/>
                    </a:lnTo>
                    <a:lnTo>
                      <a:pt x="445" y="143"/>
                    </a:lnTo>
                    <a:lnTo>
                      <a:pt x="445" y="150"/>
                    </a:lnTo>
                    <a:lnTo>
                      <a:pt x="444" y="152"/>
                    </a:lnTo>
                    <a:lnTo>
                      <a:pt x="422" y="138"/>
                    </a:lnTo>
                    <a:lnTo>
                      <a:pt x="400" y="125"/>
                    </a:lnTo>
                    <a:lnTo>
                      <a:pt x="395" y="122"/>
                    </a:lnTo>
                    <a:lnTo>
                      <a:pt x="387" y="118"/>
                    </a:lnTo>
                    <a:lnTo>
                      <a:pt x="389" y="129"/>
                    </a:lnTo>
                    <a:lnTo>
                      <a:pt x="387" y="130"/>
                    </a:lnTo>
                    <a:lnTo>
                      <a:pt x="390" y="132"/>
                    </a:lnTo>
                    <a:lnTo>
                      <a:pt x="390" y="134"/>
                    </a:lnTo>
                    <a:lnTo>
                      <a:pt x="385" y="146"/>
                    </a:lnTo>
                    <a:lnTo>
                      <a:pt x="387" y="148"/>
                    </a:lnTo>
                    <a:lnTo>
                      <a:pt x="385" y="152"/>
                    </a:lnTo>
                    <a:lnTo>
                      <a:pt x="385" y="153"/>
                    </a:lnTo>
                    <a:lnTo>
                      <a:pt x="389" y="157"/>
                    </a:lnTo>
                    <a:lnTo>
                      <a:pt x="387" y="160"/>
                    </a:lnTo>
                    <a:lnTo>
                      <a:pt x="385" y="164"/>
                    </a:lnTo>
                    <a:lnTo>
                      <a:pt x="382" y="166"/>
                    </a:lnTo>
                    <a:lnTo>
                      <a:pt x="380" y="169"/>
                    </a:lnTo>
                    <a:lnTo>
                      <a:pt x="379" y="175"/>
                    </a:lnTo>
                    <a:lnTo>
                      <a:pt x="377" y="178"/>
                    </a:lnTo>
                    <a:lnTo>
                      <a:pt x="379" y="180"/>
                    </a:lnTo>
                    <a:lnTo>
                      <a:pt x="375" y="187"/>
                    </a:lnTo>
                    <a:lnTo>
                      <a:pt x="372" y="187"/>
                    </a:lnTo>
                    <a:lnTo>
                      <a:pt x="370" y="191"/>
                    </a:lnTo>
                    <a:lnTo>
                      <a:pt x="369" y="196"/>
                    </a:lnTo>
                    <a:lnTo>
                      <a:pt x="365" y="198"/>
                    </a:lnTo>
                    <a:lnTo>
                      <a:pt x="364" y="196"/>
                    </a:lnTo>
                    <a:lnTo>
                      <a:pt x="362" y="196"/>
                    </a:lnTo>
                    <a:lnTo>
                      <a:pt x="362" y="198"/>
                    </a:lnTo>
                    <a:lnTo>
                      <a:pt x="359" y="203"/>
                    </a:lnTo>
                    <a:lnTo>
                      <a:pt x="357" y="210"/>
                    </a:lnTo>
                    <a:lnTo>
                      <a:pt x="354" y="221"/>
                    </a:lnTo>
                    <a:lnTo>
                      <a:pt x="340" y="212"/>
                    </a:lnTo>
                    <a:lnTo>
                      <a:pt x="337" y="219"/>
                    </a:lnTo>
                    <a:lnTo>
                      <a:pt x="335" y="219"/>
                    </a:lnTo>
                    <a:lnTo>
                      <a:pt x="335" y="224"/>
                    </a:lnTo>
                    <a:lnTo>
                      <a:pt x="334" y="231"/>
                    </a:lnTo>
                    <a:lnTo>
                      <a:pt x="335" y="238"/>
                    </a:lnTo>
                    <a:lnTo>
                      <a:pt x="332" y="238"/>
                    </a:lnTo>
                    <a:lnTo>
                      <a:pt x="330" y="238"/>
                    </a:lnTo>
                    <a:lnTo>
                      <a:pt x="325" y="265"/>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70" name="Freeform 35"/>
              <p:cNvSpPr>
                <a:spLocks noEditPoints="1"/>
              </p:cNvSpPr>
              <p:nvPr/>
            </p:nvSpPr>
            <p:spPr bwMode="auto">
              <a:xfrm>
                <a:off x="5704818" y="1878647"/>
                <a:ext cx="522100" cy="267389"/>
              </a:xfrm>
              <a:custGeom>
                <a:avLst/>
                <a:gdLst>
                  <a:gd name="T0" fmla="*/ 448 w 453"/>
                  <a:gd name="T1" fmla="*/ 152 h 232"/>
                  <a:gd name="T2" fmla="*/ 435 w 453"/>
                  <a:gd name="T3" fmla="*/ 216 h 232"/>
                  <a:gd name="T4" fmla="*/ 380 w 453"/>
                  <a:gd name="T5" fmla="*/ 207 h 232"/>
                  <a:gd name="T6" fmla="*/ 377 w 453"/>
                  <a:gd name="T7" fmla="*/ 183 h 232"/>
                  <a:gd name="T8" fmla="*/ 362 w 453"/>
                  <a:gd name="T9" fmla="*/ 198 h 232"/>
                  <a:gd name="T10" fmla="*/ 357 w 453"/>
                  <a:gd name="T11" fmla="*/ 158 h 232"/>
                  <a:gd name="T12" fmla="*/ 338 w 453"/>
                  <a:gd name="T13" fmla="*/ 142 h 232"/>
                  <a:gd name="T14" fmla="*/ 327 w 453"/>
                  <a:gd name="T15" fmla="*/ 128 h 232"/>
                  <a:gd name="T16" fmla="*/ 340 w 453"/>
                  <a:gd name="T17" fmla="*/ 115 h 232"/>
                  <a:gd name="T18" fmla="*/ 325 w 453"/>
                  <a:gd name="T19" fmla="*/ 92 h 232"/>
                  <a:gd name="T20" fmla="*/ 352 w 453"/>
                  <a:gd name="T21" fmla="*/ 46 h 232"/>
                  <a:gd name="T22" fmla="*/ 327 w 453"/>
                  <a:gd name="T23" fmla="*/ 30 h 232"/>
                  <a:gd name="T24" fmla="*/ 292 w 453"/>
                  <a:gd name="T25" fmla="*/ 80 h 232"/>
                  <a:gd name="T26" fmla="*/ 287 w 453"/>
                  <a:gd name="T27" fmla="*/ 92 h 232"/>
                  <a:gd name="T28" fmla="*/ 305 w 453"/>
                  <a:gd name="T29" fmla="*/ 149 h 232"/>
                  <a:gd name="T30" fmla="*/ 320 w 453"/>
                  <a:gd name="T31" fmla="*/ 198 h 232"/>
                  <a:gd name="T32" fmla="*/ 313 w 453"/>
                  <a:gd name="T33" fmla="*/ 214 h 232"/>
                  <a:gd name="T34" fmla="*/ 267 w 453"/>
                  <a:gd name="T35" fmla="*/ 197 h 232"/>
                  <a:gd name="T36" fmla="*/ 248 w 453"/>
                  <a:gd name="T37" fmla="*/ 167 h 232"/>
                  <a:gd name="T38" fmla="*/ 253 w 453"/>
                  <a:gd name="T39" fmla="*/ 151 h 232"/>
                  <a:gd name="T40" fmla="*/ 238 w 453"/>
                  <a:gd name="T41" fmla="*/ 129 h 232"/>
                  <a:gd name="T42" fmla="*/ 210 w 453"/>
                  <a:gd name="T43" fmla="*/ 121 h 232"/>
                  <a:gd name="T44" fmla="*/ 203 w 453"/>
                  <a:gd name="T45" fmla="*/ 108 h 232"/>
                  <a:gd name="T46" fmla="*/ 191 w 453"/>
                  <a:gd name="T47" fmla="*/ 92 h 232"/>
                  <a:gd name="T48" fmla="*/ 173 w 453"/>
                  <a:gd name="T49" fmla="*/ 92 h 232"/>
                  <a:gd name="T50" fmla="*/ 170 w 453"/>
                  <a:gd name="T51" fmla="*/ 80 h 232"/>
                  <a:gd name="T52" fmla="*/ 166 w 453"/>
                  <a:gd name="T53" fmla="*/ 76 h 232"/>
                  <a:gd name="T54" fmla="*/ 161 w 453"/>
                  <a:gd name="T55" fmla="*/ 69 h 232"/>
                  <a:gd name="T56" fmla="*/ 156 w 453"/>
                  <a:gd name="T57" fmla="*/ 66 h 232"/>
                  <a:gd name="T58" fmla="*/ 158 w 453"/>
                  <a:gd name="T59" fmla="*/ 59 h 232"/>
                  <a:gd name="T60" fmla="*/ 148 w 453"/>
                  <a:gd name="T61" fmla="*/ 59 h 232"/>
                  <a:gd name="T62" fmla="*/ 143 w 453"/>
                  <a:gd name="T63" fmla="*/ 62 h 232"/>
                  <a:gd name="T64" fmla="*/ 120 w 453"/>
                  <a:gd name="T65" fmla="*/ 57 h 232"/>
                  <a:gd name="T66" fmla="*/ 108 w 453"/>
                  <a:gd name="T67" fmla="*/ 64 h 232"/>
                  <a:gd name="T68" fmla="*/ 100 w 453"/>
                  <a:gd name="T69" fmla="*/ 71 h 232"/>
                  <a:gd name="T70" fmla="*/ 100 w 453"/>
                  <a:gd name="T71" fmla="*/ 82 h 232"/>
                  <a:gd name="T72" fmla="*/ 83 w 453"/>
                  <a:gd name="T73" fmla="*/ 82 h 232"/>
                  <a:gd name="T74" fmla="*/ 70 w 453"/>
                  <a:gd name="T75" fmla="*/ 76 h 232"/>
                  <a:gd name="T76" fmla="*/ 68 w 453"/>
                  <a:gd name="T77" fmla="*/ 71 h 232"/>
                  <a:gd name="T78" fmla="*/ 65 w 453"/>
                  <a:gd name="T79" fmla="*/ 82 h 232"/>
                  <a:gd name="T80" fmla="*/ 45 w 453"/>
                  <a:gd name="T81" fmla="*/ 96 h 232"/>
                  <a:gd name="T82" fmla="*/ 40 w 453"/>
                  <a:gd name="T83" fmla="*/ 107 h 232"/>
                  <a:gd name="T84" fmla="*/ 26 w 453"/>
                  <a:gd name="T85" fmla="*/ 126 h 232"/>
                  <a:gd name="T86" fmla="*/ 10 w 453"/>
                  <a:gd name="T87" fmla="*/ 142 h 232"/>
                  <a:gd name="T88" fmla="*/ 103 w 453"/>
                  <a:gd name="T89" fmla="*/ 53 h 232"/>
                  <a:gd name="T90" fmla="*/ 213 w 453"/>
                  <a:gd name="T91" fmla="*/ 30 h 232"/>
                  <a:gd name="T92" fmla="*/ 315 w 453"/>
                  <a:gd name="T93" fmla="*/ 7 h 232"/>
                  <a:gd name="T94" fmla="*/ 367 w 453"/>
                  <a:gd name="T95" fmla="*/ 76 h 232"/>
                  <a:gd name="T96" fmla="*/ 317 w 453"/>
                  <a:gd name="T97" fmla="*/ 114 h 232"/>
                  <a:gd name="T98" fmla="*/ 317 w 453"/>
                  <a:gd name="T99" fmla="*/ 128 h 232"/>
                  <a:gd name="T100" fmla="*/ 323 w 453"/>
                  <a:gd name="T101" fmla="*/ 112 h 232"/>
                  <a:gd name="T102" fmla="*/ 452 w 453"/>
                  <a:gd name="T103" fmla="*/ 152 h 232"/>
                  <a:gd name="T104" fmla="*/ 453 w 453"/>
                  <a:gd name="T105" fmla="*/ 170 h 2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3"/>
                  <a:gd name="T160" fmla="*/ 0 h 232"/>
                  <a:gd name="T161" fmla="*/ 453 w 453"/>
                  <a:gd name="T162" fmla="*/ 232 h 2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3" h="232">
                    <a:moveTo>
                      <a:pt x="385" y="140"/>
                    </a:moveTo>
                    <a:lnTo>
                      <a:pt x="387" y="152"/>
                    </a:lnTo>
                    <a:lnTo>
                      <a:pt x="390" y="165"/>
                    </a:lnTo>
                    <a:lnTo>
                      <a:pt x="425" y="158"/>
                    </a:lnTo>
                    <a:lnTo>
                      <a:pt x="448" y="152"/>
                    </a:lnTo>
                    <a:lnTo>
                      <a:pt x="445" y="165"/>
                    </a:lnTo>
                    <a:lnTo>
                      <a:pt x="448" y="177"/>
                    </a:lnTo>
                    <a:lnTo>
                      <a:pt x="440" y="190"/>
                    </a:lnTo>
                    <a:lnTo>
                      <a:pt x="433" y="209"/>
                    </a:lnTo>
                    <a:lnTo>
                      <a:pt x="435" y="216"/>
                    </a:lnTo>
                    <a:lnTo>
                      <a:pt x="410" y="223"/>
                    </a:lnTo>
                    <a:lnTo>
                      <a:pt x="408" y="229"/>
                    </a:lnTo>
                    <a:lnTo>
                      <a:pt x="388" y="232"/>
                    </a:lnTo>
                    <a:lnTo>
                      <a:pt x="393" y="214"/>
                    </a:lnTo>
                    <a:lnTo>
                      <a:pt x="380" y="207"/>
                    </a:lnTo>
                    <a:lnTo>
                      <a:pt x="383" y="198"/>
                    </a:lnTo>
                    <a:lnTo>
                      <a:pt x="382" y="197"/>
                    </a:lnTo>
                    <a:lnTo>
                      <a:pt x="387" y="193"/>
                    </a:lnTo>
                    <a:lnTo>
                      <a:pt x="378" y="195"/>
                    </a:lnTo>
                    <a:lnTo>
                      <a:pt x="377" y="183"/>
                    </a:lnTo>
                    <a:lnTo>
                      <a:pt x="375" y="179"/>
                    </a:lnTo>
                    <a:lnTo>
                      <a:pt x="372" y="193"/>
                    </a:lnTo>
                    <a:lnTo>
                      <a:pt x="367" y="195"/>
                    </a:lnTo>
                    <a:lnTo>
                      <a:pt x="363" y="190"/>
                    </a:lnTo>
                    <a:lnTo>
                      <a:pt x="362" y="198"/>
                    </a:lnTo>
                    <a:lnTo>
                      <a:pt x="335" y="181"/>
                    </a:lnTo>
                    <a:lnTo>
                      <a:pt x="333" y="175"/>
                    </a:lnTo>
                    <a:lnTo>
                      <a:pt x="342" y="165"/>
                    </a:lnTo>
                    <a:lnTo>
                      <a:pt x="335" y="160"/>
                    </a:lnTo>
                    <a:lnTo>
                      <a:pt x="357" y="158"/>
                    </a:lnTo>
                    <a:lnTo>
                      <a:pt x="355" y="151"/>
                    </a:lnTo>
                    <a:lnTo>
                      <a:pt x="353" y="154"/>
                    </a:lnTo>
                    <a:lnTo>
                      <a:pt x="352" y="152"/>
                    </a:lnTo>
                    <a:lnTo>
                      <a:pt x="343" y="142"/>
                    </a:lnTo>
                    <a:lnTo>
                      <a:pt x="338" y="142"/>
                    </a:lnTo>
                    <a:lnTo>
                      <a:pt x="333" y="137"/>
                    </a:lnTo>
                    <a:lnTo>
                      <a:pt x="328" y="137"/>
                    </a:lnTo>
                    <a:lnTo>
                      <a:pt x="323" y="149"/>
                    </a:lnTo>
                    <a:lnTo>
                      <a:pt x="322" y="147"/>
                    </a:lnTo>
                    <a:lnTo>
                      <a:pt x="327" y="128"/>
                    </a:lnTo>
                    <a:lnTo>
                      <a:pt x="335" y="135"/>
                    </a:lnTo>
                    <a:lnTo>
                      <a:pt x="338" y="131"/>
                    </a:lnTo>
                    <a:lnTo>
                      <a:pt x="340" y="117"/>
                    </a:lnTo>
                    <a:lnTo>
                      <a:pt x="343" y="117"/>
                    </a:lnTo>
                    <a:lnTo>
                      <a:pt x="340" y="115"/>
                    </a:lnTo>
                    <a:lnTo>
                      <a:pt x="340" y="108"/>
                    </a:lnTo>
                    <a:lnTo>
                      <a:pt x="338" y="114"/>
                    </a:lnTo>
                    <a:lnTo>
                      <a:pt x="330" y="108"/>
                    </a:lnTo>
                    <a:lnTo>
                      <a:pt x="333" y="87"/>
                    </a:lnTo>
                    <a:lnTo>
                      <a:pt x="325" y="92"/>
                    </a:lnTo>
                    <a:lnTo>
                      <a:pt x="322" y="89"/>
                    </a:lnTo>
                    <a:lnTo>
                      <a:pt x="322" y="78"/>
                    </a:lnTo>
                    <a:lnTo>
                      <a:pt x="328" y="61"/>
                    </a:lnTo>
                    <a:lnTo>
                      <a:pt x="335" y="53"/>
                    </a:lnTo>
                    <a:lnTo>
                      <a:pt x="352" y="46"/>
                    </a:lnTo>
                    <a:lnTo>
                      <a:pt x="340" y="48"/>
                    </a:lnTo>
                    <a:lnTo>
                      <a:pt x="340" y="38"/>
                    </a:lnTo>
                    <a:lnTo>
                      <a:pt x="337" y="30"/>
                    </a:lnTo>
                    <a:lnTo>
                      <a:pt x="330" y="25"/>
                    </a:lnTo>
                    <a:lnTo>
                      <a:pt x="327" y="30"/>
                    </a:lnTo>
                    <a:lnTo>
                      <a:pt x="323" y="50"/>
                    </a:lnTo>
                    <a:lnTo>
                      <a:pt x="317" y="55"/>
                    </a:lnTo>
                    <a:lnTo>
                      <a:pt x="303" y="55"/>
                    </a:lnTo>
                    <a:lnTo>
                      <a:pt x="303" y="78"/>
                    </a:lnTo>
                    <a:lnTo>
                      <a:pt x="292" y="80"/>
                    </a:lnTo>
                    <a:lnTo>
                      <a:pt x="283" y="78"/>
                    </a:lnTo>
                    <a:lnTo>
                      <a:pt x="288" y="82"/>
                    </a:lnTo>
                    <a:lnTo>
                      <a:pt x="288" y="87"/>
                    </a:lnTo>
                    <a:lnTo>
                      <a:pt x="285" y="89"/>
                    </a:lnTo>
                    <a:lnTo>
                      <a:pt x="287" y="92"/>
                    </a:lnTo>
                    <a:lnTo>
                      <a:pt x="288" y="87"/>
                    </a:lnTo>
                    <a:lnTo>
                      <a:pt x="305" y="94"/>
                    </a:lnTo>
                    <a:lnTo>
                      <a:pt x="305" y="122"/>
                    </a:lnTo>
                    <a:lnTo>
                      <a:pt x="302" y="144"/>
                    </a:lnTo>
                    <a:lnTo>
                      <a:pt x="305" y="149"/>
                    </a:lnTo>
                    <a:lnTo>
                      <a:pt x="312" y="174"/>
                    </a:lnTo>
                    <a:lnTo>
                      <a:pt x="327" y="188"/>
                    </a:lnTo>
                    <a:lnTo>
                      <a:pt x="327" y="195"/>
                    </a:lnTo>
                    <a:lnTo>
                      <a:pt x="325" y="198"/>
                    </a:lnTo>
                    <a:lnTo>
                      <a:pt x="320" y="198"/>
                    </a:lnTo>
                    <a:lnTo>
                      <a:pt x="313" y="190"/>
                    </a:lnTo>
                    <a:lnTo>
                      <a:pt x="300" y="186"/>
                    </a:lnTo>
                    <a:lnTo>
                      <a:pt x="335" y="211"/>
                    </a:lnTo>
                    <a:lnTo>
                      <a:pt x="342" y="232"/>
                    </a:lnTo>
                    <a:lnTo>
                      <a:pt x="313" y="214"/>
                    </a:lnTo>
                    <a:lnTo>
                      <a:pt x="295" y="218"/>
                    </a:lnTo>
                    <a:lnTo>
                      <a:pt x="282" y="198"/>
                    </a:lnTo>
                    <a:lnTo>
                      <a:pt x="278" y="211"/>
                    </a:lnTo>
                    <a:lnTo>
                      <a:pt x="272" y="209"/>
                    </a:lnTo>
                    <a:lnTo>
                      <a:pt x="267" y="197"/>
                    </a:lnTo>
                    <a:lnTo>
                      <a:pt x="247" y="206"/>
                    </a:lnTo>
                    <a:lnTo>
                      <a:pt x="243" y="204"/>
                    </a:lnTo>
                    <a:lnTo>
                      <a:pt x="238" y="195"/>
                    </a:lnTo>
                    <a:lnTo>
                      <a:pt x="248" y="170"/>
                    </a:lnTo>
                    <a:lnTo>
                      <a:pt x="248" y="167"/>
                    </a:lnTo>
                    <a:lnTo>
                      <a:pt x="252" y="161"/>
                    </a:lnTo>
                    <a:lnTo>
                      <a:pt x="252" y="160"/>
                    </a:lnTo>
                    <a:lnTo>
                      <a:pt x="255" y="160"/>
                    </a:lnTo>
                    <a:lnTo>
                      <a:pt x="253" y="151"/>
                    </a:lnTo>
                    <a:lnTo>
                      <a:pt x="263" y="133"/>
                    </a:lnTo>
                    <a:lnTo>
                      <a:pt x="253" y="126"/>
                    </a:lnTo>
                    <a:lnTo>
                      <a:pt x="248" y="122"/>
                    </a:lnTo>
                    <a:lnTo>
                      <a:pt x="243" y="133"/>
                    </a:lnTo>
                    <a:lnTo>
                      <a:pt x="238" y="129"/>
                    </a:lnTo>
                    <a:lnTo>
                      <a:pt x="230" y="129"/>
                    </a:lnTo>
                    <a:lnTo>
                      <a:pt x="228" y="122"/>
                    </a:lnTo>
                    <a:lnTo>
                      <a:pt x="220" y="119"/>
                    </a:lnTo>
                    <a:lnTo>
                      <a:pt x="218" y="119"/>
                    </a:lnTo>
                    <a:lnTo>
                      <a:pt x="210" y="121"/>
                    </a:lnTo>
                    <a:lnTo>
                      <a:pt x="206" y="119"/>
                    </a:lnTo>
                    <a:lnTo>
                      <a:pt x="205" y="117"/>
                    </a:lnTo>
                    <a:lnTo>
                      <a:pt x="201" y="115"/>
                    </a:lnTo>
                    <a:lnTo>
                      <a:pt x="200" y="110"/>
                    </a:lnTo>
                    <a:lnTo>
                      <a:pt x="203" y="108"/>
                    </a:lnTo>
                    <a:lnTo>
                      <a:pt x="203" y="101"/>
                    </a:lnTo>
                    <a:lnTo>
                      <a:pt x="203" y="99"/>
                    </a:lnTo>
                    <a:lnTo>
                      <a:pt x="200" y="98"/>
                    </a:lnTo>
                    <a:lnTo>
                      <a:pt x="195" y="96"/>
                    </a:lnTo>
                    <a:lnTo>
                      <a:pt x="191" y="92"/>
                    </a:lnTo>
                    <a:lnTo>
                      <a:pt x="186" y="94"/>
                    </a:lnTo>
                    <a:lnTo>
                      <a:pt x="180" y="92"/>
                    </a:lnTo>
                    <a:lnTo>
                      <a:pt x="175" y="94"/>
                    </a:lnTo>
                    <a:lnTo>
                      <a:pt x="173" y="92"/>
                    </a:lnTo>
                    <a:lnTo>
                      <a:pt x="173" y="89"/>
                    </a:lnTo>
                    <a:lnTo>
                      <a:pt x="171" y="87"/>
                    </a:lnTo>
                    <a:lnTo>
                      <a:pt x="173" y="84"/>
                    </a:lnTo>
                    <a:lnTo>
                      <a:pt x="171" y="84"/>
                    </a:lnTo>
                    <a:lnTo>
                      <a:pt x="170" y="80"/>
                    </a:lnTo>
                    <a:lnTo>
                      <a:pt x="165" y="80"/>
                    </a:lnTo>
                    <a:lnTo>
                      <a:pt x="165" y="78"/>
                    </a:lnTo>
                    <a:lnTo>
                      <a:pt x="166" y="78"/>
                    </a:lnTo>
                    <a:lnTo>
                      <a:pt x="165" y="76"/>
                    </a:lnTo>
                    <a:lnTo>
                      <a:pt x="166" y="76"/>
                    </a:lnTo>
                    <a:lnTo>
                      <a:pt x="165" y="73"/>
                    </a:lnTo>
                    <a:lnTo>
                      <a:pt x="166" y="71"/>
                    </a:lnTo>
                    <a:lnTo>
                      <a:pt x="161" y="73"/>
                    </a:lnTo>
                    <a:lnTo>
                      <a:pt x="160" y="71"/>
                    </a:lnTo>
                    <a:lnTo>
                      <a:pt x="161" y="69"/>
                    </a:lnTo>
                    <a:lnTo>
                      <a:pt x="161" y="68"/>
                    </a:lnTo>
                    <a:lnTo>
                      <a:pt x="160" y="68"/>
                    </a:lnTo>
                    <a:lnTo>
                      <a:pt x="158" y="71"/>
                    </a:lnTo>
                    <a:lnTo>
                      <a:pt x="156" y="66"/>
                    </a:lnTo>
                    <a:lnTo>
                      <a:pt x="155" y="66"/>
                    </a:lnTo>
                    <a:lnTo>
                      <a:pt x="155" y="64"/>
                    </a:lnTo>
                    <a:lnTo>
                      <a:pt x="158" y="64"/>
                    </a:lnTo>
                    <a:lnTo>
                      <a:pt x="158" y="62"/>
                    </a:lnTo>
                    <a:lnTo>
                      <a:pt x="158" y="59"/>
                    </a:lnTo>
                    <a:lnTo>
                      <a:pt x="156" y="59"/>
                    </a:lnTo>
                    <a:lnTo>
                      <a:pt x="153" y="57"/>
                    </a:lnTo>
                    <a:lnTo>
                      <a:pt x="153" y="59"/>
                    </a:lnTo>
                    <a:lnTo>
                      <a:pt x="151" y="61"/>
                    </a:lnTo>
                    <a:lnTo>
                      <a:pt x="148" y="59"/>
                    </a:lnTo>
                    <a:lnTo>
                      <a:pt x="150" y="62"/>
                    </a:lnTo>
                    <a:lnTo>
                      <a:pt x="148" y="62"/>
                    </a:lnTo>
                    <a:lnTo>
                      <a:pt x="146" y="59"/>
                    </a:lnTo>
                    <a:lnTo>
                      <a:pt x="143" y="62"/>
                    </a:lnTo>
                    <a:lnTo>
                      <a:pt x="140" y="59"/>
                    </a:lnTo>
                    <a:lnTo>
                      <a:pt x="131" y="53"/>
                    </a:lnTo>
                    <a:lnTo>
                      <a:pt x="123" y="53"/>
                    </a:lnTo>
                    <a:lnTo>
                      <a:pt x="121" y="55"/>
                    </a:lnTo>
                    <a:lnTo>
                      <a:pt x="120" y="57"/>
                    </a:lnTo>
                    <a:lnTo>
                      <a:pt x="120" y="59"/>
                    </a:lnTo>
                    <a:lnTo>
                      <a:pt x="118" y="61"/>
                    </a:lnTo>
                    <a:lnTo>
                      <a:pt x="116" y="64"/>
                    </a:lnTo>
                    <a:lnTo>
                      <a:pt x="110" y="62"/>
                    </a:lnTo>
                    <a:lnTo>
                      <a:pt x="108" y="64"/>
                    </a:lnTo>
                    <a:lnTo>
                      <a:pt x="106" y="64"/>
                    </a:lnTo>
                    <a:lnTo>
                      <a:pt x="106" y="68"/>
                    </a:lnTo>
                    <a:lnTo>
                      <a:pt x="101" y="68"/>
                    </a:lnTo>
                    <a:lnTo>
                      <a:pt x="105" y="71"/>
                    </a:lnTo>
                    <a:lnTo>
                      <a:pt x="100" y="71"/>
                    </a:lnTo>
                    <a:lnTo>
                      <a:pt x="100" y="73"/>
                    </a:lnTo>
                    <a:lnTo>
                      <a:pt x="105" y="76"/>
                    </a:lnTo>
                    <a:lnTo>
                      <a:pt x="101" y="76"/>
                    </a:lnTo>
                    <a:lnTo>
                      <a:pt x="101" y="80"/>
                    </a:lnTo>
                    <a:lnTo>
                      <a:pt x="100" y="82"/>
                    </a:lnTo>
                    <a:lnTo>
                      <a:pt x="96" y="82"/>
                    </a:lnTo>
                    <a:lnTo>
                      <a:pt x="91" y="84"/>
                    </a:lnTo>
                    <a:lnTo>
                      <a:pt x="86" y="82"/>
                    </a:lnTo>
                    <a:lnTo>
                      <a:pt x="85" y="84"/>
                    </a:lnTo>
                    <a:lnTo>
                      <a:pt x="83" y="82"/>
                    </a:lnTo>
                    <a:lnTo>
                      <a:pt x="81" y="84"/>
                    </a:lnTo>
                    <a:lnTo>
                      <a:pt x="76" y="80"/>
                    </a:lnTo>
                    <a:lnTo>
                      <a:pt x="75" y="78"/>
                    </a:lnTo>
                    <a:lnTo>
                      <a:pt x="71" y="78"/>
                    </a:lnTo>
                    <a:lnTo>
                      <a:pt x="70" y="76"/>
                    </a:lnTo>
                    <a:lnTo>
                      <a:pt x="73" y="75"/>
                    </a:lnTo>
                    <a:lnTo>
                      <a:pt x="73" y="73"/>
                    </a:lnTo>
                    <a:lnTo>
                      <a:pt x="73" y="71"/>
                    </a:lnTo>
                    <a:lnTo>
                      <a:pt x="70" y="73"/>
                    </a:lnTo>
                    <a:lnTo>
                      <a:pt x="68" y="71"/>
                    </a:lnTo>
                    <a:lnTo>
                      <a:pt x="66" y="73"/>
                    </a:lnTo>
                    <a:lnTo>
                      <a:pt x="66" y="75"/>
                    </a:lnTo>
                    <a:lnTo>
                      <a:pt x="65" y="78"/>
                    </a:lnTo>
                    <a:lnTo>
                      <a:pt x="66" y="82"/>
                    </a:lnTo>
                    <a:lnTo>
                      <a:pt x="65" y="82"/>
                    </a:lnTo>
                    <a:lnTo>
                      <a:pt x="61" y="87"/>
                    </a:lnTo>
                    <a:lnTo>
                      <a:pt x="55" y="98"/>
                    </a:lnTo>
                    <a:lnTo>
                      <a:pt x="55" y="101"/>
                    </a:lnTo>
                    <a:lnTo>
                      <a:pt x="46" y="96"/>
                    </a:lnTo>
                    <a:lnTo>
                      <a:pt x="45" y="96"/>
                    </a:lnTo>
                    <a:lnTo>
                      <a:pt x="45" y="99"/>
                    </a:lnTo>
                    <a:lnTo>
                      <a:pt x="41" y="99"/>
                    </a:lnTo>
                    <a:lnTo>
                      <a:pt x="41" y="103"/>
                    </a:lnTo>
                    <a:lnTo>
                      <a:pt x="40" y="107"/>
                    </a:lnTo>
                    <a:lnTo>
                      <a:pt x="38" y="108"/>
                    </a:lnTo>
                    <a:lnTo>
                      <a:pt x="38" y="110"/>
                    </a:lnTo>
                    <a:lnTo>
                      <a:pt x="30" y="119"/>
                    </a:lnTo>
                    <a:lnTo>
                      <a:pt x="28" y="122"/>
                    </a:lnTo>
                    <a:lnTo>
                      <a:pt x="26" y="126"/>
                    </a:lnTo>
                    <a:lnTo>
                      <a:pt x="21" y="128"/>
                    </a:lnTo>
                    <a:lnTo>
                      <a:pt x="20" y="131"/>
                    </a:lnTo>
                    <a:lnTo>
                      <a:pt x="15" y="140"/>
                    </a:lnTo>
                    <a:lnTo>
                      <a:pt x="13" y="140"/>
                    </a:lnTo>
                    <a:lnTo>
                      <a:pt x="10" y="142"/>
                    </a:lnTo>
                    <a:lnTo>
                      <a:pt x="0" y="73"/>
                    </a:lnTo>
                    <a:lnTo>
                      <a:pt x="8" y="71"/>
                    </a:lnTo>
                    <a:lnTo>
                      <a:pt x="51" y="62"/>
                    </a:lnTo>
                    <a:lnTo>
                      <a:pt x="63" y="61"/>
                    </a:lnTo>
                    <a:lnTo>
                      <a:pt x="103" y="53"/>
                    </a:lnTo>
                    <a:lnTo>
                      <a:pt x="108" y="52"/>
                    </a:lnTo>
                    <a:lnTo>
                      <a:pt x="131" y="46"/>
                    </a:lnTo>
                    <a:lnTo>
                      <a:pt x="190" y="36"/>
                    </a:lnTo>
                    <a:lnTo>
                      <a:pt x="213" y="30"/>
                    </a:lnTo>
                    <a:lnTo>
                      <a:pt x="235" y="25"/>
                    </a:lnTo>
                    <a:lnTo>
                      <a:pt x="255" y="22"/>
                    </a:lnTo>
                    <a:lnTo>
                      <a:pt x="275" y="18"/>
                    </a:lnTo>
                    <a:lnTo>
                      <a:pt x="307" y="9"/>
                    </a:lnTo>
                    <a:lnTo>
                      <a:pt x="315" y="7"/>
                    </a:lnTo>
                    <a:lnTo>
                      <a:pt x="348" y="0"/>
                    </a:lnTo>
                    <a:lnTo>
                      <a:pt x="358" y="45"/>
                    </a:lnTo>
                    <a:lnTo>
                      <a:pt x="362" y="55"/>
                    </a:lnTo>
                    <a:lnTo>
                      <a:pt x="363" y="62"/>
                    </a:lnTo>
                    <a:lnTo>
                      <a:pt x="367" y="76"/>
                    </a:lnTo>
                    <a:lnTo>
                      <a:pt x="378" y="117"/>
                    </a:lnTo>
                    <a:lnTo>
                      <a:pt x="385" y="140"/>
                    </a:lnTo>
                    <a:close/>
                    <a:moveTo>
                      <a:pt x="322" y="119"/>
                    </a:moveTo>
                    <a:lnTo>
                      <a:pt x="320" y="110"/>
                    </a:lnTo>
                    <a:lnTo>
                      <a:pt x="317" y="114"/>
                    </a:lnTo>
                    <a:lnTo>
                      <a:pt x="320" y="114"/>
                    </a:lnTo>
                    <a:lnTo>
                      <a:pt x="320" y="119"/>
                    </a:lnTo>
                    <a:lnTo>
                      <a:pt x="317" y="117"/>
                    </a:lnTo>
                    <a:lnTo>
                      <a:pt x="320" y="124"/>
                    </a:lnTo>
                    <a:lnTo>
                      <a:pt x="317" y="128"/>
                    </a:lnTo>
                    <a:lnTo>
                      <a:pt x="315" y="114"/>
                    </a:lnTo>
                    <a:lnTo>
                      <a:pt x="318" y="101"/>
                    </a:lnTo>
                    <a:lnTo>
                      <a:pt x="325" y="108"/>
                    </a:lnTo>
                    <a:lnTo>
                      <a:pt x="327" y="115"/>
                    </a:lnTo>
                    <a:lnTo>
                      <a:pt x="323" y="112"/>
                    </a:lnTo>
                    <a:lnTo>
                      <a:pt x="322" y="119"/>
                    </a:lnTo>
                    <a:close/>
                    <a:moveTo>
                      <a:pt x="452" y="152"/>
                    </a:moveTo>
                    <a:lnTo>
                      <a:pt x="453" y="151"/>
                    </a:lnTo>
                    <a:lnTo>
                      <a:pt x="453" y="168"/>
                    </a:lnTo>
                    <a:lnTo>
                      <a:pt x="452" y="152"/>
                    </a:lnTo>
                    <a:close/>
                    <a:moveTo>
                      <a:pt x="443" y="213"/>
                    </a:moveTo>
                    <a:lnTo>
                      <a:pt x="447" y="209"/>
                    </a:lnTo>
                    <a:lnTo>
                      <a:pt x="448" y="202"/>
                    </a:lnTo>
                    <a:lnTo>
                      <a:pt x="448" y="186"/>
                    </a:lnTo>
                    <a:lnTo>
                      <a:pt x="453" y="170"/>
                    </a:lnTo>
                    <a:lnTo>
                      <a:pt x="450" y="197"/>
                    </a:lnTo>
                    <a:lnTo>
                      <a:pt x="447" y="211"/>
                    </a:lnTo>
                    <a:lnTo>
                      <a:pt x="443" y="213"/>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71" name="Freeform 19"/>
              <p:cNvSpPr>
                <a:spLocks noEditPoints="1"/>
              </p:cNvSpPr>
              <p:nvPr/>
            </p:nvSpPr>
            <p:spPr bwMode="auto">
              <a:xfrm>
                <a:off x="6273019" y="1270106"/>
                <a:ext cx="398778" cy="233965"/>
              </a:xfrm>
              <a:custGeom>
                <a:avLst/>
                <a:gdLst>
                  <a:gd name="T0" fmla="*/ 204 w 346"/>
                  <a:gd name="T1" fmla="*/ 154 h 203"/>
                  <a:gd name="T2" fmla="*/ 202 w 346"/>
                  <a:gd name="T3" fmla="*/ 145 h 203"/>
                  <a:gd name="T4" fmla="*/ 202 w 346"/>
                  <a:gd name="T5" fmla="*/ 139 h 203"/>
                  <a:gd name="T6" fmla="*/ 194 w 346"/>
                  <a:gd name="T7" fmla="*/ 131 h 203"/>
                  <a:gd name="T8" fmla="*/ 182 w 346"/>
                  <a:gd name="T9" fmla="*/ 129 h 203"/>
                  <a:gd name="T10" fmla="*/ 155 w 346"/>
                  <a:gd name="T11" fmla="*/ 136 h 203"/>
                  <a:gd name="T12" fmla="*/ 125 w 346"/>
                  <a:gd name="T13" fmla="*/ 143 h 203"/>
                  <a:gd name="T14" fmla="*/ 85 w 346"/>
                  <a:gd name="T15" fmla="*/ 154 h 203"/>
                  <a:gd name="T16" fmla="*/ 82 w 346"/>
                  <a:gd name="T17" fmla="*/ 155 h 203"/>
                  <a:gd name="T18" fmla="*/ 69 w 346"/>
                  <a:gd name="T19" fmla="*/ 157 h 203"/>
                  <a:gd name="T20" fmla="*/ 64 w 346"/>
                  <a:gd name="T21" fmla="*/ 162 h 203"/>
                  <a:gd name="T22" fmla="*/ 45 w 346"/>
                  <a:gd name="T23" fmla="*/ 162 h 203"/>
                  <a:gd name="T24" fmla="*/ 2 w 346"/>
                  <a:gd name="T25" fmla="*/ 173 h 203"/>
                  <a:gd name="T26" fmla="*/ 0 w 346"/>
                  <a:gd name="T27" fmla="*/ 109 h 203"/>
                  <a:gd name="T28" fmla="*/ 24 w 346"/>
                  <a:gd name="T29" fmla="*/ 70 h 203"/>
                  <a:gd name="T30" fmla="*/ 74 w 346"/>
                  <a:gd name="T31" fmla="*/ 60 h 203"/>
                  <a:gd name="T32" fmla="*/ 122 w 346"/>
                  <a:gd name="T33" fmla="*/ 49 h 203"/>
                  <a:gd name="T34" fmla="*/ 179 w 346"/>
                  <a:gd name="T35" fmla="*/ 35 h 203"/>
                  <a:gd name="T36" fmla="*/ 182 w 346"/>
                  <a:gd name="T37" fmla="*/ 28 h 203"/>
                  <a:gd name="T38" fmla="*/ 185 w 346"/>
                  <a:gd name="T39" fmla="*/ 17 h 203"/>
                  <a:gd name="T40" fmla="*/ 195 w 346"/>
                  <a:gd name="T41" fmla="*/ 16 h 203"/>
                  <a:gd name="T42" fmla="*/ 205 w 346"/>
                  <a:gd name="T43" fmla="*/ 2 h 203"/>
                  <a:gd name="T44" fmla="*/ 212 w 346"/>
                  <a:gd name="T45" fmla="*/ 2 h 203"/>
                  <a:gd name="T46" fmla="*/ 229 w 346"/>
                  <a:gd name="T47" fmla="*/ 24 h 203"/>
                  <a:gd name="T48" fmla="*/ 242 w 346"/>
                  <a:gd name="T49" fmla="*/ 33 h 203"/>
                  <a:gd name="T50" fmla="*/ 222 w 346"/>
                  <a:gd name="T51" fmla="*/ 56 h 203"/>
                  <a:gd name="T52" fmla="*/ 215 w 346"/>
                  <a:gd name="T53" fmla="*/ 81 h 203"/>
                  <a:gd name="T54" fmla="*/ 229 w 346"/>
                  <a:gd name="T55" fmla="*/ 81 h 203"/>
                  <a:gd name="T56" fmla="*/ 240 w 346"/>
                  <a:gd name="T57" fmla="*/ 79 h 203"/>
                  <a:gd name="T58" fmla="*/ 264 w 346"/>
                  <a:gd name="T59" fmla="*/ 111 h 203"/>
                  <a:gd name="T60" fmla="*/ 275 w 346"/>
                  <a:gd name="T61" fmla="*/ 131 h 203"/>
                  <a:gd name="T62" fmla="*/ 302 w 346"/>
                  <a:gd name="T63" fmla="*/ 134 h 203"/>
                  <a:gd name="T64" fmla="*/ 309 w 346"/>
                  <a:gd name="T65" fmla="*/ 134 h 203"/>
                  <a:gd name="T66" fmla="*/ 322 w 346"/>
                  <a:gd name="T67" fmla="*/ 109 h 203"/>
                  <a:gd name="T68" fmla="*/ 292 w 346"/>
                  <a:gd name="T69" fmla="*/ 90 h 203"/>
                  <a:gd name="T70" fmla="*/ 312 w 346"/>
                  <a:gd name="T71" fmla="*/ 90 h 203"/>
                  <a:gd name="T72" fmla="*/ 334 w 346"/>
                  <a:gd name="T73" fmla="*/ 120 h 203"/>
                  <a:gd name="T74" fmla="*/ 295 w 346"/>
                  <a:gd name="T75" fmla="*/ 152 h 203"/>
                  <a:gd name="T76" fmla="*/ 275 w 346"/>
                  <a:gd name="T77" fmla="*/ 168 h 203"/>
                  <a:gd name="T78" fmla="*/ 270 w 346"/>
                  <a:gd name="T79" fmla="*/ 143 h 203"/>
                  <a:gd name="T80" fmla="*/ 250 w 346"/>
                  <a:gd name="T81" fmla="*/ 162 h 203"/>
                  <a:gd name="T82" fmla="*/ 234 w 346"/>
                  <a:gd name="T83" fmla="*/ 187 h 203"/>
                  <a:gd name="T84" fmla="*/ 220 w 346"/>
                  <a:gd name="T85" fmla="*/ 164 h 203"/>
                  <a:gd name="T86" fmla="*/ 212 w 346"/>
                  <a:gd name="T87" fmla="*/ 157 h 203"/>
                  <a:gd name="T88" fmla="*/ 282 w 346"/>
                  <a:gd name="T89" fmla="*/ 182 h 203"/>
                  <a:gd name="T90" fmla="*/ 287 w 346"/>
                  <a:gd name="T91" fmla="*/ 182 h 203"/>
                  <a:gd name="T92" fmla="*/ 292 w 346"/>
                  <a:gd name="T93" fmla="*/ 184 h 203"/>
                  <a:gd name="T94" fmla="*/ 274 w 346"/>
                  <a:gd name="T95" fmla="*/ 198 h 203"/>
                  <a:gd name="T96" fmla="*/ 264 w 346"/>
                  <a:gd name="T97" fmla="*/ 198 h 203"/>
                  <a:gd name="T98" fmla="*/ 270 w 346"/>
                  <a:gd name="T99" fmla="*/ 200 h 203"/>
                  <a:gd name="T100" fmla="*/ 275 w 346"/>
                  <a:gd name="T101" fmla="*/ 180 h 203"/>
                  <a:gd name="T102" fmla="*/ 282 w 346"/>
                  <a:gd name="T103" fmla="*/ 182 h 203"/>
                  <a:gd name="T104" fmla="*/ 341 w 346"/>
                  <a:gd name="T105" fmla="*/ 178 h 203"/>
                  <a:gd name="T106" fmla="*/ 334 w 346"/>
                  <a:gd name="T107" fmla="*/ 185 h 203"/>
                  <a:gd name="T108" fmla="*/ 334 w 346"/>
                  <a:gd name="T109" fmla="*/ 171 h 203"/>
                  <a:gd name="T110" fmla="*/ 346 w 346"/>
                  <a:gd name="T111" fmla="*/ 187 h 203"/>
                  <a:gd name="T112" fmla="*/ 324 w 346"/>
                  <a:gd name="T113" fmla="*/ 192 h 203"/>
                  <a:gd name="T114" fmla="*/ 334 w 346"/>
                  <a:gd name="T115" fmla="*/ 187 h 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6"/>
                  <a:gd name="T175" fmla="*/ 0 h 203"/>
                  <a:gd name="T176" fmla="*/ 346 w 346"/>
                  <a:gd name="T177" fmla="*/ 203 h 2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6" h="203">
                    <a:moveTo>
                      <a:pt x="207" y="155"/>
                    </a:moveTo>
                    <a:lnTo>
                      <a:pt x="204" y="154"/>
                    </a:lnTo>
                    <a:lnTo>
                      <a:pt x="204" y="150"/>
                    </a:lnTo>
                    <a:lnTo>
                      <a:pt x="202" y="145"/>
                    </a:lnTo>
                    <a:lnTo>
                      <a:pt x="200" y="143"/>
                    </a:lnTo>
                    <a:lnTo>
                      <a:pt x="202" y="139"/>
                    </a:lnTo>
                    <a:lnTo>
                      <a:pt x="197" y="141"/>
                    </a:lnTo>
                    <a:lnTo>
                      <a:pt x="194" y="131"/>
                    </a:lnTo>
                    <a:lnTo>
                      <a:pt x="194" y="125"/>
                    </a:lnTo>
                    <a:lnTo>
                      <a:pt x="182" y="129"/>
                    </a:lnTo>
                    <a:lnTo>
                      <a:pt x="155" y="138"/>
                    </a:lnTo>
                    <a:lnTo>
                      <a:pt x="155" y="136"/>
                    </a:lnTo>
                    <a:lnTo>
                      <a:pt x="129" y="141"/>
                    </a:lnTo>
                    <a:lnTo>
                      <a:pt x="125" y="143"/>
                    </a:lnTo>
                    <a:lnTo>
                      <a:pt x="90" y="152"/>
                    </a:lnTo>
                    <a:lnTo>
                      <a:pt x="85" y="154"/>
                    </a:lnTo>
                    <a:lnTo>
                      <a:pt x="82" y="155"/>
                    </a:lnTo>
                    <a:lnTo>
                      <a:pt x="82" y="154"/>
                    </a:lnTo>
                    <a:lnTo>
                      <a:pt x="69" y="157"/>
                    </a:lnTo>
                    <a:lnTo>
                      <a:pt x="69" y="161"/>
                    </a:lnTo>
                    <a:lnTo>
                      <a:pt x="64" y="162"/>
                    </a:lnTo>
                    <a:lnTo>
                      <a:pt x="64" y="159"/>
                    </a:lnTo>
                    <a:lnTo>
                      <a:pt x="45" y="162"/>
                    </a:lnTo>
                    <a:lnTo>
                      <a:pt x="42" y="164"/>
                    </a:lnTo>
                    <a:lnTo>
                      <a:pt x="2" y="173"/>
                    </a:lnTo>
                    <a:lnTo>
                      <a:pt x="0" y="169"/>
                    </a:lnTo>
                    <a:lnTo>
                      <a:pt x="0" y="109"/>
                    </a:lnTo>
                    <a:lnTo>
                      <a:pt x="2" y="76"/>
                    </a:lnTo>
                    <a:lnTo>
                      <a:pt x="24" y="70"/>
                    </a:lnTo>
                    <a:lnTo>
                      <a:pt x="32" y="69"/>
                    </a:lnTo>
                    <a:lnTo>
                      <a:pt x="74" y="60"/>
                    </a:lnTo>
                    <a:lnTo>
                      <a:pt x="90" y="56"/>
                    </a:lnTo>
                    <a:lnTo>
                      <a:pt x="122" y="49"/>
                    </a:lnTo>
                    <a:lnTo>
                      <a:pt x="124" y="49"/>
                    </a:lnTo>
                    <a:lnTo>
                      <a:pt x="179" y="35"/>
                    </a:lnTo>
                    <a:lnTo>
                      <a:pt x="182" y="30"/>
                    </a:lnTo>
                    <a:lnTo>
                      <a:pt x="182" y="28"/>
                    </a:lnTo>
                    <a:lnTo>
                      <a:pt x="187" y="26"/>
                    </a:lnTo>
                    <a:lnTo>
                      <a:pt x="185" y="17"/>
                    </a:lnTo>
                    <a:lnTo>
                      <a:pt x="190" y="14"/>
                    </a:lnTo>
                    <a:lnTo>
                      <a:pt x="195" y="16"/>
                    </a:lnTo>
                    <a:lnTo>
                      <a:pt x="197" y="9"/>
                    </a:lnTo>
                    <a:lnTo>
                      <a:pt x="205" y="2"/>
                    </a:lnTo>
                    <a:lnTo>
                      <a:pt x="207" y="0"/>
                    </a:lnTo>
                    <a:lnTo>
                      <a:pt x="212" y="2"/>
                    </a:lnTo>
                    <a:lnTo>
                      <a:pt x="215" y="0"/>
                    </a:lnTo>
                    <a:lnTo>
                      <a:pt x="229" y="24"/>
                    </a:lnTo>
                    <a:lnTo>
                      <a:pt x="242" y="23"/>
                    </a:lnTo>
                    <a:lnTo>
                      <a:pt x="242" y="33"/>
                    </a:lnTo>
                    <a:lnTo>
                      <a:pt x="227" y="42"/>
                    </a:lnTo>
                    <a:lnTo>
                      <a:pt x="222" y="56"/>
                    </a:lnTo>
                    <a:lnTo>
                      <a:pt x="217" y="60"/>
                    </a:lnTo>
                    <a:lnTo>
                      <a:pt x="215" y="81"/>
                    </a:lnTo>
                    <a:lnTo>
                      <a:pt x="227" y="85"/>
                    </a:lnTo>
                    <a:lnTo>
                      <a:pt x="229" y="81"/>
                    </a:lnTo>
                    <a:lnTo>
                      <a:pt x="235" y="79"/>
                    </a:lnTo>
                    <a:lnTo>
                      <a:pt x="240" y="79"/>
                    </a:lnTo>
                    <a:lnTo>
                      <a:pt x="250" y="90"/>
                    </a:lnTo>
                    <a:lnTo>
                      <a:pt x="264" y="111"/>
                    </a:lnTo>
                    <a:lnTo>
                      <a:pt x="272" y="115"/>
                    </a:lnTo>
                    <a:lnTo>
                      <a:pt x="275" y="131"/>
                    </a:lnTo>
                    <a:lnTo>
                      <a:pt x="289" y="136"/>
                    </a:lnTo>
                    <a:lnTo>
                      <a:pt x="302" y="134"/>
                    </a:lnTo>
                    <a:lnTo>
                      <a:pt x="297" y="138"/>
                    </a:lnTo>
                    <a:lnTo>
                      <a:pt x="309" y="134"/>
                    </a:lnTo>
                    <a:lnTo>
                      <a:pt x="324" y="120"/>
                    </a:lnTo>
                    <a:lnTo>
                      <a:pt x="322" y="109"/>
                    </a:lnTo>
                    <a:lnTo>
                      <a:pt x="309" y="93"/>
                    </a:lnTo>
                    <a:lnTo>
                      <a:pt x="292" y="90"/>
                    </a:lnTo>
                    <a:lnTo>
                      <a:pt x="304" y="86"/>
                    </a:lnTo>
                    <a:lnTo>
                      <a:pt x="312" y="90"/>
                    </a:lnTo>
                    <a:lnTo>
                      <a:pt x="324" y="102"/>
                    </a:lnTo>
                    <a:lnTo>
                      <a:pt x="334" y="120"/>
                    </a:lnTo>
                    <a:lnTo>
                      <a:pt x="334" y="132"/>
                    </a:lnTo>
                    <a:lnTo>
                      <a:pt x="295" y="152"/>
                    </a:lnTo>
                    <a:lnTo>
                      <a:pt x="294" y="159"/>
                    </a:lnTo>
                    <a:lnTo>
                      <a:pt x="275" y="168"/>
                    </a:lnTo>
                    <a:lnTo>
                      <a:pt x="272" y="166"/>
                    </a:lnTo>
                    <a:lnTo>
                      <a:pt x="270" y="143"/>
                    </a:lnTo>
                    <a:lnTo>
                      <a:pt x="255" y="162"/>
                    </a:lnTo>
                    <a:lnTo>
                      <a:pt x="250" y="162"/>
                    </a:lnTo>
                    <a:lnTo>
                      <a:pt x="244" y="180"/>
                    </a:lnTo>
                    <a:lnTo>
                      <a:pt x="234" y="187"/>
                    </a:lnTo>
                    <a:lnTo>
                      <a:pt x="227" y="166"/>
                    </a:lnTo>
                    <a:lnTo>
                      <a:pt x="220" y="164"/>
                    </a:lnTo>
                    <a:lnTo>
                      <a:pt x="217" y="161"/>
                    </a:lnTo>
                    <a:lnTo>
                      <a:pt x="212" y="157"/>
                    </a:lnTo>
                    <a:lnTo>
                      <a:pt x="207" y="155"/>
                    </a:lnTo>
                    <a:close/>
                    <a:moveTo>
                      <a:pt x="282" y="182"/>
                    </a:moveTo>
                    <a:lnTo>
                      <a:pt x="285" y="177"/>
                    </a:lnTo>
                    <a:lnTo>
                      <a:pt x="287" y="182"/>
                    </a:lnTo>
                    <a:lnTo>
                      <a:pt x="285" y="184"/>
                    </a:lnTo>
                    <a:lnTo>
                      <a:pt x="292" y="184"/>
                    </a:lnTo>
                    <a:lnTo>
                      <a:pt x="295" y="189"/>
                    </a:lnTo>
                    <a:lnTo>
                      <a:pt x="274" y="198"/>
                    </a:lnTo>
                    <a:lnTo>
                      <a:pt x="272" y="203"/>
                    </a:lnTo>
                    <a:lnTo>
                      <a:pt x="264" y="198"/>
                    </a:lnTo>
                    <a:lnTo>
                      <a:pt x="269" y="196"/>
                    </a:lnTo>
                    <a:lnTo>
                      <a:pt x="270" y="200"/>
                    </a:lnTo>
                    <a:lnTo>
                      <a:pt x="270" y="191"/>
                    </a:lnTo>
                    <a:lnTo>
                      <a:pt x="275" y="180"/>
                    </a:lnTo>
                    <a:lnTo>
                      <a:pt x="280" y="175"/>
                    </a:lnTo>
                    <a:lnTo>
                      <a:pt x="282" y="182"/>
                    </a:lnTo>
                    <a:close/>
                    <a:moveTo>
                      <a:pt x="339" y="182"/>
                    </a:moveTo>
                    <a:lnTo>
                      <a:pt x="341" y="178"/>
                    </a:lnTo>
                    <a:lnTo>
                      <a:pt x="339" y="178"/>
                    </a:lnTo>
                    <a:lnTo>
                      <a:pt x="334" y="185"/>
                    </a:lnTo>
                    <a:lnTo>
                      <a:pt x="337" y="177"/>
                    </a:lnTo>
                    <a:lnTo>
                      <a:pt x="334" y="171"/>
                    </a:lnTo>
                    <a:lnTo>
                      <a:pt x="346" y="182"/>
                    </a:lnTo>
                    <a:lnTo>
                      <a:pt x="346" y="187"/>
                    </a:lnTo>
                    <a:lnTo>
                      <a:pt x="334" y="192"/>
                    </a:lnTo>
                    <a:lnTo>
                      <a:pt x="324" y="192"/>
                    </a:lnTo>
                    <a:lnTo>
                      <a:pt x="324" y="189"/>
                    </a:lnTo>
                    <a:lnTo>
                      <a:pt x="334" y="187"/>
                    </a:lnTo>
                    <a:lnTo>
                      <a:pt x="339" y="182"/>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grpSp>
        <p:grpSp>
          <p:nvGrpSpPr>
            <p:cNvPr id="8" name="Group 81"/>
            <p:cNvGrpSpPr/>
            <p:nvPr/>
          </p:nvGrpSpPr>
          <p:grpSpPr>
            <a:xfrm rot="21426296">
              <a:off x="3381181" y="3989576"/>
              <a:ext cx="3792746" cy="2662996"/>
              <a:chOff x="3366384" y="2476814"/>
              <a:chExt cx="3204057" cy="2249660"/>
            </a:xfrm>
            <a:solidFill>
              <a:schemeClr val="bg2"/>
            </a:solidFill>
          </p:grpSpPr>
          <p:sp>
            <p:nvSpPr>
              <p:cNvPr id="47" name="Freeform 37"/>
              <p:cNvSpPr>
                <a:spLocks noEditPoints="1"/>
              </p:cNvSpPr>
              <p:nvPr/>
            </p:nvSpPr>
            <p:spPr bwMode="auto">
              <a:xfrm>
                <a:off x="4921158" y="2640379"/>
                <a:ext cx="854031" cy="462168"/>
              </a:xfrm>
              <a:custGeom>
                <a:avLst/>
                <a:gdLst>
                  <a:gd name="T0" fmla="*/ 192 w 741"/>
                  <a:gd name="T1" fmla="*/ 366 h 401"/>
                  <a:gd name="T2" fmla="*/ 154 w 741"/>
                  <a:gd name="T3" fmla="*/ 383 h 401"/>
                  <a:gd name="T4" fmla="*/ 75 w 741"/>
                  <a:gd name="T5" fmla="*/ 396 h 401"/>
                  <a:gd name="T6" fmla="*/ 22 w 741"/>
                  <a:gd name="T7" fmla="*/ 381 h 401"/>
                  <a:gd name="T8" fmla="*/ 39 w 741"/>
                  <a:gd name="T9" fmla="*/ 376 h 401"/>
                  <a:gd name="T10" fmla="*/ 42 w 741"/>
                  <a:gd name="T11" fmla="*/ 362 h 401"/>
                  <a:gd name="T12" fmla="*/ 44 w 741"/>
                  <a:gd name="T13" fmla="*/ 335 h 401"/>
                  <a:gd name="T14" fmla="*/ 37 w 741"/>
                  <a:gd name="T15" fmla="*/ 318 h 401"/>
                  <a:gd name="T16" fmla="*/ 77 w 741"/>
                  <a:gd name="T17" fmla="*/ 307 h 401"/>
                  <a:gd name="T18" fmla="*/ 104 w 741"/>
                  <a:gd name="T19" fmla="*/ 316 h 401"/>
                  <a:gd name="T20" fmla="*/ 99 w 741"/>
                  <a:gd name="T21" fmla="*/ 286 h 401"/>
                  <a:gd name="T22" fmla="*/ 140 w 741"/>
                  <a:gd name="T23" fmla="*/ 252 h 401"/>
                  <a:gd name="T24" fmla="*/ 140 w 741"/>
                  <a:gd name="T25" fmla="*/ 213 h 401"/>
                  <a:gd name="T26" fmla="*/ 149 w 741"/>
                  <a:gd name="T27" fmla="*/ 203 h 401"/>
                  <a:gd name="T28" fmla="*/ 167 w 741"/>
                  <a:gd name="T29" fmla="*/ 198 h 401"/>
                  <a:gd name="T30" fmla="*/ 182 w 741"/>
                  <a:gd name="T31" fmla="*/ 205 h 401"/>
                  <a:gd name="T32" fmla="*/ 195 w 741"/>
                  <a:gd name="T33" fmla="*/ 190 h 401"/>
                  <a:gd name="T34" fmla="*/ 227 w 741"/>
                  <a:gd name="T35" fmla="*/ 203 h 401"/>
                  <a:gd name="T36" fmla="*/ 242 w 741"/>
                  <a:gd name="T37" fmla="*/ 187 h 401"/>
                  <a:gd name="T38" fmla="*/ 265 w 741"/>
                  <a:gd name="T39" fmla="*/ 189 h 401"/>
                  <a:gd name="T40" fmla="*/ 274 w 741"/>
                  <a:gd name="T41" fmla="*/ 194 h 401"/>
                  <a:gd name="T42" fmla="*/ 287 w 741"/>
                  <a:gd name="T43" fmla="*/ 182 h 401"/>
                  <a:gd name="T44" fmla="*/ 292 w 741"/>
                  <a:gd name="T45" fmla="*/ 164 h 401"/>
                  <a:gd name="T46" fmla="*/ 297 w 741"/>
                  <a:gd name="T47" fmla="*/ 157 h 401"/>
                  <a:gd name="T48" fmla="*/ 297 w 741"/>
                  <a:gd name="T49" fmla="*/ 145 h 401"/>
                  <a:gd name="T50" fmla="*/ 312 w 741"/>
                  <a:gd name="T51" fmla="*/ 164 h 401"/>
                  <a:gd name="T52" fmla="*/ 342 w 741"/>
                  <a:gd name="T53" fmla="*/ 164 h 401"/>
                  <a:gd name="T54" fmla="*/ 352 w 741"/>
                  <a:gd name="T55" fmla="*/ 127 h 401"/>
                  <a:gd name="T56" fmla="*/ 369 w 741"/>
                  <a:gd name="T57" fmla="*/ 102 h 401"/>
                  <a:gd name="T58" fmla="*/ 382 w 741"/>
                  <a:gd name="T59" fmla="*/ 68 h 401"/>
                  <a:gd name="T60" fmla="*/ 410 w 741"/>
                  <a:gd name="T61" fmla="*/ 65 h 401"/>
                  <a:gd name="T62" fmla="*/ 440 w 741"/>
                  <a:gd name="T63" fmla="*/ 42 h 401"/>
                  <a:gd name="T64" fmla="*/ 434 w 741"/>
                  <a:gd name="T65" fmla="*/ 30 h 401"/>
                  <a:gd name="T66" fmla="*/ 430 w 741"/>
                  <a:gd name="T67" fmla="*/ 12 h 401"/>
                  <a:gd name="T68" fmla="*/ 457 w 741"/>
                  <a:gd name="T69" fmla="*/ 7 h 401"/>
                  <a:gd name="T70" fmla="*/ 477 w 741"/>
                  <a:gd name="T71" fmla="*/ 8 h 401"/>
                  <a:gd name="T72" fmla="*/ 497 w 741"/>
                  <a:gd name="T73" fmla="*/ 30 h 401"/>
                  <a:gd name="T74" fmla="*/ 530 w 741"/>
                  <a:gd name="T75" fmla="*/ 40 h 401"/>
                  <a:gd name="T76" fmla="*/ 555 w 741"/>
                  <a:gd name="T77" fmla="*/ 56 h 401"/>
                  <a:gd name="T78" fmla="*/ 571 w 741"/>
                  <a:gd name="T79" fmla="*/ 44 h 401"/>
                  <a:gd name="T80" fmla="*/ 592 w 741"/>
                  <a:gd name="T81" fmla="*/ 54 h 401"/>
                  <a:gd name="T82" fmla="*/ 614 w 741"/>
                  <a:gd name="T83" fmla="*/ 38 h 401"/>
                  <a:gd name="T84" fmla="*/ 631 w 741"/>
                  <a:gd name="T85" fmla="*/ 37 h 401"/>
                  <a:gd name="T86" fmla="*/ 651 w 741"/>
                  <a:gd name="T87" fmla="*/ 53 h 401"/>
                  <a:gd name="T88" fmla="*/ 667 w 741"/>
                  <a:gd name="T89" fmla="*/ 84 h 401"/>
                  <a:gd name="T90" fmla="val 9720000"/>
                  <a:gd name="T91" fmla="*/ 102 h 401"/>
                  <a:gd name="T92" fmla="*/ 682 w 741"/>
                  <a:gd name="T93" fmla="*/ 129 h 401"/>
                  <a:gd name="T94" fmla="*/ 702 w 741"/>
                  <a:gd name="T95" fmla="*/ 152 h 401"/>
                  <a:gd name="T96" fmla="*/ 721 w 741"/>
                  <a:gd name="T97" fmla="*/ 171 h 401"/>
                  <a:gd name="T98" fmla="*/ 732 w 741"/>
                  <a:gd name="T99" fmla="*/ 178 h 401"/>
                  <a:gd name="T100" fmla="*/ 707 w 741"/>
                  <a:gd name="T101" fmla="*/ 219 h 401"/>
                  <a:gd name="T102" fmla="*/ 676 w 741"/>
                  <a:gd name="T103" fmla="*/ 249 h 401"/>
                  <a:gd name="T104" fmla="*/ 662 w 741"/>
                  <a:gd name="T105" fmla="*/ 275 h 401"/>
                  <a:gd name="T106" fmla="*/ 639 w 741"/>
                  <a:gd name="T107" fmla="*/ 298 h 401"/>
                  <a:gd name="T108" fmla="*/ 602 w 741"/>
                  <a:gd name="T109" fmla="*/ 314 h 401"/>
                  <a:gd name="T110" fmla="*/ 530 w 741"/>
                  <a:gd name="T111" fmla="*/ 334 h 401"/>
                  <a:gd name="T112" fmla="*/ 425 w 741"/>
                  <a:gd name="T113" fmla="*/ 343 h 401"/>
                  <a:gd name="T114" fmla="*/ 305 w 741"/>
                  <a:gd name="T115" fmla="*/ 353 h 401"/>
                  <a:gd name="T116" fmla="*/ 7 w 741"/>
                  <a:gd name="T117" fmla="*/ 392 h 4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41"/>
                  <a:gd name="T178" fmla="*/ 0 h 401"/>
                  <a:gd name="T179" fmla="*/ 741 w 741"/>
                  <a:gd name="T180" fmla="*/ 401 h 4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41" h="401">
                    <a:moveTo>
                      <a:pt x="305" y="353"/>
                    </a:moveTo>
                    <a:lnTo>
                      <a:pt x="279" y="355"/>
                    </a:lnTo>
                    <a:lnTo>
                      <a:pt x="249" y="358"/>
                    </a:lnTo>
                    <a:lnTo>
                      <a:pt x="245" y="358"/>
                    </a:lnTo>
                    <a:lnTo>
                      <a:pt x="222" y="362"/>
                    </a:lnTo>
                    <a:lnTo>
                      <a:pt x="192" y="366"/>
                    </a:lnTo>
                    <a:lnTo>
                      <a:pt x="187" y="366"/>
                    </a:lnTo>
                    <a:lnTo>
                      <a:pt x="170" y="367"/>
                    </a:lnTo>
                    <a:lnTo>
                      <a:pt x="169" y="364"/>
                    </a:lnTo>
                    <a:lnTo>
                      <a:pt x="149" y="364"/>
                    </a:lnTo>
                    <a:lnTo>
                      <a:pt x="152" y="376"/>
                    </a:lnTo>
                    <a:lnTo>
                      <a:pt x="154" y="383"/>
                    </a:lnTo>
                    <a:lnTo>
                      <a:pt x="154" y="389"/>
                    </a:lnTo>
                    <a:lnTo>
                      <a:pt x="109" y="392"/>
                    </a:lnTo>
                    <a:lnTo>
                      <a:pt x="107" y="392"/>
                    </a:lnTo>
                    <a:lnTo>
                      <a:pt x="77" y="396"/>
                    </a:lnTo>
                    <a:lnTo>
                      <a:pt x="75" y="396"/>
                    </a:lnTo>
                    <a:lnTo>
                      <a:pt x="22" y="399"/>
                    </a:lnTo>
                    <a:lnTo>
                      <a:pt x="15" y="399"/>
                    </a:lnTo>
                    <a:lnTo>
                      <a:pt x="15" y="397"/>
                    </a:lnTo>
                    <a:lnTo>
                      <a:pt x="19" y="383"/>
                    </a:lnTo>
                    <a:lnTo>
                      <a:pt x="20" y="381"/>
                    </a:lnTo>
                    <a:lnTo>
                      <a:pt x="22" y="381"/>
                    </a:lnTo>
                    <a:lnTo>
                      <a:pt x="24" y="381"/>
                    </a:lnTo>
                    <a:lnTo>
                      <a:pt x="29" y="389"/>
                    </a:lnTo>
                    <a:lnTo>
                      <a:pt x="32" y="389"/>
                    </a:lnTo>
                    <a:lnTo>
                      <a:pt x="35" y="387"/>
                    </a:lnTo>
                    <a:lnTo>
                      <a:pt x="37" y="380"/>
                    </a:lnTo>
                    <a:lnTo>
                      <a:pt x="39" y="376"/>
                    </a:lnTo>
                    <a:lnTo>
                      <a:pt x="39" y="374"/>
                    </a:lnTo>
                    <a:lnTo>
                      <a:pt x="35" y="369"/>
                    </a:lnTo>
                    <a:lnTo>
                      <a:pt x="35" y="367"/>
                    </a:lnTo>
                    <a:lnTo>
                      <a:pt x="37" y="362"/>
                    </a:lnTo>
                    <a:lnTo>
                      <a:pt x="40" y="362"/>
                    </a:lnTo>
                    <a:lnTo>
                      <a:pt x="42" y="362"/>
                    </a:lnTo>
                    <a:lnTo>
                      <a:pt x="42" y="358"/>
                    </a:lnTo>
                    <a:lnTo>
                      <a:pt x="39" y="357"/>
                    </a:lnTo>
                    <a:lnTo>
                      <a:pt x="37" y="353"/>
                    </a:lnTo>
                    <a:lnTo>
                      <a:pt x="37" y="351"/>
                    </a:lnTo>
                    <a:lnTo>
                      <a:pt x="42" y="348"/>
                    </a:lnTo>
                    <a:lnTo>
                      <a:pt x="44" y="335"/>
                    </a:lnTo>
                    <a:lnTo>
                      <a:pt x="42" y="334"/>
                    </a:lnTo>
                    <a:lnTo>
                      <a:pt x="40" y="332"/>
                    </a:lnTo>
                    <a:lnTo>
                      <a:pt x="39" y="330"/>
                    </a:lnTo>
                    <a:lnTo>
                      <a:pt x="35" y="327"/>
                    </a:lnTo>
                    <a:lnTo>
                      <a:pt x="35" y="321"/>
                    </a:lnTo>
                    <a:lnTo>
                      <a:pt x="37" y="318"/>
                    </a:lnTo>
                    <a:lnTo>
                      <a:pt x="40" y="314"/>
                    </a:lnTo>
                    <a:lnTo>
                      <a:pt x="45" y="305"/>
                    </a:lnTo>
                    <a:lnTo>
                      <a:pt x="52" y="300"/>
                    </a:lnTo>
                    <a:lnTo>
                      <a:pt x="57" y="298"/>
                    </a:lnTo>
                    <a:lnTo>
                      <a:pt x="65" y="300"/>
                    </a:lnTo>
                    <a:lnTo>
                      <a:pt x="77" y="307"/>
                    </a:lnTo>
                    <a:lnTo>
                      <a:pt x="82" y="309"/>
                    </a:lnTo>
                    <a:lnTo>
                      <a:pt x="90" y="311"/>
                    </a:lnTo>
                    <a:lnTo>
                      <a:pt x="95" y="316"/>
                    </a:lnTo>
                    <a:lnTo>
                      <a:pt x="100" y="316"/>
                    </a:lnTo>
                    <a:lnTo>
                      <a:pt x="104" y="316"/>
                    </a:lnTo>
                    <a:lnTo>
                      <a:pt x="107" y="311"/>
                    </a:lnTo>
                    <a:lnTo>
                      <a:pt x="109" y="304"/>
                    </a:lnTo>
                    <a:lnTo>
                      <a:pt x="105" y="297"/>
                    </a:lnTo>
                    <a:lnTo>
                      <a:pt x="100" y="291"/>
                    </a:lnTo>
                    <a:lnTo>
                      <a:pt x="99" y="286"/>
                    </a:lnTo>
                    <a:lnTo>
                      <a:pt x="102" y="272"/>
                    </a:lnTo>
                    <a:lnTo>
                      <a:pt x="107" y="268"/>
                    </a:lnTo>
                    <a:lnTo>
                      <a:pt x="112" y="268"/>
                    </a:lnTo>
                    <a:lnTo>
                      <a:pt x="117" y="265"/>
                    </a:lnTo>
                    <a:lnTo>
                      <a:pt x="139" y="258"/>
                    </a:lnTo>
                    <a:lnTo>
                      <a:pt x="140" y="252"/>
                    </a:lnTo>
                    <a:lnTo>
                      <a:pt x="134" y="244"/>
                    </a:lnTo>
                    <a:lnTo>
                      <a:pt x="130" y="238"/>
                    </a:lnTo>
                    <a:lnTo>
                      <a:pt x="130" y="233"/>
                    </a:lnTo>
                    <a:lnTo>
                      <a:pt x="132" y="228"/>
                    </a:lnTo>
                    <a:lnTo>
                      <a:pt x="137" y="222"/>
                    </a:lnTo>
                    <a:lnTo>
                      <a:pt x="140" y="213"/>
                    </a:lnTo>
                    <a:lnTo>
                      <a:pt x="142" y="213"/>
                    </a:lnTo>
                    <a:lnTo>
                      <a:pt x="149" y="217"/>
                    </a:lnTo>
                    <a:lnTo>
                      <a:pt x="150" y="213"/>
                    </a:lnTo>
                    <a:lnTo>
                      <a:pt x="152" y="212"/>
                    </a:lnTo>
                    <a:lnTo>
                      <a:pt x="152" y="208"/>
                    </a:lnTo>
                    <a:lnTo>
                      <a:pt x="149" y="203"/>
                    </a:lnTo>
                    <a:lnTo>
                      <a:pt x="149" y="199"/>
                    </a:lnTo>
                    <a:lnTo>
                      <a:pt x="150" y="196"/>
                    </a:lnTo>
                    <a:lnTo>
                      <a:pt x="152" y="196"/>
                    </a:lnTo>
                    <a:lnTo>
                      <a:pt x="157" y="199"/>
                    </a:lnTo>
                    <a:lnTo>
                      <a:pt x="160" y="201"/>
                    </a:lnTo>
                    <a:lnTo>
                      <a:pt x="167" y="198"/>
                    </a:lnTo>
                    <a:lnTo>
                      <a:pt x="170" y="198"/>
                    </a:lnTo>
                    <a:lnTo>
                      <a:pt x="172" y="198"/>
                    </a:lnTo>
                    <a:lnTo>
                      <a:pt x="174" y="198"/>
                    </a:lnTo>
                    <a:lnTo>
                      <a:pt x="174" y="206"/>
                    </a:lnTo>
                    <a:lnTo>
                      <a:pt x="177" y="206"/>
                    </a:lnTo>
                    <a:lnTo>
                      <a:pt x="182" y="205"/>
                    </a:lnTo>
                    <a:lnTo>
                      <a:pt x="184" y="201"/>
                    </a:lnTo>
                    <a:lnTo>
                      <a:pt x="182" y="198"/>
                    </a:lnTo>
                    <a:lnTo>
                      <a:pt x="179" y="194"/>
                    </a:lnTo>
                    <a:lnTo>
                      <a:pt x="180" y="187"/>
                    </a:lnTo>
                    <a:lnTo>
                      <a:pt x="192" y="194"/>
                    </a:lnTo>
                    <a:lnTo>
                      <a:pt x="195" y="190"/>
                    </a:lnTo>
                    <a:lnTo>
                      <a:pt x="202" y="190"/>
                    </a:lnTo>
                    <a:lnTo>
                      <a:pt x="210" y="194"/>
                    </a:lnTo>
                    <a:lnTo>
                      <a:pt x="215" y="198"/>
                    </a:lnTo>
                    <a:lnTo>
                      <a:pt x="219" y="199"/>
                    </a:lnTo>
                    <a:lnTo>
                      <a:pt x="224" y="201"/>
                    </a:lnTo>
                    <a:lnTo>
                      <a:pt x="227" y="203"/>
                    </a:lnTo>
                    <a:lnTo>
                      <a:pt x="229" y="206"/>
                    </a:lnTo>
                    <a:lnTo>
                      <a:pt x="232" y="206"/>
                    </a:lnTo>
                    <a:lnTo>
                      <a:pt x="235" y="205"/>
                    </a:lnTo>
                    <a:lnTo>
                      <a:pt x="237" y="190"/>
                    </a:lnTo>
                    <a:lnTo>
                      <a:pt x="239" y="187"/>
                    </a:lnTo>
                    <a:lnTo>
                      <a:pt x="242" y="187"/>
                    </a:lnTo>
                    <a:lnTo>
                      <a:pt x="247" y="185"/>
                    </a:lnTo>
                    <a:lnTo>
                      <a:pt x="250" y="182"/>
                    </a:lnTo>
                    <a:lnTo>
                      <a:pt x="254" y="178"/>
                    </a:lnTo>
                    <a:lnTo>
                      <a:pt x="257" y="176"/>
                    </a:lnTo>
                    <a:lnTo>
                      <a:pt x="259" y="178"/>
                    </a:lnTo>
                    <a:lnTo>
                      <a:pt x="265" y="189"/>
                    </a:lnTo>
                    <a:lnTo>
                      <a:pt x="267" y="189"/>
                    </a:lnTo>
                    <a:lnTo>
                      <a:pt x="272" y="185"/>
                    </a:lnTo>
                    <a:lnTo>
                      <a:pt x="274" y="185"/>
                    </a:lnTo>
                    <a:lnTo>
                      <a:pt x="274" y="187"/>
                    </a:lnTo>
                    <a:lnTo>
                      <a:pt x="274" y="192"/>
                    </a:lnTo>
                    <a:lnTo>
                      <a:pt x="274" y="194"/>
                    </a:lnTo>
                    <a:lnTo>
                      <a:pt x="277" y="194"/>
                    </a:lnTo>
                    <a:lnTo>
                      <a:pt x="279" y="192"/>
                    </a:lnTo>
                    <a:lnTo>
                      <a:pt x="280" y="183"/>
                    </a:lnTo>
                    <a:lnTo>
                      <a:pt x="282" y="183"/>
                    </a:lnTo>
                    <a:lnTo>
                      <a:pt x="285" y="183"/>
                    </a:lnTo>
                    <a:lnTo>
                      <a:pt x="287" y="182"/>
                    </a:lnTo>
                    <a:lnTo>
                      <a:pt x="289" y="180"/>
                    </a:lnTo>
                    <a:lnTo>
                      <a:pt x="285" y="175"/>
                    </a:lnTo>
                    <a:lnTo>
                      <a:pt x="285" y="169"/>
                    </a:lnTo>
                    <a:lnTo>
                      <a:pt x="287" y="166"/>
                    </a:lnTo>
                    <a:lnTo>
                      <a:pt x="292" y="164"/>
                    </a:lnTo>
                    <a:lnTo>
                      <a:pt x="294" y="162"/>
                    </a:lnTo>
                    <a:lnTo>
                      <a:pt x="294" y="160"/>
                    </a:lnTo>
                    <a:lnTo>
                      <a:pt x="290" y="157"/>
                    </a:lnTo>
                    <a:lnTo>
                      <a:pt x="290" y="155"/>
                    </a:lnTo>
                    <a:lnTo>
                      <a:pt x="292" y="155"/>
                    </a:lnTo>
                    <a:lnTo>
                      <a:pt x="297" y="157"/>
                    </a:lnTo>
                    <a:lnTo>
                      <a:pt x="297" y="155"/>
                    </a:lnTo>
                    <a:lnTo>
                      <a:pt x="302" y="153"/>
                    </a:lnTo>
                    <a:lnTo>
                      <a:pt x="304" y="152"/>
                    </a:lnTo>
                    <a:lnTo>
                      <a:pt x="302" y="150"/>
                    </a:lnTo>
                    <a:lnTo>
                      <a:pt x="297" y="148"/>
                    </a:lnTo>
                    <a:lnTo>
                      <a:pt x="297" y="145"/>
                    </a:lnTo>
                    <a:lnTo>
                      <a:pt x="300" y="145"/>
                    </a:lnTo>
                    <a:lnTo>
                      <a:pt x="302" y="146"/>
                    </a:lnTo>
                    <a:lnTo>
                      <a:pt x="307" y="150"/>
                    </a:lnTo>
                    <a:lnTo>
                      <a:pt x="309" y="159"/>
                    </a:lnTo>
                    <a:lnTo>
                      <a:pt x="310" y="162"/>
                    </a:lnTo>
                    <a:lnTo>
                      <a:pt x="312" y="164"/>
                    </a:lnTo>
                    <a:lnTo>
                      <a:pt x="319" y="166"/>
                    </a:lnTo>
                    <a:lnTo>
                      <a:pt x="327" y="166"/>
                    </a:lnTo>
                    <a:lnTo>
                      <a:pt x="334" y="171"/>
                    </a:lnTo>
                    <a:lnTo>
                      <a:pt x="335" y="167"/>
                    </a:lnTo>
                    <a:lnTo>
                      <a:pt x="337" y="167"/>
                    </a:lnTo>
                    <a:lnTo>
                      <a:pt x="342" y="164"/>
                    </a:lnTo>
                    <a:lnTo>
                      <a:pt x="344" y="162"/>
                    </a:lnTo>
                    <a:lnTo>
                      <a:pt x="345" y="157"/>
                    </a:lnTo>
                    <a:lnTo>
                      <a:pt x="344" y="141"/>
                    </a:lnTo>
                    <a:lnTo>
                      <a:pt x="349" y="134"/>
                    </a:lnTo>
                    <a:lnTo>
                      <a:pt x="350" y="129"/>
                    </a:lnTo>
                    <a:lnTo>
                      <a:pt x="352" y="127"/>
                    </a:lnTo>
                    <a:lnTo>
                      <a:pt x="355" y="127"/>
                    </a:lnTo>
                    <a:lnTo>
                      <a:pt x="359" y="129"/>
                    </a:lnTo>
                    <a:lnTo>
                      <a:pt x="365" y="123"/>
                    </a:lnTo>
                    <a:lnTo>
                      <a:pt x="367" y="118"/>
                    </a:lnTo>
                    <a:lnTo>
                      <a:pt x="367" y="111"/>
                    </a:lnTo>
                    <a:lnTo>
                      <a:pt x="369" y="102"/>
                    </a:lnTo>
                    <a:lnTo>
                      <a:pt x="379" y="99"/>
                    </a:lnTo>
                    <a:lnTo>
                      <a:pt x="382" y="91"/>
                    </a:lnTo>
                    <a:lnTo>
                      <a:pt x="385" y="88"/>
                    </a:lnTo>
                    <a:lnTo>
                      <a:pt x="387" y="84"/>
                    </a:lnTo>
                    <a:lnTo>
                      <a:pt x="385" y="83"/>
                    </a:lnTo>
                    <a:lnTo>
                      <a:pt x="382" y="68"/>
                    </a:lnTo>
                    <a:lnTo>
                      <a:pt x="382" y="63"/>
                    </a:lnTo>
                    <a:lnTo>
                      <a:pt x="384" y="61"/>
                    </a:lnTo>
                    <a:lnTo>
                      <a:pt x="392" y="61"/>
                    </a:lnTo>
                    <a:lnTo>
                      <a:pt x="399" y="60"/>
                    </a:lnTo>
                    <a:lnTo>
                      <a:pt x="405" y="65"/>
                    </a:lnTo>
                    <a:lnTo>
                      <a:pt x="410" y="65"/>
                    </a:lnTo>
                    <a:lnTo>
                      <a:pt x="414" y="61"/>
                    </a:lnTo>
                    <a:lnTo>
                      <a:pt x="419" y="56"/>
                    </a:lnTo>
                    <a:lnTo>
                      <a:pt x="422" y="54"/>
                    </a:lnTo>
                    <a:lnTo>
                      <a:pt x="427" y="51"/>
                    </a:lnTo>
                    <a:lnTo>
                      <a:pt x="442" y="47"/>
                    </a:lnTo>
                    <a:lnTo>
                      <a:pt x="440" y="42"/>
                    </a:lnTo>
                    <a:lnTo>
                      <a:pt x="444" y="37"/>
                    </a:lnTo>
                    <a:lnTo>
                      <a:pt x="444" y="35"/>
                    </a:lnTo>
                    <a:lnTo>
                      <a:pt x="442" y="33"/>
                    </a:lnTo>
                    <a:lnTo>
                      <a:pt x="435" y="33"/>
                    </a:lnTo>
                    <a:lnTo>
                      <a:pt x="434" y="33"/>
                    </a:lnTo>
                    <a:lnTo>
                      <a:pt x="434" y="30"/>
                    </a:lnTo>
                    <a:lnTo>
                      <a:pt x="437" y="26"/>
                    </a:lnTo>
                    <a:lnTo>
                      <a:pt x="437" y="23"/>
                    </a:lnTo>
                    <a:lnTo>
                      <a:pt x="435" y="19"/>
                    </a:lnTo>
                    <a:lnTo>
                      <a:pt x="432" y="15"/>
                    </a:lnTo>
                    <a:lnTo>
                      <a:pt x="430" y="14"/>
                    </a:lnTo>
                    <a:lnTo>
                      <a:pt x="430" y="12"/>
                    </a:lnTo>
                    <a:lnTo>
                      <a:pt x="435" y="7"/>
                    </a:lnTo>
                    <a:lnTo>
                      <a:pt x="437" y="5"/>
                    </a:lnTo>
                    <a:lnTo>
                      <a:pt x="440" y="5"/>
                    </a:lnTo>
                    <a:lnTo>
                      <a:pt x="444" y="0"/>
                    </a:lnTo>
                    <a:lnTo>
                      <a:pt x="452" y="5"/>
                    </a:lnTo>
                    <a:lnTo>
                      <a:pt x="457" y="7"/>
                    </a:lnTo>
                    <a:lnTo>
                      <a:pt x="459" y="7"/>
                    </a:lnTo>
                    <a:lnTo>
                      <a:pt x="467" y="3"/>
                    </a:lnTo>
                    <a:lnTo>
                      <a:pt x="469" y="1"/>
                    </a:lnTo>
                    <a:lnTo>
                      <a:pt x="472" y="0"/>
                    </a:lnTo>
                    <a:lnTo>
                      <a:pt x="475" y="3"/>
                    </a:lnTo>
                    <a:lnTo>
                      <a:pt x="477" y="8"/>
                    </a:lnTo>
                    <a:lnTo>
                      <a:pt x="479" y="10"/>
                    </a:lnTo>
                    <a:lnTo>
                      <a:pt x="484" y="8"/>
                    </a:lnTo>
                    <a:lnTo>
                      <a:pt x="487" y="12"/>
                    </a:lnTo>
                    <a:lnTo>
                      <a:pt x="490" y="21"/>
                    </a:lnTo>
                    <a:lnTo>
                      <a:pt x="494" y="24"/>
                    </a:lnTo>
                    <a:lnTo>
                      <a:pt x="497" y="30"/>
                    </a:lnTo>
                    <a:lnTo>
                      <a:pt x="499" y="37"/>
                    </a:lnTo>
                    <a:lnTo>
                      <a:pt x="504" y="40"/>
                    </a:lnTo>
                    <a:lnTo>
                      <a:pt x="512" y="42"/>
                    </a:lnTo>
                    <a:lnTo>
                      <a:pt x="515" y="42"/>
                    </a:lnTo>
                    <a:lnTo>
                      <a:pt x="525" y="38"/>
                    </a:lnTo>
                    <a:lnTo>
                      <a:pt x="530" y="40"/>
                    </a:lnTo>
                    <a:lnTo>
                      <a:pt x="535" y="42"/>
                    </a:lnTo>
                    <a:lnTo>
                      <a:pt x="537" y="45"/>
                    </a:lnTo>
                    <a:lnTo>
                      <a:pt x="542" y="47"/>
                    </a:lnTo>
                    <a:lnTo>
                      <a:pt x="545" y="53"/>
                    </a:lnTo>
                    <a:lnTo>
                      <a:pt x="550" y="54"/>
                    </a:lnTo>
                    <a:lnTo>
                      <a:pt x="555" y="56"/>
                    </a:lnTo>
                    <a:lnTo>
                      <a:pt x="557" y="54"/>
                    </a:lnTo>
                    <a:lnTo>
                      <a:pt x="557" y="53"/>
                    </a:lnTo>
                    <a:lnTo>
                      <a:pt x="559" y="49"/>
                    </a:lnTo>
                    <a:lnTo>
                      <a:pt x="559" y="47"/>
                    </a:lnTo>
                    <a:lnTo>
                      <a:pt x="569" y="44"/>
                    </a:lnTo>
                    <a:lnTo>
                      <a:pt x="571" y="44"/>
                    </a:lnTo>
                    <a:lnTo>
                      <a:pt x="576" y="47"/>
                    </a:lnTo>
                    <a:lnTo>
                      <a:pt x="584" y="47"/>
                    </a:lnTo>
                    <a:lnTo>
                      <a:pt x="589" y="49"/>
                    </a:lnTo>
                    <a:lnTo>
                      <a:pt x="589" y="53"/>
                    </a:lnTo>
                    <a:lnTo>
                      <a:pt x="591" y="54"/>
                    </a:lnTo>
                    <a:lnTo>
                      <a:pt x="592" y="54"/>
                    </a:lnTo>
                    <a:lnTo>
                      <a:pt x="594" y="51"/>
                    </a:lnTo>
                    <a:lnTo>
                      <a:pt x="597" y="49"/>
                    </a:lnTo>
                    <a:lnTo>
                      <a:pt x="602" y="51"/>
                    </a:lnTo>
                    <a:lnTo>
                      <a:pt x="607" y="49"/>
                    </a:lnTo>
                    <a:lnTo>
                      <a:pt x="609" y="42"/>
                    </a:lnTo>
                    <a:lnTo>
                      <a:pt x="614" y="38"/>
                    </a:lnTo>
                    <a:lnTo>
                      <a:pt x="616" y="35"/>
                    </a:lnTo>
                    <a:lnTo>
                      <a:pt x="621" y="33"/>
                    </a:lnTo>
                    <a:lnTo>
                      <a:pt x="626" y="28"/>
                    </a:lnTo>
                    <a:lnTo>
                      <a:pt x="629" y="28"/>
                    </a:lnTo>
                    <a:lnTo>
                      <a:pt x="631" y="31"/>
                    </a:lnTo>
                    <a:lnTo>
                      <a:pt x="631" y="37"/>
                    </a:lnTo>
                    <a:lnTo>
                      <a:pt x="634" y="40"/>
                    </a:lnTo>
                    <a:lnTo>
                      <a:pt x="636" y="47"/>
                    </a:lnTo>
                    <a:lnTo>
                      <a:pt x="637" y="51"/>
                    </a:lnTo>
                    <a:lnTo>
                      <a:pt x="641" y="53"/>
                    </a:lnTo>
                    <a:lnTo>
                      <a:pt x="647" y="51"/>
                    </a:lnTo>
                    <a:lnTo>
                      <a:pt x="651" y="53"/>
                    </a:lnTo>
                    <a:lnTo>
                      <a:pt x="654" y="58"/>
                    </a:lnTo>
                    <a:lnTo>
                      <a:pt x="661" y="60"/>
                    </a:lnTo>
                    <a:lnTo>
                      <a:pt x="664" y="68"/>
                    </a:lnTo>
                    <a:lnTo>
                      <a:pt x="664" y="74"/>
                    </a:lnTo>
                    <a:lnTo>
                      <a:pt x="667" y="83"/>
                    </a:lnTo>
                    <a:lnTo>
                      <a:pt x="667" y="84"/>
                    </a:lnTo>
                    <a:lnTo>
                      <a:pt x="669" y="88"/>
                    </a:lnTo>
                    <a:lnTo>
                      <a:pt x="667" y="90"/>
                    </a:lnTo>
                    <a:lnTo>
                      <a:pt x="664" y="91"/>
                    </a:lnTo>
                    <a:lnTo>
                      <a:pt x="666" y="97"/>
                    </a:lnTo>
                    <a:lnTo>
                      <a:pt x="666" y="100"/>
                    </a:lnTo>
                    <a:lnTo>
                      <a:pt x="662" y="102"/>
                    </a:lnTo>
                    <a:lnTo>
                      <a:pt x="664" y="104"/>
                    </a:lnTo>
                    <a:lnTo>
                      <a:pt x="669" y="109"/>
                    </a:lnTo>
                    <a:lnTo>
                      <a:pt x="677" y="120"/>
                    </a:lnTo>
                    <a:lnTo>
                      <a:pt x="682" y="125"/>
                    </a:lnTo>
                    <a:lnTo>
                      <a:pt x="682" y="127"/>
                    </a:lnTo>
                    <a:lnTo>
                      <a:pt x="682" y="129"/>
                    </a:lnTo>
                    <a:lnTo>
                      <a:pt x="681" y="132"/>
                    </a:lnTo>
                    <a:lnTo>
                      <a:pt x="687" y="136"/>
                    </a:lnTo>
                    <a:lnTo>
                      <a:pt x="691" y="137"/>
                    </a:lnTo>
                    <a:lnTo>
                      <a:pt x="692" y="146"/>
                    </a:lnTo>
                    <a:lnTo>
                      <a:pt x="699" y="148"/>
                    </a:lnTo>
                    <a:lnTo>
                      <a:pt x="702" y="152"/>
                    </a:lnTo>
                    <a:lnTo>
                      <a:pt x="701" y="153"/>
                    </a:lnTo>
                    <a:lnTo>
                      <a:pt x="706" y="162"/>
                    </a:lnTo>
                    <a:lnTo>
                      <a:pt x="712" y="164"/>
                    </a:lnTo>
                    <a:lnTo>
                      <a:pt x="716" y="167"/>
                    </a:lnTo>
                    <a:lnTo>
                      <a:pt x="717" y="166"/>
                    </a:lnTo>
                    <a:lnTo>
                      <a:pt x="721" y="171"/>
                    </a:lnTo>
                    <a:lnTo>
                      <a:pt x="724" y="171"/>
                    </a:lnTo>
                    <a:lnTo>
                      <a:pt x="724" y="173"/>
                    </a:lnTo>
                    <a:lnTo>
                      <a:pt x="722" y="175"/>
                    </a:lnTo>
                    <a:lnTo>
                      <a:pt x="729" y="176"/>
                    </a:lnTo>
                    <a:lnTo>
                      <a:pt x="732" y="178"/>
                    </a:lnTo>
                    <a:lnTo>
                      <a:pt x="732" y="175"/>
                    </a:lnTo>
                    <a:lnTo>
                      <a:pt x="736" y="176"/>
                    </a:lnTo>
                    <a:lnTo>
                      <a:pt x="739" y="175"/>
                    </a:lnTo>
                    <a:lnTo>
                      <a:pt x="741" y="176"/>
                    </a:lnTo>
                    <a:lnTo>
                      <a:pt x="714" y="212"/>
                    </a:lnTo>
                    <a:lnTo>
                      <a:pt x="707" y="219"/>
                    </a:lnTo>
                    <a:lnTo>
                      <a:pt x="702" y="221"/>
                    </a:lnTo>
                    <a:lnTo>
                      <a:pt x="689" y="229"/>
                    </a:lnTo>
                    <a:lnTo>
                      <a:pt x="687" y="229"/>
                    </a:lnTo>
                    <a:lnTo>
                      <a:pt x="674" y="244"/>
                    </a:lnTo>
                    <a:lnTo>
                      <a:pt x="674" y="245"/>
                    </a:lnTo>
                    <a:lnTo>
                      <a:pt x="676" y="249"/>
                    </a:lnTo>
                    <a:lnTo>
                      <a:pt x="676" y="254"/>
                    </a:lnTo>
                    <a:lnTo>
                      <a:pt x="667" y="259"/>
                    </a:lnTo>
                    <a:lnTo>
                      <a:pt x="662" y="263"/>
                    </a:lnTo>
                    <a:lnTo>
                      <a:pt x="664" y="270"/>
                    </a:lnTo>
                    <a:lnTo>
                      <a:pt x="662" y="275"/>
                    </a:lnTo>
                    <a:lnTo>
                      <a:pt x="656" y="279"/>
                    </a:lnTo>
                    <a:lnTo>
                      <a:pt x="646" y="282"/>
                    </a:lnTo>
                    <a:lnTo>
                      <a:pt x="644" y="282"/>
                    </a:lnTo>
                    <a:lnTo>
                      <a:pt x="639" y="293"/>
                    </a:lnTo>
                    <a:lnTo>
                      <a:pt x="641" y="297"/>
                    </a:lnTo>
                    <a:lnTo>
                      <a:pt x="639" y="298"/>
                    </a:lnTo>
                    <a:lnTo>
                      <a:pt x="632" y="300"/>
                    </a:lnTo>
                    <a:lnTo>
                      <a:pt x="622" y="305"/>
                    </a:lnTo>
                    <a:lnTo>
                      <a:pt x="616" y="309"/>
                    </a:lnTo>
                    <a:lnTo>
                      <a:pt x="614" y="312"/>
                    </a:lnTo>
                    <a:lnTo>
                      <a:pt x="609" y="314"/>
                    </a:lnTo>
                    <a:lnTo>
                      <a:pt x="602" y="314"/>
                    </a:lnTo>
                    <a:lnTo>
                      <a:pt x="591" y="323"/>
                    </a:lnTo>
                    <a:lnTo>
                      <a:pt x="589" y="325"/>
                    </a:lnTo>
                    <a:lnTo>
                      <a:pt x="587" y="328"/>
                    </a:lnTo>
                    <a:lnTo>
                      <a:pt x="562" y="330"/>
                    </a:lnTo>
                    <a:lnTo>
                      <a:pt x="555" y="330"/>
                    </a:lnTo>
                    <a:lnTo>
                      <a:pt x="530" y="334"/>
                    </a:lnTo>
                    <a:lnTo>
                      <a:pt x="477" y="339"/>
                    </a:lnTo>
                    <a:lnTo>
                      <a:pt x="455" y="339"/>
                    </a:lnTo>
                    <a:lnTo>
                      <a:pt x="429" y="343"/>
                    </a:lnTo>
                    <a:lnTo>
                      <a:pt x="425" y="343"/>
                    </a:lnTo>
                    <a:lnTo>
                      <a:pt x="412" y="346"/>
                    </a:lnTo>
                    <a:lnTo>
                      <a:pt x="377" y="348"/>
                    </a:lnTo>
                    <a:lnTo>
                      <a:pt x="359" y="350"/>
                    </a:lnTo>
                    <a:lnTo>
                      <a:pt x="335" y="351"/>
                    </a:lnTo>
                    <a:lnTo>
                      <a:pt x="314" y="351"/>
                    </a:lnTo>
                    <a:lnTo>
                      <a:pt x="305" y="353"/>
                    </a:lnTo>
                    <a:close/>
                    <a:moveTo>
                      <a:pt x="4" y="401"/>
                    </a:moveTo>
                    <a:lnTo>
                      <a:pt x="0" y="397"/>
                    </a:lnTo>
                    <a:lnTo>
                      <a:pt x="0" y="396"/>
                    </a:lnTo>
                    <a:lnTo>
                      <a:pt x="2" y="392"/>
                    </a:lnTo>
                    <a:lnTo>
                      <a:pt x="4" y="392"/>
                    </a:lnTo>
                    <a:lnTo>
                      <a:pt x="7" y="392"/>
                    </a:lnTo>
                    <a:lnTo>
                      <a:pt x="9" y="394"/>
                    </a:lnTo>
                    <a:lnTo>
                      <a:pt x="10" y="396"/>
                    </a:lnTo>
                    <a:lnTo>
                      <a:pt x="9" y="399"/>
                    </a:lnTo>
                    <a:lnTo>
                      <a:pt x="10" y="399"/>
                    </a:lnTo>
                    <a:lnTo>
                      <a:pt x="4" y="401"/>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8" name="Freeform 42"/>
              <p:cNvSpPr>
                <a:spLocks/>
              </p:cNvSpPr>
              <p:nvPr/>
            </p:nvSpPr>
            <p:spPr bwMode="auto">
              <a:xfrm>
                <a:off x="3366384" y="3018412"/>
                <a:ext cx="995793" cy="554371"/>
              </a:xfrm>
              <a:custGeom>
                <a:avLst/>
                <a:gdLst>
                  <a:gd name="T0" fmla="*/ 862 w 864"/>
                  <a:gd name="T1" fmla="*/ 439 h 481"/>
                  <a:gd name="T2" fmla="*/ 857 w 864"/>
                  <a:gd name="T3" fmla="*/ 478 h 481"/>
                  <a:gd name="T4" fmla="*/ 856 w 864"/>
                  <a:gd name="T5" fmla="*/ 476 h 481"/>
                  <a:gd name="T6" fmla="*/ 854 w 864"/>
                  <a:gd name="T7" fmla="*/ 474 h 481"/>
                  <a:gd name="T8" fmla="*/ 846 w 864"/>
                  <a:gd name="T9" fmla="*/ 474 h 481"/>
                  <a:gd name="T10" fmla="*/ 844 w 864"/>
                  <a:gd name="T11" fmla="*/ 472 h 481"/>
                  <a:gd name="T12" fmla="*/ 834 w 864"/>
                  <a:gd name="T13" fmla="*/ 469 h 481"/>
                  <a:gd name="T14" fmla="*/ 832 w 864"/>
                  <a:gd name="T15" fmla="*/ 464 h 481"/>
                  <a:gd name="T16" fmla="*/ 821 w 864"/>
                  <a:gd name="T17" fmla="*/ 462 h 481"/>
                  <a:gd name="T18" fmla="*/ 814 w 864"/>
                  <a:gd name="T19" fmla="*/ 453 h 481"/>
                  <a:gd name="T20" fmla="*/ 804 w 864"/>
                  <a:gd name="T21" fmla="*/ 450 h 481"/>
                  <a:gd name="T22" fmla="*/ 799 w 864"/>
                  <a:gd name="T23" fmla="*/ 444 h 481"/>
                  <a:gd name="T24" fmla="*/ 794 w 864"/>
                  <a:gd name="T25" fmla="*/ 439 h 481"/>
                  <a:gd name="T26" fmla="*/ 781 w 864"/>
                  <a:gd name="T27" fmla="*/ 444 h 481"/>
                  <a:gd name="T28" fmla="*/ 774 w 864"/>
                  <a:gd name="T29" fmla="*/ 448 h 481"/>
                  <a:gd name="T30" fmla="*/ 751 w 864"/>
                  <a:gd name="T31" fmla="*/ 446 h 481"/>
                  <a:gd name="T32" fmla="*/ 749 w 864"/>
                  <a:gd name="T33" fmla="*/ 441 h 481"/>
                  <a:gd name="T34" fmla="*/ 736 w 864"/>
                  <a:gd name="T35" fmla="*/ 446 h 481"/>
                  <a:gd name="T36" fmla="*/ 726 w 864"/>
                  <a:gd name="T37" fmla="*/ 450 h 481"/>
                  <a:gd name="T38" fmla="*/ 707 w 864"/>
                  <a:gd name="T39" fmla="*/ 450 h 481"/>
                  <a:gd name="T40" fmla="*/ 702 w 864"/>
                  <a:gd name="T41" fmla="*/ 453 h 481"/>
                  <a:gd name="T42" fmla="*/ 687 w 864"/>
                  <a:gd name="T43" fmla="*/ 453 h 481"/>
                  <a:gd name="T44" fmla="*/ 689 w 864"/>
                  <a:gd name="T45" fmla="*/ 455 h 481"/>
                  <a:gd name="T46" fmla="*/ 674 w 864"/>
                  <a:gd name="T47" fmla="*/ 462 h 481"/>
                  <a:gd name="T48" fmla="*/ 665 w 864"/>
                  <a:gd name="T49" fmla="*/ 465 h 481"/>
                  <a:gd name="T50" fmla="*/ 645 w 864"/>
                  <a:gd name="T51" fmla="*/ 455 h 481"/>
                  <a:gd name="T52" fmla="*/ 634 w 864"/>
                  <a:gd name="T53" fmla="*/ 444 h 481"/>
                  <a:gd name="T54" fmla="*/ 619 w 864"/>
                  <a:gd name="T55" fmla="*/ 448 h 481"/>
                  <a:gd name="T56" fmla="*/ 610 w 864"/>
                  <a:gd name="T57" fmla="*/ 437 h 481"/>
                  <a:gd name="T58" fmla="*/ 600 w 864"/>
                  <a:gd name="T59" fmla="*/ 448 h 481"/>
                  <a:gd name="T60" fmla="*/ 592 w 864"/>
                  <a:gd name="T61" fmla="*/ 453 h 481"/>
                  <a:gd name="T62" fmla="*/ 587 w 864"/>
                  <a:gd name="T63" fmla="*/ 467 h 481"/>
                  <a:gd name="T64" fmla="*/ 582 w 864"/>
                  <a:gd name="T65" fmla="*/ 451 h 481"/>
                  <a:gd name="T66" fmla="*/ 574 w 864"/>
                  <a:gd name="T67" fmla="*/ 448 h 481"/>
                  <a:gd name="T68" fmla="*/ 564 w 864"/>
                  <a:gd name="T69" fmla="*/ 450 h 481"/>
                  <a:gd name="T70" fmla="*/ 552 w 864"/>
                  <a:gd name="T71" fmla="*/ 444 h 481"/>
                  <a:gd name="T72" fmla="*/ 539 w 864"/>
                  <a:gd name="T73" fmla="*/ 441 h 481"/>
                  <a:gd name="T74" fmla="*/ 520 w 864"/>
                  <a:gd name="T75" fmla="*/ 439 h 481"/>
                  <a:gd name="T76" fmla="*/ 500 w 864"/>
                  <a:gd name="T77" fmla="*/ 444 h 481"/>
                  <a:gd name="T78" fmla="*/ 500 w 864"/>
                  <a:gd name="T79" fmla="*/ 435 h 481"/>
                  <a:gd name="T80" fmla="*/ 487 w 864"/>
                  <a:gd name="T81" fmla="*/ 428 h 481"/>
                  <a:gd name="T82" fmla="*/ 479 w 864"/>
                  <a:gd name="T83" fmla="*/ 414 h 481"/>
                  <a:gd name="T84" fmla="*/ 455 w 864"/>
                  <a:gd name="T85" fmla="*/ 416 h 481"/>
                  <a:gd name="T86" fmla="*/ 439 w 864"/>
                  <a:gd name="T87" fmla="*/ 414 h 481"/>
                  <a:gd name="T88" fmla="*/ 425 w 864"/>
                  <a:gd name="T89" fmla="*/ 407 h 481"/>
                  <a:gd name="T90" fmla="*/ 397 w 864"/>
                  <a:gd name="T91" fmla="*/ 400 h 481"/>
                  <a:gd name="T92" fmla="*/ 375 w 864"/>
                  <a:gd name="T93" fmla="*/ 396 h 481"/>
                  <a:gd name="T94" fmla="*/ 367 w 864"/>
                  <a:gd name="T95" fmla="*/ 375 h 481"/>
                  <a:gd name="T96" fmla="*/ 354 w 864"/>
                  <a:gd name="T97" fmla="*/ 372 h 481"/>
                  <a:gd name="T98" fmla="*/ 337 w 864"/>
                  <a:gd name="T99" fmla="*/ 368 h 481"/>
                  <a:gd name="T100" fmla="*/ 314 w 864"/>
                  <a:gd name="T101" fmla="*/ 363 h 481"/>
                  <a:gd name="T102" fmla="*/ 297 w 864"/>
                  <a:gd name="T103" fmla="*/ 345 h 481"/>
                  <a:gd name="T104" fmla="*/ 295 w 864"/>
                  <a:gd name="T105" fmla="*/ 264 h 481"/>
                  <a:gd name="T106" fmla="*/ 302 w 864"/>
                  <a:gd name="T107" fmla="*/ 87 h 481"/>
                  <a:gd name="T108" fmla="*/ 139 w 864"/>
                  <a:gd name="T109" fmla="*/ 78 h 481"/>
                  <a:gd name="T110" fmla="*/ 102 w 864"/>
                  <a:gd name="T111" fmla="*/ 9 h 481"/>
                  <a:gd name="T112" fmla="*/ 240 w 864"/>
                  <a:gd name="T113" fmla="*/ 16 h 481"/>
                  <a:gd name="T114" fmla="*/ 404 w 864"/>
                  <a:gd name="T115" fmla="*/ 23 h 481"/>
                  <a:gd name="T116" fmla="*/ 557 w 864"/>
                  <a:gd name="T117" fmla="*/ 27 h 481"/>
                  <a:gd name="T118" fmla="*/ 707 w 864"/>
                  <a:gd name="T119" fmla="*/ 29 h 481"/>
                  <a:gd name="T120" fmla="*/ 801 w 864"/>
                  <a:gd name="T121" fmla="*/ 27 h 481"/>
                  <a:gd name="T122" fmla="*/ 844 w 864"/>
                  <a:gd name="T123" fmla="*/ 98 h 481"/>
                  <a:gd name="T124" fmla="*/ 864 w 864"/>
                  <a:gd name="T125" fmla="*/ 243 h 4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64"/>
                  <a:gd name="T190" fmla="*/ 0 h 481"/>
                  <a:gd name="T191" fmla="*/ 864 w 864"/>
                  <a:gd name="T192" fmla="*/ 481 h 4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64" h="481">
                    <a:moveTo>
                      <a:pt x="864" y="305"/>
                    </a:moveTo>
                    <a:lnTo>
                      <a:pt x="864" y="331"/>
                    </a:lnTo>
                    <a:lnTo>
                      <a:pt x="864" y="361"/>
                    </a:lnTo>
                    <a:lnTo>
                      <a:pt x="862" y="404"/>
                    </a:lnTo>
                    <a:lnTo>
                      <a:pt x="862" y="439"/>
                    </a:lnTo>
                    <a:lnTo>
                      <a:pt x="862" y="480"/>
                    </a:lnTo>
                    <a:lnTo>
                      <a:pt x="861" y="481"/>
                    </a:lnTo>
                    <a:lnTo>
                      <a:pt x="859" y="480"/>
                    </a:lnTo>
                    <a:lnTo>
                      <a:pt x="857" y="481"/>
                    </a:lnTo>
                    <a:lnTo>
                      <a:pt x="857" y="478"/>
                    </a:lnTo>
                    <a:lnTo>
                      <a:pt x="854" y="480"/>
                    </a:lnTo>
                    <a:lnTo>
                      <a:pt x="854" y="478"/>
                    </a:lnTo>
                    <a:lnTo>
                      <a:pt x="856" y="478"/>
                    </a:lnTo>
                    <a:lnTo>
                      <a:pt x="856" y="476"/>
                    </a:lnTo>
                    <a:lnTo>
                      <a:pt x="852" y="478"/>
                    </a:lnTo>
                    <a:lnTo>
                      <a:pt x="851" y="476"/>
                    </a:lnTo>
                    <a:lnTo>
                      <a:pt x="854" y="476"/>
                    </a:lnTo>
                    <a:lnTo>
                      <a:pt x="854" y="474"/>
                    </a:lnTo>
                    <a:lnTo>
                      <a:pt x="852" y="474"/>
                    </a:lnTo>
                    <a:lnTo>
                      <a:pt x="851" y="474"/>
                    </a:lnTo>
                    <a:lnTo>
                      <a:pt x="849" y="476"/>
                    </a:lnTo>
                    <a:lnTo>
                      <a:pt x="846" y="472"/>
                    </a:lnTo>
                    <a:lnTo>
                      <a:pt x="846" y="474"/>
                    </a:lnTo>
                    <a:lnTo>
                      <a:pt x="844" y="476"/>
                    </a:lnTo>
                    <a:lnTo>
                      <a:pt x="842" y="476"/>
                    </a:lnTo>
                    <a:lnTo>
                      <a:pt x="842" y="474"/>
                    </a:lnTo>
                    <a:lnTo>
                      <a:pt x="846" y="474"/>
                    </a:lnTo>
                    <a:lnTo>
                      <a:pt x="844" y="472"/>
                    </a:lnTo>
                    <a:lnTo>
                      <a:pt x="842" y="471"/>
                    </a:lnTo>
                    <a:lnTo>
                      <a:pt x="841" y="472"/>
                    </a:lnTo>
                    <a:lnTo>
                      <a:pt x="834" y="471"/>
                    </a:lnTo>
                    <a:lnTo>
                      <a:pt x="834" y="469"/>
                    </a:lnTo>
                    <a:lnTo>
                      <a:pt x="832" y="469"/>
                    </a:lnTo>
                    <a:lnTo>
                      <a:pt x="834" y="465"/>
                    </a:lnTo>
                    <a:lnTo>
                      <a:pt x="831" y="467"/>
                    </a:lnTo>
                    <a:lnTo>
                      <a:pt x="831" y="465"/>
                    </a:lnTo>
                    <a:lnTo>
                      <a:pt x="832" y="464"/>
                    </a:lnTo>
                    <a:lnTo>
                      <a:pt x="831" y="464"/>
                    </a:lnTo>
                    <a:lnTo>
                      <a:pt x="829" y="465"/>
                    </a:lnTo>
                    <a:lnTo>
                      <a:pt x="827" y="464"/>
                    </a:lnTo>
                    <a:lnTo>
                      <a:pt x="822" y="464"/>
                    </a:lnTo>
                    <a:lnTo>
                      <a:pt x="821" y="462"/>
                    </a:lnTo>
                    <a:lnTo>
                      <a:pt x="817" y="458"/>
                    </a:lnTo>
                    <a:lnTo>
                      <a:pt x="817" y="457"/>
                    </a:lnTo>
                    <a:lnTo>
                      <a:pt x="816" y="455"/>
                    </a:lnTo>
                    <a:lnTo>
                      <a:pt x="814" y="455"/>
                    </a:lnTo>
                    <a:lnTo>
                      <a:pt x="814" y="453"/>
                    </a:lnTo>
                    <a:lnTo>
                      <a:pt x="812" y="451"/>
                    </a:lnTo>
                    <a:lnTo>
                      <a:pt x="811" y="450"/>
                    </a:lnTo>
                    <a:lnTo>
                      <a:pt x="809" y="450"/>
                    </a:lnTo>
                    <a:lnTo>
                      <a:pt x="806" y="448"/>
                    </a:lnTo>
                    <a:lnTo>
                      <a:pt x="804" y="450"/>
                    </a:lnTo>
                    <a:lnTo>
                      <a:pt x="802" y="446"/>
                    </a:lnTo>
                    <a:lnTo>
                      <a:pt x="801" y="444"/>
                    </a:lnTo>
                    <a:lnTo>
                      <a:pt x="801" y="442"/>
                    </a:lnTo>
                    <a:lnTo>
                      <a:pt x="799" y="446"/>
                    </a:lnTo>
                    <a:lnTo>
                      <a:pt x="799" y="444"/>
                    </a:lnTo>
                    <a:lnTo>
                      <a:pt x="799" y="442"/>
                    </a:lnTo>
                    <a:lnTo>
                      <a:pt x="797" y="442"/>
                    </a:lnTo>
                    <a:lnTo>
                      <a:pt x="796" y="442"/>
                    </a:lnTo>
                    <a:lnTo>
                      <a:pt x="794" y="442"/>
                    </a:lnTo>
                    <a:lnTo>
                      <a:pt x="794" y="439"/>
                    </a:lnTo>
                    <a:lnTo>
                      <a:pt x="792" y="439"/>
                    </a:lnTo>
                    <a:lnTo>
                      <a:pt x="784" y="435"/>
                    </a:lnTo>
                    <a:lnTo>
                      <a:pt x="781" y="439"/>
                    </a:lnTo>
                    <a:lnTo>
                      <a:pt x="781" y="444"/>
                    </a:lnTo>
                    <a:lnTo>
                      <a:pt x="779" y="442"/>
                    </a:lnTo>
                    <a:lnTo>
                      <a:pt x="777" y="446"/>
                    </a:lnTo>
                    <a:lnTo>
                      <a:pt x="776" y="446"/>
                    </a:lnTo>
                    <a:lnTo>
                      <a:pt x="772" y="444"/>
                    </a:lnTo>
                    <a:lnTo>
                      <a:pt x="774" y="448"/>
                    </a:lnTo>
                    <a:lnTo>
                      <a:pt x="761" y="450"/>
                    </a:lnTo>
                    <a:lnTo>
                      <a:pt x="759" y="446"/>
                    </a:lnTo>
                    <a:lnTo>
                      <a:pt x="756" y="448"/>
                    </a:lnTo>
                    <a:lnTo>
                      <a:pt x="754" y="446"/>
                    </a:lnTo>
                    <a:lnTo>
                      <a:pt x="751" y="446"/>
                    </a:lnTo>
                    <a:lnTo>
                      <a:pt x="752" y="446"/>
                    </a:lnTo>
                    <a:lnTo>
                      <a:pt x="754" y="444"/>
                    </a:lnTo>
                    <a:lnTo>
                      <a:pt x="751" y="444"/>
                    </a:lnTo>
                    <a:lnTo>
                      <a:pt x="749" y="441"/>
                    </a:lnTo>
                    <a:lnTo>
                      <a:pt x="744" y="439"/>
                    </a:lnTo>
                    <a:lnTo>
                      <a:pt x="744" y="441"/>
                    </a:lnTo>
                    <a:lnTo>
                      <a:pt x="744" y="442"/>
                    </a:lnTo>
                    <a:lnTo>
                      <a:pt x="742" y="442"/>
                    </a:lnTo>
                    <a:lnTo>
                      <a:pt x="736" y="446"/>
                    </a:lnTo>
                    <a:lnTo>
                      <a:pt x="731" y="444"/>
                    </a:lnTo>
                    <a:lnTo>
                      <a:pt x="729" y="446"/>
                    </a:lnTo>
                    <a:lnTo>
                      <a:pt x="727" y="448"/>
                    </a:lnTo>
                    <a:lnTo>
                      <a:pt x="727" y="451"/>
                    </a:lnTo>
                    <a:lnTo>
                      <a:pt x="726" y="450"/>
                    </a:lnTo>
                    <a:lnTo>
                      <a:pt x="722" y="453"/>
                    </a:lnTo>
                    <a:lnTo>
                      <a:pt x="719" y="453"/>
                    </a:lnTo>
                    <a:lnTo>
                      <a:pt x="710" y="446"/>
                    </a:lnTo>
                    <a:lnTo>
                      <a:pt x="709" y="446"/>
                    </a:lnTo>
                    <a:lnTo>
                      <a:pt x="707" y="450"/>
                    </a:lnTo>
                    <a:lnTo>
                      <a:pt x="705" y="451"/>
                    </a:lnTo>
                    <a:lnTo>
                      <a:pt x="704" y="448"/>
                    </a:lnTo>
                    <a:lnTo>
                      <a:pt x="704" y="451"/>
                    </a:lnTo>
                    <a:lnTo>
                      <a:pt x="702" y="453"/>
                    </a:lnTo>
                    <a:lnTo>
                      <a:pt x="700" y="451"/>
                    </a:lnTo>
                    <a:lnTo>
                      <a:pt x="699" y="453"/>
                    </a:lnTo>
                    <a:lnTo>
                      <a:pt x="694" y="453"/>
                    </a:lnTo>
                    <a:lnTo>
                      <a:pt x="692" y="455"/>
                    </a:lnTo>
                    <a:lnTo>
                      <a:pt x="687" y="453"/>
                    </a:lnTo>
                    <a:lnTo>
                      <a:pt x="685" y="455"/>
                    </a:lnTo>
                    <a:lnTo>
                      <a:pt x="684" y="457"/>
                    </a:lnTo>
                    <a:lnTo>
                      <a:pt x="685" y="457"/>
                    </a:lnTo>
                    <a:lnTo>
                      <a:pt x="687" y="455"/>
                    </a:lnTo>
                    <a:lnTo>
                      <a:pt x="689" y="455"/>
                    </a:lnTo>
                    <a:lnTo>
                      <a:pt x="687" y="458"/>
                    </a:lnTo>
                    <a:lnTo>
                      <a:pt x="685" y="462"/>
                    </a:lnTo>
                    <a:lnTo>
                      <a:pt x="684" y="464"/>
                    </a:lnTo>
                    <a:lnTo>
                      <a:pt x="682" y="464"/>
                    </a:lnTo>
                    <a:lnTo>
                      <a:pt x="674" y="462"/>
                    </a:lnTo>
                    <a:lnTo>
                      <a:pt x="674" y="464"/>
                    </a:lnTo>
                    <a:lnTo>
                      <a:pt x="672" y="471"/>
                    </a:lnTo>
                    <a:lnTo>
                      <a:pt x="670" y="471"/>
                    </a:lnTo>
                    <a:lnTo>
                      <a:pt x="667" y="471"/>
                    </a:lnTo>
                    <a:lnTo>
                      <a:pt x="665" y="465"/>
                    </a:lnTo>
                    <a:lnTo>
                      <a:pt x="660" y="460"/>
                    </a:lnTo>
                    <a:lnTo>
                      <a:pt x="652" y="462"/>
                    </a:lnTo>
                    <a:lnTo>
                      <a:pt x="652" y="460"/>
                    </a:lnTo>
                    <a:lnTo>
                      <a:pt x="650" y="457"/>
                    </a:lnTo>
                    <a:lnTo>
                      <a:pt x="645" y="455"/>
                    </a:lnTo>
                    <a:lnTo>
                      <a:pt x="640" y="453"/>
                    </a:lnTo>
                    <a:lnTo>
                      <a:pt x="639" y="450"/>
                    </a:lnTo>
                    <a:lnTo>
                      <a:pt x="642" y="446"/>
                    </a:lnTo>
                    <a:lnTo>
                      <a:pt x="634" y="442"/>
                    </a:lnTo>
                    <a:lnTo>
                      <a:pt x="634" y="444"/>
                    </a:lnTo>
                    <a:lnTo>
                      <a:pt x="632" y="451"/>
                    </a:lnTo>
                    <a:lnTo>
                      <a:pt x="629" y="453"/>
                    </a:lnTo>
                    <a:lnTo>
                      <a:pt x="625" y="453"/>
                    </a:lnTo>
                    <a:lnTo>
                      <a:pt x="620" y="448"/>
                    </a:lnTo>
                    <a:lnTo>
                      <a:pt x="619" y="448"/>
                    </a:lnTo>
                    <a:lnTo>
                      <a:pt x="615" y="450"/>
                    </a:lnTo>
                    <a:lnTo>
                      <a:pt x="614" y="450"/>
                    </a:lnTo>
                    <a:lnTo>
                      <a:pt x="612" y="446"/>
                    </a:lnTo>
                    <a:lnTo>
                      <a:pt x="612" y="441"/>
                    </a:lnTo>
                    <a:lnTo>
                      <a:pt x="610" y="437"/>
                    </a:lnTo>
                    <a:lnTo>
                      <a:pt x="607" y="435"/>
                    </a:lnTo>
                    <a:lnTo>
                      <a:pt x="605" y="439"/>
                    </a:lnTo>
                    <a:lnTo>
                      <a:pt x="602" y="439"/>
                    </a:lnTo>
                    <a:lnTo>
                      <a:pt x="600" y="439"/>
                    </a:lnTo>
                    <a:lnTo>
                      <a:pt x="600" y="448"/>
                    </a:lnTo>
                    <a:lnTo>
                      <a:pt x="599" y="451"/>
                    </a:lnTo>
                    <a:lnTo>
                      <a:pt x="597" y="453"/>
                    </a:lnTo>
                    <a:lnTo>
                      <a:pt x="592" y="450"/>
                    </a:lnTo>
                    <a:lnTo>
                      <a:pt x="590" y="451"/>
                    </a:lnTo>
                    <a:lnTo>
                      <a:pt x="592" y="453"/>
                    </a:lnTo>
                    <a:lnTo>
                      <a:pt x="594" y="455"/>
                    </a:lnTo>
                    <a:lnTo>
                      <a:pt x="590" y="457"/>
                    </a:lnTo>
                    <a:lnTo>
                      <a:pt x="590" y="465"/>
                    </a:lnTo>
                    <a:lnTo>
                      <a:pt x="590" y="467"/>
                    </a:lnTo>
                    <a:lnTo>
                      <a:pt x="587" y="467"/>
                    </a:lnTo>
                    <a:lnTo>
                      <a:pt x="584" y="467"/>
                    </a:lnTo>
                    <a:lnTo>
                      <a:pt x="579" y="464"/>
                    </a:lnTo>
                    <a:lnTo>
                      <a:pt x="577" y="455"/>
                    </a:lnTo>
                    <a:lnTo>
                      <a:pt x="579" y="453"/>
                    </a:lnTo>
                    <a:lnTo>
                      <a:pt x="582" y="451"/>
                    </a:lnTo>
                    <a:lnTo>
                      <a:pt x="582" y="450"/>
                    </a:lnTo>
                    <a:lnTo>
                      <a:pt x="580" y="444"/>
                    </a:lnTo>
                    <a:lnTo>
                      <a:pt x="577" y="444"/>
                    </a:lnTo>
                    <a:lnTo>
                      <a:pt x="574" y="444"/>
                    </a:lnTo>
                    <a:lnTo>
                      <a:pt x="574" y="448"/>
                    </a:lnTo>
                    <a:lnTo>
                      <a:pt x="572" y="450"/>
                    </a:lnTo>
                    <a:lnTo>
                      <a:pt x="570" y="448"/>
                    </a:lnTo>
                    <a:lnTo>
                      <a:pt x="567" y="444"/>
                    </a:lnTo>
                    <a:lnTo>
                      <a:pt x="567" y="448"/>
                    </a:lnTo>
                    <a:lnTo>
                      <a:pt x="564" y="450"/>
                    </a:lnTo>
                    <a:lnTo>
                      <a:pt x="562" y="453"/>
                    </a:lnTo>
                    <a:lnTo>
                      <a:pt x="557" y="455"/>
                    </a:lnTo>
                    <a:lnTo>
                      <a:pt x="552" y="453"/>
                    </a:lnTo>
                    <a:lnTo>
                      <a:pt x="552" y="444"/>
                    </a:lnTo>
                    <a:lnTo>
                      <a:pt x="550" y="442"/>
                    </a:lnTo>
                    <a:lnTo>
                      <a:pt x="545" y="441"/>
                    </a:lnTo>
                    <a:lnTo>
                      <a:pt x="542" y="442"/>
                    </a:lnTo>
                    <a:lnTo>
                      <a:pt x="540" y="442"/>
                    </a:lnTo>
                    <a:lnTo>
                      <a:pt x="539" y="441"/>
                    </a:lnTo>
                    <a:lnTo>
                      <a:pt x="537" y="434"/>
                    </a:lnTo>
                    <a:lnTo>
                      <a:pt x="530" y="432"/>
                    </a:lnTo>
                    <a:lnTo>
                      <a:pt x="527" y="434"/>
                    </a:lnTo>
                    <a:lnTo>
                      <a:pt x="524" y="437"/>
                    </a:lnTo>
                    <a:lnTo>
                      <a:pt x="520" y="439"/>
                    </a:lnTo>
                    <a:lnTo>
                      <a:pt x="517" y="444"/>
                    </a:lnTo>
                    <a:lnTo>
                      <a:pt x="510" y="450"/>
                    </a:lnTo>
                    <a:lnTo>
                      <a:pt x="509" y="450"/>
                    </a:lnTo>
                    <a:lnTo>
                      <a:pt x="505" y="446"/>
                    </a:lnTo>
                    <a:lnTo>
                      <a:pt x="500" y="444"/>
                    </a:lnTo>
                    <a:lnTo>
                      <a:pt x="499" y="442"/>
                    </a:lnTo>
                    <a:lnTo>
                      <a:pt x="499" y="441"/>
                    </a:lnTo>
                    <a:lnTo>
                      <a:pt x="500" y="439"/>
                    </a:lnTo>
                    <a:lnTo>
                      <a:pt x="499" y="435"/>
                    </a:lnTo>
                    <a:lnTo>
                      <a:pt x="500" y="435"/>
                    </a:lnTo>
                    <a:lnTo>
                      <a:pt x="500" y="434"/>
                    </a:lnTo>
                    <a:lnTo>
                      <a:pt x="497" y="428"/>
                    </a:lnTo>
                    <a:lnTo>
                      <a:pt x="494" y="430"/>
                    </a:lnTo>
                    <a:lnTo>
                      <a:pt x="490" y="430"/>
                    </a:lnTo>
                    <a:lnTo>
                      <a:pt x="487" y="428"/>
                    </a:lnTo>
                    <a:lnTo>
                      <a:pt x="484" y="419"/>
                    </a:lnTo>
                    <a:lnTo>
                      <a:pt x="487" y="411"/>
                    </a:lnTo>
                    <a:lnTo>
                      <a:pt x="484" y="409"/>
                    </a:lnTo>
                    <a:lnTo>
                      <a:pt x="482" y="411"/>
                    </a:lnTo>
                    <a:lnTo>
                      <a:pt x="479" y="414"/>
                    </a:lnTo>
                    <a:lnTo>
                      <a:pt x="467" y="412"/>
                    </a:lnTo>
                    <a:lnTo>
                      <a:pt x="464" y="409"/>
                    </a:lnTo>
                    <a:lnTo>
                      <a:pt x="460" y="409"/>
                    </a:lnTo>
                    <a:lnTo>
                      <a:pt x="457" y="412"/>
                    </a:lnTo>
                    <a:lnTo>
                      <a:pt x="455" y="416"/>
                    </a:lnTo>
                    <a:lnTo>
                      <a:pt x="454" y="418"/>
                    </a:lnTo>
                    <a:lnTo>
                      <a:pt x="452" y="419"/>
                    </a:lnTo>
                    <a:lnTo>
                      <a:pt x="449" y="421"/>
                    </a:lnTo>
                    <a:lnTo>
                      <a:pt x="444" y="419"/>
                    </a:lnTo>
                    <a:lnTo>
                      <a:pt x="439" y="414"/>
                    </a:lnTo>
                    <a:lnTo>
                      <a:pt x="437" y="409"/>
                    </a:lnTo>
                    <a:lnTo>
                      <a:pt x="434" y="407"/>
                    </a:lnTo>
                    <a:lnTo>
                      <a:pt x="432" y="407"/>
                    </a:lnTo>
                    <a:lnTo>
                      <a:pt x="427" y="407"/>
                    </a:lnTo>
                    <a:lnTo>
                      <a:pt x="425" y="407"/>
                    </a:lnTo>
                    <a:lnTo>
                      <a:pt x="424" y="411"/>
                    </a:lnTo>
                    <a:lnTo>
                      <a:pt x="415" y="409"/>
                    </a:lnTo>
                    <a:lnTo>
                      <a:pt x="412" y="407"/>
                    </a:lnTo>
                    <a:lnTo>
                      <a:pt x="404" y="405"/>
                    </a:lnTo>
                    <a:lnTo>
                      <a:pt x="397" y="400"/>
                    </a:lnTo>
                    <a:lnTo>
                      <a:pt x="394" y="398"/>
                    </a:lnTo>
                    <a:lnTo>
                      <a:pt x="389" y="400"/>
                    </a:lnTo>
                    <a:lnTo>
                      <a:pt x="385" y="398"/>
                    </a:lnTo>
                    <a:lnTo>
                      <a:pt x="380" y="398"/>
                    </a:lnTo>
                    <a:lnTo>
                      <a:pt x="375" y="396"/>
                    </a:lnTo>
                    <a:lnTo>
                      <a:pt x="374" y="396"/>
                    </a:lnTo>
                    <a:lnTo>
                      <a:pt x="372" y="391"/>
                    </a:lnTo>
                    <a:lnTo>
                      <a:pt x="374" y="384"/>
                    </a:lnTo>
                    <a:lnTo>
                      <a:pt x="372" y="381"/>
                    </a:lnTo>
                    <a:lnTo>
                      <a:pt x="367" y="375"/>
                    </a:lnTo>
                    <a:lnTo>
                      <a:pt x="365" y="372"/>
                    </a:lnTo>
                    <a:lnTo>
                      <a:pt x="360" y="370"/>
                    </a:lnTo>
                    <a:lnTo>
                      <a:pt x="357" y="365"/>
                    </a:lnTo>
                    <a:lnTo>
                      <a:pt x="354" y="368"/>
                    </a:lnTo>
                    <a:lnTo>
                      <a:pt x="354" y="372"/>
                    </a:lnTo>
                    <a:lnTo>
                      <a:pt x="350" y="375"/>
                    </a:lnTo>
                    <a:lnTo>
                      <a:pt x="349" y="375"/>
                    </a:lnTo>
                    <a:lnTo>
                      <a:pt x="344" y="373"/>
                    </a:lnTo>
                    <a:lnTo>
                      <a:pt x="342" y="370"/>
                    </a:lnTo>
                    <a:lnTo>
                      <a:pt x="337" y="368"/>
                    </a:lnTo>
                    <a:lnTo>
                      <a:pt x="334" y="370"/>
                    </a:lnTo>
                    <a:lnTo>
                      <a:pt x="334" y="372"/>
                    </a:lnTo>
                    <a:lnTo>
                      <a:pt x="332" y="375"/>
                    </a:lnTo>
                    <a:lnTo>
                      <a:pt x="322" y="373"/>
                    </a:lnTo>
                    <a:lnTo>
                      <a:pt x="314" y="363"/>
                    </a:lnTo>
                    <a:lnTo>
                      <a:pt x="309" y="356"/>
                    </a:lnTo>
                    <a:lnTo>
                      <a:pt x="305" y="354"/>
                    </a:lnTo>
                    <a:lnTo>
                      <a:pt x="304" y="349"/>
                    </a:lnTo>
                    <a:lnTo>
                      <a:pt x="299" y="345"/>
                    </a:lnTo>
                    <a:lnTo>
                      <a:pt x="297" y="345"/>
                    </a:lnTo>
                    <a:lnTo>
                      <a:pt x="294" y="347"/>
                    </a:lnTo>
                    <a:lnTo>
                      <a:pt x="292" y="347"/>
                    </a:lnTo>
                    <a:lnTo>
                      <a:pt x="292" y="322"/>
                    </a:lnTo>
                    <a:lnTo>
                      <a:pt x="294" y="283"/>
                    </a:lnTo>
                    <a:lnTo>
                      <a:pt x="295" y="264"/>
                    </a:lnTo>
                    <a:lnTo>
                      <a:pt x="297" y="230"/>
                    </a:lnTo>
                    <a:lnTo>
                      <a:pt x="297" y="205"/>
                    </a:lnTo>
                    <a:lnTo>
                      <a:pt x="299" y="170"/>
                    </a:lnTo>
                    <a:lnTo>
                      <a:pt x="300" y="145"/>
                    </a:lnTo>
                    <a:lnTo>
                      <a:pt x="302" y="87"/>
                    </a:lnTo>
                    <a:lnTo>
                      <a:pt x="300" y="87"/>
                    </a:lnTo>
                    <a:lnTo>
                      <a:pt x="247" y="85"/>
                    </a:lnTo>
                    <a:lnTo>
                      <a:pt x="205" y="83"/>
                    </a:lnTo>
                    <a:lnTo>
                      <a:pt x="192" y="83"/>
                    </a:lnTo>
                    <a:lnTo>
                      <a:pt x="139" y="78"/>
                    </a:lnTo>
                    <a:lnTo>
                      <a:pt x="97" y="76"/>
                    </a:lnTo>
                    <a:lnTo>
                      <a:pt x="83" y="76"/>
                    </a:lnTo>
                    <a:lnTo>
                      <a:pt x="0" y="69"/>
                    </a:lnTo>
                    <a:lnTo>
                      <a:pt x="5" y="0"/>
                    </a:lnTo>
                    <a:lnTo>
                      <a:pt x="102" y="9"/>
                    </a:lnTo>
                    <a:lnTo>
                      <a:pt x="149" y="11"/>
                    </a:lnTo>
                    <a:lnTo>
                      <a:pt x="197" y="15"/>
                    </a:lnTo>
                    <a:lnTo>
                      <a:pt x="210" y="15"/>
                    </a:lnTo>
                    <a:lnTo>
                      <a:pt x="240" y="16"/>
                    </a:lnTo>
                    <a:lnTo>
                      <a:pt x="295" y="20"/>
                    </a:lnTo>
                    <a:lnTo>
                      <a:pt x="304" y="20"/>
                    </a:lnTo>
                    <a:lnTo>
                      <a:pt x="350" y="22"/>
                    </a:lnTo>
                    <a:lnTo>
                      <a:pt x="360" y="22"/>
                    </a:lnTo>
                    <a:lnTo>
                      <a:pt x="404" y="23"/>
                    </a:lnTo>
                    <a:lnTo>
                      <a:pt x="450" y="25"/>
                    </a:lnTo>
                    <a:lnTo>
                      <a:pt x="469" y="25"/>
                    </a:lnTo>
                    <a:lnTo>
                      <a:pt x="494" y="27"/>
                    </a:lnTo>
                    <a:lnTo>
                      <a:pt x="524" y="27"/>
                    </a:lnTo>
                    <a:lnTo>
                      <a:pt x="557" y="27"/>
                    </a:lnTo>
                    <a:lnTo>
                      <a:pt x="590" y="27"/>
                    </a:lnTo>
                    <a:lnTo>
                      <a:pt x="629" y="29"/>
                    </a:lnTo>
                    <a:lnTo>
                      <a:pt x="652" y="29"/>
                    </a:lnTo>
                    <a:lnTo>
                      <a:pt x="702" y="29"/>
                    </a:lnTo>
                    <a:lnTo>
                      <a:pt x="707" y="29"/>
                    </a:lnTo>
                    <a:lnTo>
                      <a:pt x="726" y="29"/>
                    </a:lnTo>
                    <a:lnTo>
                      <a:pt x="751" y="29"/>
                    </a:lnTo>
                    <a:lnTo>
                      <a:pt x="762" y="29"/>
                    </a:lnTo>
                    <a:lnTo>
                      <a:pt x="796" y="27"/>
                    </a:lnTo>
                    <a:lnTo>
                      <a:pt x="801" y="27"/>
                    </a:lnTo>
                    <a:lnTo>
                      <a:pt x="841" y="27"/>
                    </a:lnTo>
                    <a:lnTo>
                      <a:pt x="842" y="59"/>
                    </a:lnTo>
                    <a:lnTo>
                      <a:pt x="842" y="71"/>
                    </a:lnTo>
                    <a:lnTo>
                      <a:pt x="842" y="96"/>
                    </a:lnTo>
                    <a:lnTo>
                      <a:pt x="844" y="98"/>
                    </a:lnTo>
                    <a:lnTo>
                      <a:pt x="849" y="140"/>
                    </a:lnTo>
                    <a:lnTo>
                      <a:pt x="851" y="147"/>
                    </a:lnTo>
                    <a:lnTo>
                      <a:pt x="857" y="193"/>
                    </a:lnTo>
                    <a:lnTo>
                      <a:pt x="859" y="209"/>
                    </a:lnTo>
                    <a:lnTo>
                      <a:pt x="864" y="243"/>
                    </a:lnTo>
                    <a:lnTo>
                      <a:pt x="864" y="305"/>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9" name="Freeform 43"/>
              <p:cNvSpPr>
                <a:spLocks noEditPoints="1"/>
              </p:cNvSpPr>
              <p:nvPr/>
            </p:nvSpPr>
            <p:spPr bwMode="auto">
              <a:xfrm>
                <a:off x="5553902" y="2859362"/>
                <a:ext cx="1016539" cy="471388"/>
              </a:xfrm>
              <a:custGeom>
                <a:avLst/>
                <a:gdLst>
                  <a:gd name="T0" fmla="*/ 5 w 882"/>
                  <a:gd name="T1" fmla="*/ 321 h 409"/>
                  <a:gd name="T2" fmla="*/ 25 w 882"/>
                  <a:gd name="T3" fmla="*/ 310 h 409"/>
                  <a:gd name="T4" fmla="*/ 37 w 882"/>
                  <a:gd name="T5" fmla="*/ 283 h 409"/>
                  <a:gd name="T6" fmla="*/ 68 w 882"/>
                  <a:gd name="T7" fmla="*/ 273 h 409"/>
                  <a:gd name="T8" fmla="*/ 93 w 882"/>
                  <a:gd name="T9" fmla="*/ 255 h 409"/>
                  <a:gd name="T10" fmla="*/ 107 w 882"/>
                  <a:gd name="T11" fmla="*/ 239 h 409"/>
                  <a:gd name="T12" fmla="*/ 128 w 882"/>
                  <a:gd name="T13" fmla="*/ 221 h 409"/>
                  <a:gd name="T14" fmla="*/ 140 w 882"/>
                  <a:gd name="T15" fmla="*/ 207 h 409"/>
                  <a:gd name="T16" fmla="*/ 155 w 882"/>
                  <a:gd name="T17" fmla="*/ 193 h 409"/>
                  <a:gd name="T18" fmla="*/ 167 w 882"/>
                  <a:gd name="T19" fmla="*/ 202 h 409"/>
                  <a:gd name="T20" fmla="*/ 188 w 882"/>
                  <a:gd name="T21" fmla="*/ 179 h 409"/>
                  <a:gd name="T22" fmla="*/ 213 w 882"/>
                  <a:gd name="T23" fmla="*/ 174 h 409"/>
                  <a:gd name="T24" fmla="*/ 240 w 882"/>
                  <a:gd name="T25" fmla="*/ 142 h 409"/>
                  <a:gd name="T26" fmla="*/ 238 w 882"/>
                  <a:gd name="T27" fmla="*/ 107 h 409"/>
                  <a:gd name="T28" fmla="*/ 362 w 882"/>
                  <a:gd name="T29" fmla="*/ 91 h 409"/>
                  <a:gd name="T30" fmla="*/ 482 w 882"/>
                  <a:gd name="T31" fmla="*/ 69 h 409"/>
                  <a:gd name="T32" fmla="*/ 572 w 882"/>
                  <a:gd name="T33" fmla="*/ 54 h 409"/>
                  <a:gd name="T34" fmla="*/ 684 w 882"/>
                  <a:gd name="T35" fmla="*/ 29 h 409"/>
                  <a:gd name="T36" fmla="*/ 767 w 882"/>
                  <a:gd name="T37" fmla="*/ 9 h 409"/>
                  <a:gd name="T38" fmla="*/ 805 w 882"/>
                  <a:gd name="T39" fmla="*/ 18 h 409"/>
                  <a:gd name="T40" fmla="*/ 812 w 882"/>
                  <a:gd name="T41" fmla="*/ 29 h 409"/>
                  <a:gd name="T42" fmla="*/ 812 w 882"/>
                  <a:gd name="T43" fmla="*/ 41 h 409"/>
                  <a:gd name="T44" fmla="*/ 789 w 882"/>
                  <a:gd name="T45" fmla="*/ 38 h 409"/>
                  <a:gd name="T46" fmla="*/ 779 w 882"/>
                  <a:gd name="T47" fmla="*/ 54 h 409"/>
                  <a:gd name="T48" fmla="*/ 755 w 882"/>
                  <a:gd name="T49" fmla="*/ 87 h 409"/>
                  <a:gd name="T50" fmla="*/ 739 w 882"/>
                  <a:gd name="T51" fmla="*/ 52 h 409"/>
                  <a:gd name="T52" fmla="*/ 735 w 882"/>
                  <a:gd name="T53" fmla="*/ 61 h 409"/>
                  <a:gd name="T54" fmla="*/ 774 w 882"/>
                  <a:gd name="T55" fmla="*/ 87 h 409"/>
                  <a:gd name="T56" fmla="*/ 814 w 882"/>
                  <a:gd name="T57" fmla="*/ 110 h 409"/>
                  <a:gd name="T58" fmla="*/ 819 w 882"/>
                  <a:gd name="T59" fmla="*/ 89 h 409"/>
                  <a:gd name="T60" fmla="*/ 835 w 882"/>
                  <a:gd name="T61" fmla="*/ 122 h 409"/>
                  <a:gd name="T62" fmla="*/ 782 w 882"/>
                  <a:gd name="T63" fmla="*/ 151 h 409"/>
                  <a:gd name="T64" fmla="*/ 767 w 882"/>
                  <a:gd name="T65" fmla="*/ 163 h 409"/>
                  <a:gd name="T66" fmla="*/ 772 w 882"/>
                  <a:gd name="T67" fmla="*/ 184 h 409"/>
                  <a:gd name="T68" fmla="*/ 777 w 882"/>
                  <a:gd name="T69" fmla="*/ 202 h 409"/>
                  <a:gd name="T70" fmla="*/ 744 w 882"/>
                  <a:gd name="T71" fmla="*/ 220 h 409"/>
                  <a:gd name="T72" fmla="*/ 750 w 882"/>
                  <a:gd name="T73" fmla="*/ 236 h 409"/>
                  <a:gd name="T74" fmla="*/ 800 w 882"/>
                  <a:gd name="T75" fmla="*/ 223 h 409"/>
                  <a:gd name="T76" fmla="*/ 785 w 882"/>
                  <a:gd name="T77" fmla="*/ 259 h 409"/>
                  <a:gd name="T78" fmla="*/ 700 w 882"/>
                  <a:gd name="T79" fmla="*/ 312 h 409"/>
                  <a:gd name="T80" fmla="*/ 674 w 882"/>
                  <a:gd name="T81" fmla="*/ 354 h 409"/>
                  <a:gd name="T82" fmla="*/ 662 w 882"/>
                  <a:gd name="T83" fmla="*/ 395 h 409"/>
                  <a:gd name="T84" fmla="*/ 502 w 882"/>
                  <a:gd name="T85" fmla="*/ 328 h 409"/>
                  <a:gd name="T86" fmla="*/ 385 w 882"/>
                  <a:gd name="T87" fmla="*/ 324 h 409"/>
                  <a:gd name="T88" fmla="*/ 342 w 882"/>
                  <a:gd name="T89" fmla="*/ 292 h 409"/>
                  <a:gd name="T90" fmla="*/ 328 w 882"/>
                  <a:gd name="T91" fmla="*/ 287 h 409"/>
                  <a:gd name="T92" fmla="*/ 235 w 882"/>
                  <a:gd name="T93" fmla="*/ 298 h 409"/>
                  <a:gd name="T94" fmla="*/ 195 w 882"/>
                  <a:gd name="T95" fmla="*/ 305 h 409"/>
                  <a:gd name="T96" fmla="*/ 180 w 882"/>
                  <a:gd name="T97" fmla="*/ 312 h 409"/>
                  <a:gd name="T98" fmla="*/ 163 w 882"/>
                  <a:gd name="T99" fmla="*/ 322 h 409"/>
                  <a:gd name="T100" fmla="*/ 82 w 882"/>
                  <a:gd name="T101" fmla="*/ 347 h 409"/>
                  <a:gd name="T102" fmla="*/ 800 w 882"/>
                  <a:gd name="T103" fmla="*/ 2 h 409"/>
                  <a:gd name="T104" fmla="*/ 797 w 882"/>
                  <a:gd name="T105" fmla="*/ 4 h 409"/>
                  <a:gd name="T106" fmla="*/ 842 w 882"/>
                  <a:gd name="T107" fmla="*/ 62 h 409"/>
                  <a:gd name="T108" fmla="*/ 867 w 882"/>
                  <a:gd name="T109" fmla="*/ 96 h 409"/>
                  <a:gd name="T110" fmla="*/ 880 w 882"/>
                  <a:gd name="T111" fmla="*/ 160 h 409"/>
                  <a:gd name="T112" fmla="*/ 850 w 882"/>
                  <a:gd name="T113" fmla="*/ 183 h 409"/>
                  <a:gd name="T114" fmla="*/ 837 w 882"/>
                  <a:gd name="T115" fmla="*/ 199 h 409"/>
                  <a:gd name="T116" fmla="*/ 804 w 882"/>
                  <a:gd name="T117" fmla="*/ 248 h 4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2"/>
                  <a:gd name="T178" fmla="*/ 0 h 409"/>
                  <a:gd name="T179" fmla="*/ 882 w 882"/>
                  <a:gd name="T180" fmla="*/ 409 h 4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2" h="409">
                    <a:moveTo>
                      <a:pt x="33" y="354"/>
                    </a:moveTo>
                    <a:lnTo>
                      <a:pt x="20" y="356"/>
                    </a:lnTo>
                    <a:lnTo>
                      <a:pt x="0" y="359"/>
                    </a:lnTo>
                    <a:lnTo>
                      <a:pt x="0" y="329"/>
                    </a:lnTo>
                    <a:lnTo>
                      <a:pt x="5" y="321"/>
                    </a:lnTo>
                    <a:lnTo>
                      <a:pt x="10" y="324"/>
                    </a:lnTo>
                    <a:lnTo>
                      <a:pt x="18" y="322"/>
                    </a:lnTo>
                    <a:lnTo>
                      <a:pt x="23" y="317"/>
                    </a:lnTo>
                    <a:lnTo>
                      <a:pt x="25" y="315"/>
                    </a:lnTo>
                    <a:lnTo>
                      <a:pt x="25" y="310"/>
                    </a:lnTo>
                    <a:lnTo>
                      <a:pt x="27" y="303"/>
                    </a:lnTo>
                    <a:lnTo>
                      <a:pt x="25" y="299"/>
                    </a:lnTo>
                    <a:lnTo>
                      <a:pt x="30" y="292"/>
                    </a:lnTo>
                    <a:lnTo>
                      <a:pt x="33" y="289"/>
                    </a:lnTo>
                    <a:lnTo>
                      <a:pt x="37" y="283"/>
                    </a:lnTo>
                    <a:lnTo>
                      <a:pt x="42" y="282"/>
                    </a:lnTo>
                    <a:lnTo>
                      <a:pt x="47" y="276"/>
                    </a:lnTo>
                    <a:lnTo>
                      <a:pt x="57" y="273"/>
                    </a:lnTo>
                    <a:lnTo>
                      <a:pt x="62" y="271"/>
                    </a:lnTo>
                    <a:lnTo>
                      <a:pt x="68" y="273"/>
                    </a:lnTo>
                    <a:lnTo>
                      <a:pt x="73" y="271"/>
                    </a:lnTo>
                    <a:lnTo>
                      <a:pt x="78" y="266"/>
                    </a:lnTo>
                    <a:lnTo>
                      <a:pt x="85" y="260"/>
                    </a:lnTo>
                    <a:lnTo>
                      <a:pt x="88" y="257"/>
                    </a:lnTo>
                    <a:lnTo>
                      <a:pt x="93" y="255"/>
                    </a:lnTo>
                    <a:lnTo>
                      <a:pt x="97" y="250"/>
                    </a:lnTo>
                    <a:lnTo>
                      <a:pt x="97" y="246"/>
                    </a:lnTo>
                    <a:lnTo>
                      <a:pt x="103" y="244"/>
                    </a:lnTo>
                    <a:lnTo>
                      <a:pt x="107" y="239"/>
                    </a:lnTo>
                    <a:lnTo>
                      <a:pt x="108" y="239"/>
                    </a:lnTo>
                    <a:lnTo>
                      <a:pt x="115" y="236"/>
                    </a:lnTo>
                    <a:lnTo>
                      <a:pt x="122" y="236"/>
                    </a:lnTo>
                    <a:lnTo>
                      <a:pt x="125" y="232"/>
                    </a:lnTo>
                    <a:lnTo>
                      <a:pt x="128" y="221"/>
                    </a:lnTo>
                    <a:lnTo>
                      <a:pt x="127" y="214"/>
                    </a:lnTo>
                    <a:lnTo>
                      <a:pt x="128" y="211"/>
                    </a:lnTo>
                    <a:lnTo>
                      <a:pt x="132" y="211"/>
                    </a:lnTo>
                    <a:lnTo>
                      <a:pt x="137" y="213"/>
                    </a:lnTo>
                    <a:lnTo>
                      <a:pt x="140" y="207"/>
                    </a:lnTo>
                    <a:lnTo>
                      <a:pt x="140" y="204"/>
                    </a:lnTo>
                    <a:lnTo>
                      <a:pt x="140" y="202"/>
                    </a:lnTo>
                    <a:lnTo>
                      <a:pt x="152" y="193"/>
                    </a:lnTo>
                    <a:lnTo>
                      <a:pt x="153" y="193"/>
                    </a:lnTo>
                    <a:lnTo>
                      <a:pt x="155" y="193"/>
                    </a:lnTo>
                    <a:lnTo>
                      <a:pt x="157" y="197"/>
                    </a:lnTo>
                    <a:lnTo>
                      <a:pt x="157" y="199"/>
                    </a:lnTo>
                    <a:lnTo>
                      <a:pt x="158" y="204"/>
                    </a:lnTo>
                    <a:lnTo>
                      <a:pt x="162" y="206"/>
                    </a:lnTo>
                    <a:lnTo>
                      <a:pt x="167" y="202"/>
                    </a:lnTo>
                    <a:lnTo>
                      <a:pt x="170" y="199"/>
                    </a:lnTo>
                    <a:lnTo>
                      <a:pt x="175" y="186"/>
                    </a:lnTo>
                    <a:lnTo>
                      <a:pt x="178" y="183"/>
                    </a:lnTo>
                    <a:lnTo>
                      <a:pt x="183" y="179"/>
                    </a:lnTo>
                    <a:lnTo>
                      <a:pt x="188" y="179"/>
                    </a:lnTo>
                    <a:lnTo>
                      <a:pt x="193" y="174"/>
                    </a:lnTo>
                    <a:lnTo>
                      <a:pt x="198" y="174"/>
                    </a:lnTo>
                    <a:lnTo>
                      <a:pt x="203" y="179"/>
                    </a:lnTo>
                    <a:lnTo>
                      <a:pt x="207" y="179"/>
                    </a:lnTo>
                    <a:lnTo>
                      <a:pt x="213" y="174"/>
                    </a:lnTo>
                    <a:lnTo>
                      <a:pt x="218" y="154"/>
                    </a:lnTo>
                    <a:lnTo>
                      <a:pt x="220" y="151"/>
                    </a:lnTo>
                    <a:lnTo>
                      <a:pt x="228" y="144"/>
                    </a:lnTo>
                    <a:lnTo>
                      <a:pt x="238" y="142"/>
                    </a:lnTo>
                    <a:lnTo>
                      <a:pt x="240" y="142"/>
                    </a:lnTo>
                    <a:lnTo>
                      <a:pt x="237" y="138"/>
                    </a:lnTo>
                    <a:lnTo>
                      <a:pt x="235" y="135"/>
                    </a:lnTo>
                    <a:lnTo>
                      <a:pt x="238" y="122"/>
                    </a:lnTo>
                    <a:lnTo>
                      <a:pt x="237" y="117"/>
                    </a:lnTo>
                    <a:lnTo>
                      <a:pt x="238" y="107"/>
                    </a:lnTo>
                    <a:lnTo>
                      <a:pt x="272" y="103"/>
                    </a:lnTo>
                    <a:lnTo>
                      <a:pt x="315" y="98"/>
                    </a:lnTo>
                    <a:lnTo>
                      <a:pt x="322" y="96"/>
                    </a:lnTo>
                    <a:lnTo>
                      <a:pt x="345" y="94"/>
                    </a:lnTo>
                    <a:lnTo>
                      <a:pt x="362" y="91"/>
                    </a:lnTo>
                    <a:lnTo>
                      <a:pt x="400" y="85"/>
                    </a:lnTo>
                    <a:lnTo>
                      <a:pt x="403" y="85"/>
                    </a:lnTo>
                    <a:lnTo>
                      <a:pt x="433" y="78"/>
                    </a:lnTo>
                    <a:lnTo>
                      <a:pt x="453" y="75"/>
                    </a:lnTo>
                    <a:lnTo>
                      <a:pt x="482" y="69"/>
                    </a:lnTo>
                    <a:lnTo>
                      <a:pt x="490" y="69"/>
                    </a:lnTo>
                    <a:lnTo>
                      <a:pt x="523" y="62"/>
                    </a:lnTo>
                    <a:lnTo>
                      <a:pt x="530" y="61"/>
                    </a:lnTo>
                    <a:lnTo>
                      <a:pt x="558" y="55"/>
                    </a:lnTo>
                    <a:lnTo>
                      <a:pt x="572" y="54"/>
                    </a:lnTo>
                    <a:lnTo>
                      <a:pt x="597" y="46"/>
                    </a:lnTo>
                    <a:lnTo>
                      <a:pt x="613" y="43"/>
                    </a:lnTo>
                    <a:lnTo>
                      <a:pt x="625" y="41"/>
                    </a:lnTo>
                    <a:lnTo>
                      <a:pt x="670" y="32"/>
                    </a:lnTo>
                    <a:lnTo>
                      <a:pt x="684" y="29"/>
                    </a:lnTo>
                    <a:lnTo>
                      <a:pt x="709" y="23"/>
                    </a:lnTo>
                    <a:lnTo>
                      <a:pt x="744" y="15"/>
                    </a:lnTo>
                    <a:lnTo>
                      <a:pt x="750" y="13"/>
                    </a:lnTo>
                    <a:lnTo>
                      <a:pt x="767" y="9"/>
                    </a:lnTo>
                    <a:lnTo>
                      <a:pt x="787" y="6"/>
                    </a:lnTo>
                    <a:lnTo>
                      <a:pt x="795" y="4"/>
                    </a:lnTo>
                    <a:lnTo>
                      <a:pt x="797" y="9"/>
                    </a:lnTo>
                    <a:lnTo>
                      <a:pt x="792" y="11"/>
                    </a:lnTo>
                    <a:lnTo>
                      <a:pt x="805" y="18"/>
                    </a:lnTo>
                    <a:lnTo>
                      <a:pt x="807" y="20"/>
                    </a:lnTo>
                    <a:lnTo>
                      <a:pt x="804" y="20"/>
                    </a:lnTo>
                    <a:lnTo>
                      <a:pt x="809" y="27"/>
                    </a:lnTo>
                    <a:lnTo>
                      <a:pt x="810" y="18"/>
                    </a:lnTo>
                    <a:lnTo>
                      <a:pt x="812" y="29"/>
                    </a:lnTo>
                    <a:lnTo>
                      <a:pt x="830" y="57"/>
                    </a:lnTo>
                    <a:lnTo>
                      <a:pt x="832" y="62"/>
                    </a:lnTo>
                    <a:lnTo>
                      <a:pt x="825" y="59"/>
                    </a:lnTo>
                    <a:lnTo>
                      <a:pt x="817" y="41"/>
                    </a:lnTo>
                    <a:lnTo>
                      <a:pt x="812" y="41"/>
                    </a:lnTo>
                    <a:lnTo>
                      <a:pt x="812" y="36"/>
                    </a:lnTo>
                    <a:lnTo>
                      <a:pt x="805" y="34"/>
                    </a:lnTo>
                    <a:lnTo>
                      <a:pt x="814" y="50"/>
                    </a:lnTo>
                    <a:lnTo>
                      <a:pt x="812" y="54"/>
                    </a:lnTo>
                    <a:lnTo>
                      <a:pt x="789" y="38"/>
                    </a:lnTo>
                    <a:lnTo>
                      <a:pt x="785" y="41"/>
                    </a:lnTo>
                    <a:lnTo>
                      <a:pt x="799" y="55"/>
                    </a:lnTo>
                    <a:lnTo>
                      <a:pt x="797" y="59"/>
                    </a:lnTo>
                    <a:lnTo>
                      <a:pt x="787" y="59"/>
                    </a:lnTo>
                    <a:lnTo>
                      <a:pt x="779" y="54"/>
                    </a:lnTo>
                    <a:lnTo>
                      <a:pt x="784" y="68"/>
                    </a:lnTo>
                    <a:lnTo>
                      <a:pt x="765" y="77"/>
                    </a:lnTo>
                    <a:lnTo>
                      <a:pt x="772" y="78"/>
                    </a:lnTo>
                    <a:lnTo>
                      <a:pt x="762" y="87"/>
                    </a:lnTo>
                    <a:lnTo>
                      <a:pt x="755" y="87"/>
                    </a:lnTo>
                    <a:lnTo>
                      <a:pt x="749" y="82"/>
                    </a:lnTo>
                    <a:lnTo>
                      <a:pt x="750" y="85"/>
                    </a:lnTo>
                    <a:lnTo>
                      <a:pt x="745" y="85"/>
                    </a:lnTo>
                    <a:lnTo>
                      <a:pt x="739" y="71"/>
                    </a:lnTo>
                    <a:lnTo>
                      <a:pt x="739" y="52"/>
                    </a:lnTo>
                    <a:lnTo>
                      <a:pt x="729" y="46"/>
                    </a:lnTo>
                    <a:lnTo>
                      <a:pt x="714" y="45"/>
                    </a:lnTo>
                    <a:lnTo>
                      <a:pt x="734" y="50"/>
                    </a:lnTo>
                    <a:lnTo>
                      <a:pt x="737" y="57"/>
                    </a:lnTo>
                    <a:lnTo>
                      <a:pt x="735" y="61"/>
                    </a:lnTo>
                    <a:lnTo>
                      <a:pt x="735" y="73"/>
                    </a:lnTo>
                    <a:lnTo>
                      <a:pt x="745" y="92"/>
                    </a:lnTo>
                    <a:lnTo>
                      <a:pt x="742" y="101"/>
                    </a:lnTo>
                    <a:lnTo>
                      <a:pt x="747" y="99"/>
                    </a:lnTo>
                    <a:lnTo>
                      <a:pt x="774" y="87"/>
                    </a:lnTo>
                    <a:lnTo>
                      <a:pt x="779" y="92"/>
                    </a:lnTo>
                    <a:lnTo>
                      <a:pt x="794" y="84"/>
                    </a:lnTo>
                    <a:lnTo>
                      <a:pt x="807" y="84"/>
                    </a:lnTo>
                    <a:lnTo>
                      <a:pt x="814" y="87"/>
                    </a:lnTo>
                    <a:lnTo>
                      <a:pt x="814" y="110"/>
                    </a:lnTo>
                    <a:lnTo>
                      <a:pt x="819" y="119"/>
                    </a:lnTo>
                    <a:lnTo>
                      <a:pt x="805" y="119"/>
                    </a:lnTo>
                    <a:lnTo>
                      <a:pt x="812" y="122"/>
                    </a:lnTo>
                    <a:lnTo>
                      <a:pt x="820" y="121"/>
                    </a:lnTo>
                    <a:lnTo>
                      <a:pt x="819" y="89"/>
                    </a:lnTo>
                    <a:lnTo>
                      <a:pt x="834" y="82"/>
                    </a:lnTo>
                    <a:lnTo>
                      <a:pt x="842" y="87"/>
                    </a:lnTo>
                    <a:lnTo>
                      <a:pt x="850" y="114"/>
                    </a:lnTo>
                    <a:lnTo>
                      <a:pt x="847" y="126"/>
                    </a:lnTo>
                    <a:lnTo>
                      <a:pt x="835" y="122"/>
                    </a:lnTo>
                    <a:lnTo>
                      <a:pt x="825" y="154"/>
                    </a:lnTo>
                    <a:lnTo>
                      <a:pt x="814" y="167"/>
                    </a:lnTo>
                    <a:lnTo>
                      <a:pt x="780" y="163"/>
                    </a:lnTo>
                    <a:lnTo>
                      <a:pt x="775" y="160"/>
                    </a:lnTo>
                    <a:lnTo>
                      <a:pt x="782" y="151"/>
                    </a:lnTo>
                    <a:lnTo>
                      <a:pt x="782" y="145"/>
                    </a:lnTo>
                    <a:lnTo>
                      <a:pt x="774" y="144"/>
                    </a:lnTo>
                    <a:lnTo>
                      <a:pt x="777" y="147"/>
                    </a:lnTo>
                    <a:lnTo>
                      <a:pt x="764" y="153"/>
                    </a:lnTo>
                    <a:lnTo>
                      <a:pt x="767" y="163"/>
                    </a:lnTo>
                    <a:lnTo>
                      <a:pt x="760" y="168"/>
                    </a:lnTo>
                    <a:lnTo>
                      <a:pt x="717" y="160"/>
                    </a:lnTo>
                    <a:lnTo>
                      <a:pt x="730" y="172"/>
                    </a:lnTo>
                    <a:lnTo>
                      <a:pt x="762" y="177"/>
                    </a:lnTo>
                    <a:lnTo>
                      <a:pt x="772" y="184"/>
                    </a:lnTo>
                    <a:lnTo>
                      <a:pt x="774" y="179"/>
                    </a:lnTo>
                    <a:lnTo>
                      <a:pt x="779" y="179"/>
                    </a:lnTo>
                    <a:lnTo>
                      <a:pt x="784" y="186"/>
                    </a:lnTo>
                    <a:lnTo>
                      <a:pt x="772" y="199"/>
                    </a:lnTo>
                    <a:lnTo>
                      <a:pt x="777" y="202"/>
                    </a:lnTo>
                    <a:lnTo>
                      <a:pt x="777" y="213"/>
                    </a:lnTo>
                    <a:lnTo>
                      <a:pt x="772" y="220"/>
                    </a:lnTo>
                    <a:lnTo>
                      <a:pt x="755" y="229"/>
                    </a:lnTo>
                    <a:lnTo>
                      <a:pt x="745" y="225"/>
                    </a:lnTo>
                    <a:lnTo>
                      <a:pt x="744" y="220"/>
                    </a:lnTo>
                    <a:lnTo>
                      <a:pt x="734" y="218"/>
                    </a:lnTo>
                    <a:lnTo>
                      <a:pt x="727" y="220"/>
                    </a:lnTo>
                    <a:lnTo>
                      <a:pt x="727" y="223"/>
                    </a:lnTo>
                    <a:lnTo>
                      <a:pt x="739" y="223"/>
                    </a:lnTo>
                    <a:lnTo>
                      <a:pt x="750" y="236"/>
                    </a:lnTo>
                    <a:lnTo>
                      <a:pt x="779" y="234"/>
                    </a:lnTo>
                    <a:lnTo>
                      <a:pt x="774" y="227"/>
                    </a:lnTo>
                    <a:lnTo>
                      <a:pt x="789" y="223"/>
                    </a:lnTo>
                    <a:lnTo>
                      <a:pt x="795" y="214"/>
                    </a:lnTo>
                    <a:lnTo>
                      <a:pt x="800" y="223"/>
                    </a:lnTo>
                    <a:lnTo>
                      <a:pt x="805" y="223"/>
                    </a:lnTo>
                    <a:lnTo>
                      <a:pt x="809" y="218"/>
                    </a:lnTo>
                    <a:lnTo>
                      <a:pt x="810" y="221"/>
                    </a:lnTo>
                    <a:lnTo>
                      <a:pt x="799" y="246"/>
                    </a:lnTo>
                    <a:lnTo>
                      <a:pt x="785" y="259"/>
                    </a:lnTo>
                    <a:lnTo>
                      <a:pt x="744" y="271"/>
                    </a:lnTo>
                    <a:lnTo>
                      <a:pt x="732" y="264"/>
                    </a:lnTo>
                    <a:lnTo>
                      <a:pt x="735" y="275"/>
                    </a:lnTo>
                    <a:lnTo>
                      <a:pt x="734" y="278"/>
                    </a:lnTo>
                    <a:lnTo>
                      <a:pt x="700" y="312"/>
                    </a:lnTo>
                    <a:lnTo>
                      <a:pt x="695" y="319"/>
                    </a:lnTo>
                    <a:lnTo>
                      <a:pt x="694" y="317"/>
                    </a:lnTo>
                    <a:lnTo>
                      <a:pt x="694" y="321"/>
                    </a:lnTo>
                    <a:lnTo>
                      <a:pt x="682" y="336"/>
                    </a:lnTo>
                    <a:lnTo>
                      <a:pt x="674" y="354"/>
                    </a:lnTo>
                    <a:lnTo>
                      <a:pt x="674" y="372"/>
                    </a:lnTo>
                    <a:lnTo>
                      <a:pt x="670" y="374"/>
                    </a:lnTo>
                    <a:lnTo>
                      <a:pt x="664" y="356"/>
                    </a:lnTo>
                    <a:lnTo>
                      <a:pt x="669" y="382"/>
                    </a:lnTo>
                    <a:lnTo>
                      <a:pt x="662" y="395"/>
                    </a:lnTo>
                    <a:lnTo>
                      <a:pt x="607" y="409"/>
                    </a:lnTo>
                    <a:lnTo>
                      <a:pt x="598" y="402"/>
                    </a:lnTo>
                    <a:lnTo>
                      <a:pt x="547" y="363"/>
                    </a:lnTo>
                    <a:lnTo>
                      <a:pt x="502" y="329"/>
                    </a:lnTo>
                    <a:lnTo>
                      <a:pt x="502" y="328"/>
                    </a:lnTo>
                    <a:lnTo>
                      <a:pt x="477" y="310"/>
                    </a:lnTo>
                    <a:lnTo>
                      <a:pt x="473" y="310"/>
                    </a:lnTo>
                    <a:lnTo>
                      <a:pt x="450" y="313"/>
                    </a:lnTo>
                    <a:lnTo>
                      <a:pt x="408" y="319"/>
                    </a:lnTo>
                    <a:lnTo>
                      <a:pt x="385" y="324"/>
                    </a:lnTo>
                    <a:lnTo>
                      <a:pt x="360" y="328"/>
                    </a:lnTo>
                    <a:lnTo>
                      <a:pt x="360" y="312"/>
                    </a:lnTo>
                    <a:lnTo>
                      <a:pt x="353" y="305"/>
                    </a:lnTo>
                    <a:lnTo>
                      <a:pt x="347" y="298"/>
                    </a:lnTo>
                    <a:lnTo>
                      <a:pt x="342" y="292"/>
                    </a:lnTo>
                    <a:lnTo>
                      <a:pt x="332" y="303"/>
                    </a:lnTo>
                    <a:lnTo>
                      <a:pt x="328" y="299"/>
                    </a:lnTo>
                    <a:lnTo>
                      <a:pt x="332" y="294"/>
                    </a:lnTo>
                    <a:lnTo>
                      <a:pt x="330" y="290"/>
                    </a:lnTo>
                    <a:lnTo>
                      <a:pt x="328" y="287"/>
                    </a:lnTo>
                    <a:lnTo>
                      <a:pt x="302" y="290"/>
                    </a:lnTo>
                    <a:lnTo>
                      <a:pt x="297" y="290"/>
                    </a:lnTo>
                    <a:lnTo>
                      <a:pt x="257" y="296"/>
                    </a:lnTo>
                    <a:lnTo>
                      <a:pt x="245" y="298"/>
                    </a:lnTo>
                    <a:lnTo>
                      <a:pt x="235" y="298"/>
                    </a:lnTo>
                    <a:lnTo>
                      <a:pt x="210" y="301"/>
                    </a:lnTo>
                    <a:lnTo>
                      <a:pt x="203" y="301"/>
                    </a:lnTo>
                    <a:lnTo>
                      <a:pt x="200" y="305"/>
                    </a:lnTo>
                    <a:lnTo>
                      <a:pt x="197" y="303"/>
                    </a:lnTo>
                    <a:lnTo>
                      <a:pt x="195" y="305"/>
                    </a:lnTo>
                    <a:lnTo>
                      <a:pt x="192" y="301"/>
                    </a:lnTo>
                    <a:lnTo>
                      <a:pt x="188" y="308"/>
                    </a:lnTo>
                    <a:lnTo>
                      <a:pt x="185" y="308"/>
                    </a:lnTo>
                    <a:lnTo>
                      <a:pt x="180" y="312"/>
                    </a:lnTo>
                    <a:lnTo>
                      <a:pt x="175" y="312"/>
                    </a:lnTo>
                    <a:lnTo>
                      <a:pt x="167" y="317"/>
                    </a:lnTo>
                    <a:lnTo>
                      <a:pt x="163" y="319"/>
                    </a:lnTo>
                    <a:lnTo>
                      <a:pt x="163" y="321"/>
                    </a:lnTo>
                    <a:lnTo>
                      <a:pt x="163" y="322"/>
                    </a:lnTo>
                    <a:lnTo>
                      <a:pt x="157" y="324"/>
                    </a:lnTo>
                    <a:lnTo>
                      <a:pt x="145" y="329"/>
                    </a:lnTo>
                    <a:lnTo>
                      <a:pt x="133" y="336"/>
                    </a:lnTo>
                    <a:lnTo>
                      <a:pt x="123" y="340"/>
                    </a:lnTo>
                    <a:lnTo>
                      <a:pt x="82" y="347"/>
                    </a:lnTo>
                    <a:lnTo>
                      <a:pt x="78" y="349"/>
                    </a:lnTo>
                    <a:lnTo>
                      <a:pt x="38" y="354"/>
                    </a:lnTo>
                    <a:lnTo>
                      <a:pt x="33" y="354"/>
                    </a:lnTo>
                    <a:close/>
                    <a:moveTo>
                      <a:pt x="797" y="4"/>
                    </a:moveTo>
                    <a:lnTo>
                      <a:pt x="800" y="2"/>
                    </a:lnTo>
                    <a:lnTo>
                      <a:pt x="809" y="2"/>
                    </a:lnTo>
                    <a:lnTo>
                      <a:pt x="809" y="11"/>
                    </a:lnTo>
                    <a:lnTo>
                      <a:pt x="804" y="13"/>
                    </a:lnTo>
                    <a:lnTo>
                      <a:pt x="804" y="8"/>
                    </a:lnTo>
                    <a:lnTo>
                      <a:pt x="797" y="4"/>
                    </a:lnTo>
                    <a:close/>
                    <a:moveTo>
                      <a:pt x="809" y="0"/>
                    </a:moveTo>
                    <a:lnTo>
                      <a:pt x="812" y="0"/>
                    </a:lnTo>
                    <a:lnTo>
                      <a:pt x="830" y="41"/>
                    </a:lnTo>
                    <a:lnTo>
                      <a:pt x="865" y="94"/>
                    </a:lnTo>
                    <a:lnTo>
                      <a:pt x="842" y="62"/>
                    </a:lnTo>
                    <a:lnTo>
                      <a:pt x="839" y="64"/>
                    </a:lnTo>
                    <a:lnTo>
                      <a:pt x="830" y="41"/>
                    </a:lnTo>
                    <a:lnTo>
                      <a:pt x="809" y="0"/>
                    </a:lnTo>
                    <a:close/>
                    <a:moveTo>
                      <a:pt x="874" y="108"/>
                    </a:moveTo>
                    <a:lnTo>
                      <a:pt x="867" y="96"/>
                    </a:lnTo>
                    <a:lnTo>
                      <a:pt x="879" y="114"/>
                    </a:lnTo>
                    <a:lnTo>
                      <a:pt x="882" y="167"/>
                    </a:lnTo>
                    <a:lnTo>
                      <a:pt x="860" y="177"/>
                    </a:lnTo>
                    <a:lnTo>
                      <a:pt x="865" y="170"/>
                    </a:lnTo>
                    <a:lnTo>
                      <a:pt x="880" y="160"/>
                    </a:lnTo>
                    <a:lnTo>
                      <a:pt x="879" y="121"/>
                    </a:lnTo>
                    <a:lnTo>
                      <a:pt x="874" y="108"/>
                    </a:lnTo>
                    <a:close/>
                    <a:moveTo>
                      <a:pt x="837" y="199"/>
                    </a:moveTo>
                    <a:lnTo>
                      <a:pt x="840" y="191"/>
                    </a:lnTo>
                    <a:lnTo>
                      <a:pt x="850" y="183"/>
                    </a:lnTo>
                    <a:lnTo>
                      <a:pt x="859" y="177"/>
                    </a:lnTo>
                    <a:lnTo>
                      <a:pt x="855" y="181"/>
                    </a:lnTo>
                    <a:lnTo>
                      <a:pt x="847" y="188"/>
                    </a:lnTo>
                    <a:lnTo>
                      <a:pt x="839" y="199"/>
                    </a:lnTo>
                    <a:lnTo>
                      <a:pt x="837" y="199"/>
                    </a:lnTo>
                    <a:close/>
                    <a:moveTo>
                      <a:pt x="797" y="275"/>
                    </a:moveTo>
                    <a:lnTo>
                      <a:pt x="795" y="271"/>
                    </a:lnTo>
                    <a:lnTo>
                      <a:pt x="797" y="271"/>
                    </a:lnTo>
                    <a:lnTo>
                      <a:pt x="800" y="259"/>
                    </a:lnTo>
                    <a:lnTo>
                      <a:pt x="804" y="248"/>
                    </a:lnTo>
                    <a:lnTo>
                      <a:pt x="809" y="241"/>
                    </a:lnTo>
                    <a:lnTo>
                      <a:pt x="815" y="230"/>
                    </a:lnTo>
                    <a:lnTo>
                      <a:pt x="802" y="259"/>
                    </a:lnTo>
                    <a:lnTo>
                      <a:pt x="797" y="275"/>
                    </a:lnTo>
                    <a:close/>
                  </a:path>
                </a:pathLst>
              </a:custGeom>
              <a:solidFill>
                <a:schemeClr val="accent1"/>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0" name="Freeform 44"/>
              <p:cNvSpPr>
                <a:spLocks/>
              </p:cNvSpPr>
              <p:nvPr/>
            </p:nvSpPr>
            <p:spPr bwMode="auto">
              <a:xfrm>
                <a:off x="4849700" y="2980377"/>
                <a:ext cx="980810" cy="358440"/>
              </a:xfrm>
              <a:custGeom>
                <a:avLst/>
                <a:gdLst>
                  <a:gd name="T0" fmla="*/ 636 w 851"/>
                  <a:gd name="T1" fmla="*/ 205 h 311"/>
                  <a:gd name="T2" fmla="*/ 621 w 851"/>
                  <a:gd name="T3" fmla="*/ 219 h 311"/>
                  <a:gd name="T4" fmla="*/ 581 w 851"/>
                  <a:gd name="T5" fmla="*/ 258 h 311"/>
                  <a:gd name="T6" fmla="*/ 544 w 851"/>
                  <a:gd name="T7" fmla="*/ 261 h 311"/>
                  <a:gd name="T8" fmla="*/ 479 w 851"/>
                  <a:gd name="T9" fmla="*/ 270 h 311"/>
                  <a:gd name="T10" fmla="*/ 361 w 851"/>
                  <a:gd name="T11" fmla="*/ 283 h 311"/>
                  <a:gd name="T12" fmla="*/ 276 w 851"/>
                  <a:gd name="T13" fmla="*/ 288 h 311"/>
                  <a:gd name="T14" fmla="*/ 199 w 851"/>
                  <a:gd name="T15" fmla="*/ 297 h 311"/>
                  <a:gd name="T16" fmla="*/ 132 w 851"/>
                  <a:gd name="T17" fmla="*/ 302 h 311"/>
                  <a:gd name="T18" fmla="*/ 61 w 851"/>
                  <a:gd name="T19" fmla="*/ 307 h 311"/>
                  <a:gd name="T20" fmla="*/ 14 w 851"/>
                  <a:gd name="T21" fmla="*/ 300 h 311"/>
                  <a:gd name="T22" fmla="*/ 22 w 851"/>
                  <a:gd name="T23" fmla="*/ 293 h 311"/>
                  <a:gd name="T24" fmla="*/ 22 w 851"/>
                  <a:gd name="T25" fmla="*/ 281 h 311"/>
                  <a:gd name="T26" fmla="*/ 12 w 851"/>
                  <a:gd name="T27" fmla="*/ 272 h 311"/>
                  <a:gd name="T28" fmla="*/ 17 w 851"/>
                  <a:gd name="T29" fmla="*/ 261 h 311"/>
                  <a:gd name="T30" fmla="*/ 17 w 851"/>
                  <a:gd name="T31" fmla="*/ 254 h 311"/>
                  <a:gd name="T32" fmla="*/ 10 w 851"/>
                  <a:gd name="T33" fmla="*/ 254 h 311"/>
                  <a:gd name="T34" fmla="*/ 20 w 851"/>
                  <a:gd name="T35" fmla="*/ 247 h 311"/>
                  <a:gd name="T36" fmla="*/ 27 w 851"/>
                  <a:gd name="T37" fmla="*/ 249 h 311"/>
                  <a:gd name="T38" fmla="*/ 27 w 851"/>
                  <a:gd name="T39" fmla="*/ 235 h 311"/>
                  <a:gd name="T40" fmla="*/ 36 w 851"/>
                  <a:gd name="T41" fmla="*/ 237 h 311"/>
                  <a:gd name="T42" fmla="*/ 41 w 851"/>
                  <a:gd name="T43" fmla="*/ 224 h 311"/>
                  <a:gd name="T44" fmla="*/ 37 w 851"/>
                  <a:gd name="T45" fmla="*/ 221 h 311"/>
                  <a:gd name="T46" fmla="*/ 34 w 851"/>
                  <a:gd name="T47" fmla="*/ 208 h 311"/>
                  <a:gd name="T48" fmla="*/ 46 w 851"/>
                  <a:gd name="T49" fmla="*/ 200 h 311"/>
                  <a:gd name="T50" fmla="*/ 54 w 851"/>
                  <a:gd name="T51" fmla="*/ 194 h 311"/>
                  <a:gd name="T52" fmla="*/ 51 w 851"/>
                  <a:gd name="T53" fmla="*/ 185 h 311"/>
                  <a:gd name="T54" fmla="*/ 61 w 851"/>
                  <a:gd name="T55" fmla="*/ 185 h 311"/>
                  <a:gd name="T56" fmla="*/ 54 w 851"/>
                  <a:gd name="T57" fmla="*/ 170 h 311"/>
                  <a:gd name="T58" fmla="*/ 64 w 851"/>
                  <a:gd name="T59" fmla="*/ 152 h 311"/>
                  <a:gd name="T60" fmla="*/ 52 w 851"/>
                  <a:gd name="T61" fmla="*/ 139 h 311"/>
                  <a:gd name="T62" fmla="*/ 67 w 851"/>
                  <a:gd name="T63" fmla="*/ 136 h 311"/>
                  <a:gd name="T64" fmla="*/ 61 w 851"/>
                  <a:gd name="T65" fmla="*/ 125 h 311"/>
                  <a:gd name="T66" fmla="*/ 66 w 851"/>
                  <a:gd name="T67" fmla="*/ 113 h 311"/>
                  <a:gd name="T68" fmla="*/ 71 w 851"/>
                  <a:gd name="T69" fmla="*/ 109 h 311"/>
                  <a:gd name="T70" fmla="*/ 84 w 851"/>
                  <a:gd name="T71" fmla="*/ 104 h 311"/>
                  <a:gd name="T72" fmla="*/ 169 w 851"/>
                  <a:gd name="T73" fmla="*/ 97 h 311"/>
                  <a:gd name="T74" fmla="*/ 214 w 851"/>
                  <a:gd name="T75" fmla="*/ 81 h 311"/>
                  <a:gd name="T76" fmla="*/ 249 w 851"/>
                  <a:gd name="T77" fmla="*/ 71 h 311"/>
                  <a:gd name="T78" fmla="*/ 311 w 851"/>
                  <a:gd name="T79" fmla="*/ 63 h 311"/>
                  <a:gd name="T80" fmla="*/ 397 w 851"/>
                  <a:gd name="T81" fmla="*/ 56 h 311"/>
                  <a:gd name="T82" fmla="*/ 487 w 851"/>
                  <a:gd name="T83" fmla="*/ 48 h 311"/>
                  <a:gd name="T84" fmla="*/ 539 w 851"/>
                  <a:gd name="T85" fmla="*/ 44 h 311"/>
                  <a:gd name="T86" fmla="*/ 624 w 851"/>
                  <a:gd name="T87" fmla="*/ 35 h 311"/>
                  <a:gd name="T88" fmla="*/ 689 w 851"/>
                  <a:gd name="T89" fmla="*/ 25 h 311"/>
                  <a:gd name="T90" fmla="*/ 733 w 851"/>
                  <a:gd name="T91" fmla="*/ 19 h 311"/>
                  <a:gd name="T92" fmla="*/ 801 w 851"/>
                  <a:gd name="T93" fmla="*/ 9 h 311"/>
                  <a:gd name="T94" fmla="*/ 851 w 851"/>
                  <a:gd name="T95" fmla="*/ 0 h 311"/>
                  <a:gd name="T96" fmla="*/ 846 w 851"/>
                  <a:gd name="T97" fmla="*/ 30 h 311"/>
                  <a:gd name="T98" fmla="*/ 839 w 851"/>
                  <a:gd name="T99" fmla="*/ 39 h 311"/>
                  <a:gd name="T100" fmla="*/ 818 w 851"/>
                  <a:gd name="T101" fmla="*/ 74 h 311"/>
                  <a:gd name="T102" fmla="*/ 799 w 851"/>
                  <a:gd name="T103" fmla="*/ 74 h 311"/>
                  <a:gd name="T104" fmla="*/ 781 w 851"/>
                  <a:gd name="T105" fmla="*/ 94 h 311"/>
                  <a:gd name="T106" fmla="*/ 768 w 851"/>
                  <a:gd name="T107" fmla="*/ 94 h 311"/>
                  <a:gd name="T108" fmla="*/ 763 w 851"/>
                  <a:gd name="T109" fmla="*/ 88 h 311"/>
                  <a:gd name="T110" fmla="*/ 748 w 851"/>
                  <a:gd name="T111" fmla="*/ 108 h 311"/>
                  <a:gd name="T112" fmla="*/ 739 w 851"/>
                  <a:gd name="T113" fmla="*/ 116 h 311"/>
                  <a:gd name="T114" fmla="*/ 719 w 851"/>
                  <a:gd name="T115" fmla="*/ 134 h 311"/>
                  <a:gd name="T116" fmla="*/ 708 w 851"/>
                  <a:gd name="T117" fmla="*/ 145 h 311"/>
                  <a:gd name="T118" fmla="*/ 696 w 851"/>
                  <a:gd name="T119" fmla="*/ 155 h 311"/>
                  <a:gd name="T120" fmla="*/ 673 w 851"/>
                  <a:gd name="T121" fmla="*/ 166 h 311"/>
                  <a:gd name="T122" fmla="*/ 648 w 851"/>
                  <a:gd name="T123" fmla="*/ 178 h 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51"/>
                  <a:gd name="T187" fmla="*/ 0 h 311"/>
                  <a:gd name="T188" fmla="*/ 851 w 851"/>
                  <a:gd name="T189" fmla="*/ 311 h 3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51" h="311">
                    <a:moveTo>
                      <a:pt x="641" y="187"/>
                    </a:moveTo>
                    <a:lnTo>
                      <a:pt x="636" y="194"/>
                    </a:lnTo>
                    <a:lnTo>
                      <a:pt x="638" y="198"/>
                    </a:lnTo>
                    <a:lnTo>
                      <a:pt x="636" y="205"/>
                    </a:lnTo>
                    <a:lnTo>
                      <a:pt x="636" y="210"/>
                    </a:lnTo>
                    <a:lnTo>
                      <a:pt x="634" y="212"/>
                    </a:lnTo>
                    <a:lnTo>
                      <a:pt x="629" y="217"/>
                    </a:lnTo>
                    <a:lnTo>
                      <a:pt x="621" y="219"/>
                    </a:lnTo>
                    <a:lnTo>
                      <a:pt x="616" y="216"/>
                    </a:lnTo>
                    <a:lnTo>
                      <a:pt x="611" y="224"/>
                    </a:lnTo>
                    <a:lnTo>
                      <a:pt x="611" y="254"/>
                    </a:lnTo>
                    <a:lnTo>
                      <a:pt x="581" y="258"/>
                    </a:lnTo>
                    <a:lnTo>
                      <a:pt x="566" y="260"/>
                    </a:lnTo>
                    <a:lnTo>
                      <a:pt x="562" y="260"/>
                    </a:lnTo>
                    <a:lnTo>
                      <a:pt x="546" y="261"/>
                    </a:lnTo>
                    <a:lnTo>
                      <a:pt x="544" y="261"/>
                    </a:lnTo>
                    <a:lnTo>
                      <a:pt x="514" y="267"/>
                    </a:lnTo>
                    <a:lnTo>
                      <a:pt x="506" y="267"/>
                    </a:lnTo>
                    <a:lnTo>
                      <a:pt x="494" y="269"/>
                    </a:lnTo>
                    <a:lnTo>
                      <a:pt x="479" y="270"/>
                    </a:lnTo>
                    <a:lnTo>
                      <a:pt x="452" y="272"/>
                    </a:lnTo>
                    <a:lnTo>
                      <a:pt x="409" y="277"/>
                    </a:lnTo>
                    <a:lnTo>
                      <a:pt x="407" y="277"/>
                    </a:lnTo>
                    <a:lnTo>
                      <a:pt x="361" y="283"/>
                    </a:lnTo>
                    <a:lnTo>
                      <a:pt x="354" y="283"/>
                    </a:lnTo>
                    <a:lnTo>
                      <a:pt x="316" y="284"/>
                    </a:lnTo>
                    <a:lnTo>
                      <a:pt x="276" y="288"/>
                    </a:lnTo>
                    <a:lnTo>
                      <a:pt x="237" y="292"/>
                    </a:lnTo>
                    <a:lnTo>
                      <a:pt x="216" y="293"/>
                    </a:lnTo>
                    <a:lnTo>
                      <a:pt x="216" y="295"/>
                    </a:lnTo>
                    <a:lnTo>
                      <a:pt x="199" y="297"/>
                    </a:lnTo>
                    <a:lnTo>
                      <a:pt x="197" y="297"/>
                    </a:lnTo>
                    <a:lnTo>
                      <a:pt x="156" y="300"/>
                    </a:lnTo>
                    <a:lnTo>
                      <a:pt x="152" y="300"/>
                    </a:lnTo>
                    <a:lnTo>
                      <a:pt x="132" y="302"/>
                    </a:lnTo>
                    <a:lnTo>
                      <a:pt x="114" y="304"/>
                    </a:lnTo>
                    <a:lnTo>
                      <a:pt x="99" y="306"/>
                    </a:lnTo>
                    <a:lnTo>
                      <a:pt x="67" y="307"/>
                    </a:lnTo>
                    <a:lnTo>
                      <a:pt x="61" y="307"/>
                    </a:lnTo>
                    <a:lnTo>
                      <a:pt x="0" y="311"/>
                    </a:lnTo>
                    <a:lnTo>
                      <a:pt x="0" y="306"/>
                    </a:lnTo>
                    <a:lnTo>
                      <a:pt x="10" y="306"/>
                    </a:lnTo>
                    <a:lnTo>
                      <a:pt x="14" y="300"/>
                    </a:lnTo>
                    <a:lnTo>
                      <a:pt x="12" y="297"/>
                    </a:lnTo>
                    <a:lnTo>
                      <a:pt x="14" y="293"/>
                    </a:lnTo>
                    <a:lnTo>
                      <a:pt x="15" y="292"/>
                    </a:lnTo>
                    <a:lnTo>
                      <a:pt x="22" y="293"/>
                    </a:lnTo>
                    <a:lnTo>
                      <a:pt x="24" y="290"/>
                    </a:lnTo>
                    <a:lnTo>
                      <a:pt x="24" y="288"/>
                    </a:lnTo>
                    <a:lnTo>
                      <a:pt x="22" y="284"/>
                    </a:lnTo>
                    <a:lnTo>
                      <a:pt x="22" y="281"/>
                    </a:lnTo>
                    <a:lnTo>
                      <a:pt x="20" y="276"/>
                    </a:lnTo>
                    <a:lnTo>
                      <a:pt x="19" y="276"/>
                    </a:lnTo>
                    <a:lnTo>
                      <a:pt x="14" y="276"/>
                    </a:lnTo>
                    <a:lnTo>
                      <a:pt x="12" y="272"/>
                    </a:lnTo>
                    <a:lnTo>
                      <a:pt x="12" y="270"/>
                    </a:lnTo>
                    <a:lnTo>
                      <a:pt x="17" y="269"/>
                    </a:lnTo>
                    <a:lnTo>
                      <a:pt x="19" y="263"/>
                    </a:lnTo>
                    <a:lnTo>
                      <a:pt x="17" y="261"/>
                    </a:lnTo>
                    <a:lnTo>
                      <a:pt x="19" y="260"/>
                    </a:lnTo>
                    <a:lnTo>
                      <a:pt x="20" y="256"/>
                    </a:lnTo>
                    <a:lnTo>
                      <a:pt x="19" y="254"/>
                    </a:lnTo>
                    <a:lnTo>
                      <a:pt x="17" y="254"/>
                    </a:lnTo>
                    <a:lnTo>
                      <a:pt x="14" y="256"/>
                    </a:lnTo>
                    <a:lnTo>
                      <a:pt x="14" y="260"/>
                    </a:lnTo>
                    <a:lnTo>
                      <a:pt x="10" y="260"/>
                    </a:lnTo>
                    <a:lnTo>
                      <a:pt x="10" y="254"/>
                    </a:lnTo>
                    <a:lnTo>
                      <a:pt x="14" y="251"/>
                    </a:lnTo>
                    <a:lnTo>
                      <a:pt x="17" y="247"/>
                    </a:lnTo>
                    <a:lnTo>
                      <a:pt x="19" y="246"/>
                    </a:lnTo>
                    <a:lnTo>
                      <a:pt x="20" y="247"/>
                    </a:lnTo>
                    <a:lnTo>
                      <a:pt x="20" y="253"/>
                    </a:lnTo>
                    <a:lnTo>
                      <a:pt x="22" y="254"/>
                    </a:lnTo>
                    <a:lnTo>
                      <a:pt x="24" y="254"/>
                    </a:lnTo>
                    <a:lnTo>
                      <a:pt x="27" y="249"/>
                    </a:lnTo>
                    <a:lnTo>
                      <a:pt x="22" y="242"/>
                    </a:lnTo>
                    <a:lnTo>
                      <a:pt x="22" y="237"/>
                    </a:lnTo>
                    <a:lnTo>
                      <a:pt x="24" y="235"/>
                    </a:lnTo>
                    <a:lnTo>
                      <a:pt x="27" y="235"/>
                    </a:lnTo>
                    <a:lnTo>
                      <a:pt x="31" y="238"/>
                    </a:lnTo>
                    <a:lnTo>
                      <a:pt x="32" y="238"/>
                    </a:lnTo>
                    <a:lnTo>
                      <a:pt x="34" y="238"/>
                    </a:lnTo>
                    <a:lnTo>
                      <a:pt x="36" y="237"/>
                    </a:lnTo>
                    <a:lnTo>
                      <a:pt x="31" y="231"/>
                    </a:lnTo>
                    <a:lnTo>
                      <a:pt x="31" y="228"/>
                    </a:lnTo>
                    <a:lnTo>
                      <a:pt x="39" y="224"/>
                    </a:lnTo>
                    <a:lnTo>
                      <a:pt x="41" y="224"/>
                    </a:lnTo>
                    <a:lnTo>
                      <a:pt x="41" y="223"/>
                    </a:lnTo>
                    <a:lnTo>
                      <a:pt x="41" y="219"/>
                    </a:lnTo>
                    <a:lnTo>
                      <a:pt x="39" y="219"/>
                    </a:lnTo>
                    <a:lnTo>
                      <a:pt x="37" y="221"/>
                    </a:lnTo>
                    <a:lnTo>
                      <a:pt x="32" y="219"/>
                    </a:lnTo>
                    <a:lnTo>
                      <a:pt x="31" y="214"/>
                    </a:lnTo>
                    <a:lnTo>
                      <a:pt x="31" y="210"/>
                    </a:lnTo>
                    <a:lnTo>
                      <a:pt x="34" y="208"/>
                    </a:lnTo>
                    <a:lnTo>
                      <a:pt x="39" y="208"/>
                    </a:lnTo>
                    <a:lnTo>
                      <a:pt x="42" y="207"/>
                    </a:lnTo>
                    <a:lnTo>
                      <a:pt x="46" y="205"/>
                    </a:lnTo>
                    <a:lnTo>
                      <a:pt x="46" y="200"/>
                    </a:lnTo>
                    <a:lnTo>
                      <a:pt x="49" y="198"/>
                    </a:lnTo>
                    <a:lnTo>
                      <a:pt x="52" y="200"/>
                    </a:lnTo>
                    <a:lnTo>
                      <a:pt x="56" y="196"/>
                    </a:lnTo>
                    <a:lnTo>
                      <a:pt x="54" y="194"/>
                    </a:lnTo>
                    <a:lnTo>
                      <a:pt x="49" y="191"/>
                    </a:lnTo>
                    <a:lnTo>
                      <a:pt x="47" y="189"/>
                    </a:lnTo>
                    <a:lnTo>
                      <a:pt x="47" y="187"/>
                    </a:lnTo>
                    <a:lnTo>
                      <a:pt x="51" y="185"/>
                    </a:lnTo>
                    <a:lnTo>
                      <a:pt x="52" y="185"/>
                    </a:lnTo>
                    <a:lnTo>
                      <a:pt x="57" y="189"/>
                    </a:lnTo>
                    <a:lnTo>
                      <a:pt x="59" y="187"/>
                    </a:lnTo>
                    <a:lnTo>
                      <a:pt x="61" y="185"/>
                    </a:lnTo>
                    <a:lnTo>
                      <a:pt x="57" y="182"/>
                    </a:lnTo>
                    <a:lnTo>
                      <a:pt x="52" y="178"/>
                    </a:lnTo>
                    <a:lnTo>
                      <a:pt x="51" y="173"/>
                    </a:lnTo>
                    <a:lnTo>
                      <a:pt x="54" y="170"/>
                    </a:lnTo>
                    <a:lnTo>
                      <a:pt x="56" y="162"/>
                    </a:lnTo>
                    <a:lnTo>
                      <a:pt x="56" y="161"/>
                    </a:lnTo>
                    <a:lnTo>
                      <a:pt x="64" y="155"/>
                    </a:lnTo>
                    <a:lnTo>
                      <a:pt x="64" y="152"/>
                    </a:lnTo>
                    <a:lnTo>
                      <a:pt x="61" y="148"/>
                    </a:lnTo>
                    <a:lnTo>
                      <a:pt x="54" y="143"/>
                    </a:lnTo>
                    <a:lnTo>
                      <a:pt x="52" y="141"/>
                    </a:lnTo>
                    <a:lnTo>
                      <a:pt x="52" y="139"/>
                    </a:lnTo>
                    <a:lnTo>
                      <a:pt x="54" y="139"/>
                    </a:lnTo>
                    <a:lnTo>
                      <a:pt x="59" y="141"/>
                    </a:lnTo>
                    <a:lnTo>
                      <a:pt x="67" y="138"/>
                    </a:lnTo>
                    <a:lnTo>
                      <a:pt x="67" y="136"/>
                    </a:lnTo>
                    <a:lnTo>
                      <a:pt x="67" y="134"/>
                    </a:lnTo>
                    <a:lnTo>
                      <a:pt x="61" y="131"/>
                    </a:lnTo>
                    <a:lnTo>
                      <a:pt x="59" y="127"/>
                    </a:lnTo>
                    <a:lnTo>
                      <a:pt x="61" y="125"/>
                    </a:lnTo>
                    <a:lnTo>
                      <a:pt x="66" y="125"/>
                    </a:lnTo>
                    <a:lnTo>
                      <a:pt x="69" y="124"/>
                    </a:lnTo>
                    <a:lnTo>
                      <a:pt x="69" y="118"/>
                    </a:lnTo>
                    <a:lnTo>
                      <a:pt x="66" y="113"/>
                    </a:lnTo>
                    <a:lnTo>
                      <a:pt x="67" y="109"/>
                    </a:lnTo>
                    <a:lnTo>
                      <a:pt x="66" y="106"/>
                    </a:lnTo>
                    <a:lnTo>
                      <a:pt x="72" y="104"/>
                    </a:lnTo>
                    <a:lnTo>
                      <a:pt x="71" y="109"/>
                    </a:lnTo>
                    <a:lnTo>
                      <a:pt x="72" y="111"/>
                    </a:lnTo>
                    <a:lnTo>
                      <a:pt x="76" y="111"/>
                    </a:lnTo>
                    <a:lnTo>
                      <a:pt x="77" y="104"/>
                    </a:lnTo>
                    <a:lnTo>
                      <a:pt x="84" y="104"/>
                    </a:lnTo>
                    <a:lnTo>
                      <a:pt x="137" y="101"/>
                    </a:lnTo>
                    <a:lnTo>
                      <a:pt x="139" y="101"/>
                    </a:lnTo>
                    <a:lnTo>
                      <a:pt x="169" y="97"/>
                    </a:lnTo>
                    <a:lnTo>
                      <a:pt x="171" y="97"/>
                    </a:lnTo>
                    <a:lnTo>
                      <a:pt x="216" y="94"/>
                    </a:lnTo>
                    <a:lnTo>
                      <a:pt x="216" y="88"/>
                    </a:lnTo>
                    <a:lnTo>
                      <a:pt x="214" y="81"/>
                    </a:lnTo>
                    <a:lnTo>
                      <a:pt x="211" y="69"/>
                    </a:lnTo>
                    <a:lnTo>
                      <a:pt x="231" y="69"/>
                    </a:lnTo>
                    <a:lnTo>
                      <a:pt x="232" y="72"/>
                    </a:lnTo>
                    <a:lnTo>
                      <a:pt x="249" y="71"/>
                    </a:lnTo>
                    <a:lnTo>
                      <a:pt x="254" y="71"/>
                    </a:lnTo>
                    <a:lnTo>
                      <a:pt x="284" y="67"/>
                    </a:lnTo>
                    <a:lnTo>
                      <a:pt x="307" y="63"/>
                    </a:lnTo>
                    <a:lnTo>
                      <a:pt x="311" y="63"/>
                    </a:lnTo>
                    <a:lnTo>
                      <a:pt x="341" y="60"/>
                    </a:lnTo>
                    <a:lnTo>
                      <a:pt x="367" y="58"/>
                    </a:lnTo>
                    <a:lnTo>
                      <a:pt x="376" y="56"/>
                    </a:lnTo>
                    <a:lnTo>
                      <a:pt x="397" y="56"/>
                    </a:lnTo>
                    <a:lnTo>
                      <a:pt x="421" y="55"/>
                    </a:lnTo>
                    <a:lnTo>
                      <a:pt x="439" y="53"/>
                    </a:lnTo>
                    <a:lnTo>
                      <a:pt x="474" y="51"/>
                    </a:lnTo>
                    <a:lnTo>
                      <a:pt x="487" y="48"/>
                    </a:lnTo>
                    <a:lnTo>
                      <a:pt x="491" y="48"/>
                    </a:lnTo>
                    <a:lnTo>
                      <a:pt x="517" y="44"/>
                    </a:lnTo>
                    <a:lnTo>
                      <a:pt x="539" y="44"/>
                    </a:lnTo>
                    <a:lnTo>
                      <a:pt x="592" y="39"/>
                    </a:lnTo>
                    <a:lnTo>
                      <a:pt x="617" y="35"/>
                    </a:lnTo>
                    <a:lnTo>
                      <a:pt x="624" y="35"/>
                    </a:lnTo>
                    <a:lnTo>
                      <a:pt x="649" y="33"/>
                    </a:lnTo>
                    <a:lnTo>
                      <a:pt x="651" y="30"/>
                    </a:lnTo>
                    <a:lnTo>
                      <a:pt x="671" y="28"/>
                    </a:lnTo>
                    <a:lnTo>
                      <a:pt x="689" y="25"/>
                    </a:lnTo>
                    <a:lnTo>
                      <a:pt x="693" y="26"/>
                    </a:lnTo>
                    <a:lnTo>
                      <a:pt x="696" y="25"/>
                    </a:lnTo>
                    <a:lnTo>
                      <a:pt x="719" y="21"/>
                    </a:lnTo>
                    <a:lnTo>
                      <a:pt x="733" y="19"/>
                    </a:lnTo>
                    <a:lnTo>
                      <a:pt x="756" y="16"/>
                    </a:lnTo>
                    <a:lnTo>
                      <a:pt x="788" y="10"/>
                    </a:lnTo>
                    <a:lnTo>
                      <a:pt x="796" y="10"/>
                    </a:lnTo>
                    <a:lnTo>
                      <a:pt x="801" y="9"/>
                    </a:lnTo>
                    <a:lnTo>
                      <a:pt x="824" y="5"/>
                    </a:lnTo>
                    <a:lnTo>
                      <a:pt x="824" y="3"/>
                    </a:lnTo>
                    <a:lnTo>
                      <a:pt x="834" y="2"/>
                    </a:lnTo>
                    <a:lnTo>
                      <a:pt x="851" y="0"/>
                    </a:lnTo>
                    <a:lnTo>
                      <a:pt x="849" y="2"/>
                    </a:lnTo>
                    <a:lnTo>
                      <a:pt x="848" y="12"/>
                    </a:lnTo>
                    <a:lnTo>
                      <a:pt x="849" y="17"/>
                    </a:lnTo>
                    <a:lnTo>
                      <a:pt x="846" y="30"/>
                    </a:lnTo>
                    <a:lnTo>
                      <a:pt x="848" y="33"/>
                    </a:lnTo>
                    <a:lnTo>
                      <a:pt x="851" y="37"/>
                    </a:lnTo>
                    <a:lnTo>
                      <a:pt x="849" y="37"/>
                    </a:lnTo>
                    <a:lnTo>
                      <a:pt x="839" y="39"/>
                    </a:lnTo>
                    <a:lnTo>
                      <a:pt x="831" y="46"/>
                    </a:lnTo>
                    <a:lnTo>
                      <a:pt x="829" y="49"/>
                    </a:lnTo>
                    <a:lnTo>
                      <a:pt x="824" y="69"/>
                    </a:lnTo>
                    <a:lnTo>
                      <a:pt x="818" y="74"/>
                    </a:lnTo>
                    <a:lnTo>
                      <a:pt x="814" y="74"/>
                    </a:lnTo>
                    <a:lnTo>
                      <a:pt x="809" y="69"/>
                    </a:lnTo>
                    <a:lnTo>
                      <a:pt x="804" y="69"/>
                    </a:lnTo>
                    <a:lnTo>
                      <a:pt x="799" y="74"/>
                    </a:lnTo>
                    <a:lnTo>
                      <a:pt x="794" y="74"/>
                    </a:lnTo>
                    <a:lnTo>
                      <a:pt x="789" y="78"/>
                    </a:lnTo>
                    <a:lnTo>
                      <a:pt x="786" y="81"/>
                    </a:lnTo>
                    <a:lnTo>
                      <a:pt x="781" y="94"/>
                    </a:lnTo>
                    <a:lnTo>
                      <a:pt x="778" y="97"/>
                    </a:lnTo>
                    <a:lnTo>
                      <a:pt x="773" y="101"/>
                    </a:lnTo>
                    <a:lnTo>
                      <a:pt x="769" y="99"/>
                    </a:lnTo>
                    <a:lnTo>
                      <a:pt x="768" y="94"/>
                    </a:lnTo>
                    <a:lnTo>
                      <a:pt x="768" y="92"/>
                    </a:lnTo>
                    <a:lnTo>
                      <a:pt x="766" y="88"/>
                    </a:lnTo>
                    <a:lnTo>
                      <a:pt x="764" y="88"/>
                    </a:lnTo>
                    <a:lnTo>
                      <a:pt x="763" y="88"/>
                    </a:lnTo>
                    <a:lnTo>
                      <a:pt x="751" y="97"/>
                    </a:lnTo>
                    <a:lnTo>
                      <a:pt x="751" y="99"/>
                    </a:lnTo>
                    <a:lnTo>
                      <a:pt x="751" y="102"/>
                    </a:lnTo>
                    <a:lnTo>
                      <a:pt x="748" y="108"/>
                    </a:lnTo>
                    <a:lnTo>
                      <a:pt x="743" y="106"/>
                    </a:lnTo>
                    <a:lnTo>
                      <a:pt x="739" y="106"/>
                    </a:lnTo>
                    <a:lnTo>
                      <a:pt x="738" y="109"/>
                    </a:lnTo>
                    <a:lnTo>
                      <a:pt x="739" y="116"/>
                    </a:lnTo>
                    <a:lnTo>
                      <a:pt x="736" y="127"/>
                    </a:lnTo>
                    <a:lnTo>
                      <a:pt x="733" y="131"/>
                    </a:lnTo>
                    <a:lnTo>
                      <a:pt x="726" y="131"/>
                    </a:lnTo>
                    <a:lnTo>
                      <a:pt x="719" y="134"/>
                    </a:lnTo>
                    <a:lnTo>
                      <a:pt x="718" y="134"/>
                    </a:lnTo>
                    <a:lnTo>
                      <a:pt x="714" y="139"/>
                    </a:lnTo>
                    <a:lnTo>
                      <a:pt x="708" y="141"/>
                    </a:lnTo>
                    <a:lnTo>
                      <a:pt x="708" y="145"/>
                    </a:lnTo>
                    <a:lnTo>
                      <a:pt x="704" y="150"/>
                    </a:lnTo>
                    <a:lnTo>
                      <a:pt x="699" y="152"/>
                    </a:lnTo>
                    <a:lnTo>
                      <a:pt x="696" y="155"/>
                    </a:lnTo>
                    <a:lnTo>
                      <a:pt x="689" y="161"/>
                    </a:lnTo>
                    <a:lnTo>
                      <a:pt x="684" y="166"/>
                    </a:lnTo>
                    <a:lnTo>
                      <a:pt x="679" y="168"/>
                    </a:lnTo>
                    <a:lnTo>
                      <a:pt x="673" y="166"/>
                    </a:lnTo>
                    <a:lnTo>
                      <a:pt x="668" y="168"/>
                    </a:lnTo>
                    <a:lnTo>
                      <a:pt x="658" y="171"/>
                    </a:lnTo>
                    <a:lnTo>
                      <a:pt x="653" y="177"/>
                    </a:lnTo>
                    <a:lnTo>
                      <a:pt x="648" y="178"/>
                    </a:lnTo>
                    <a:lnTo>
                      <a:pt x="644" y="184"/>
                    </a:lnTo>
                    <a:lnTo>
                      <a:pt x="641" y="187"/>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1" name="Freeform 47"/>
              <p:cNvSpPr>
                <a:spLocks/>
              </p:cNvSpPr>
              <p:nvPr/>
            </p:nvSpPr>
            <p:spPr bwMode="auto">
              <a:xfrm>
                <a:off x="5098649" y="3291563"/>
                <a:ext cx="441422" cy="760675"/>
              </a:xfrm>
              <a:custGeom>
                <a:avLst/>
                <a:gdLst>
                  <a:gd name="T0" fmla="*/ 356 w 383"/>
                  <a:gd name="T1" fmla="*/ 412 h 660"/>
                  <a:gd name="T2" fmla="*/ 361 w 383"/>
                  <a:gd name="T3" fmla="*/ 428 h 660"/>
                  <a:gd name="T4" fmla="*/ 368 w 383"/>
                  <a:gd name="T5" fmla="*/ 442 h 660"/>
                  <a:gd name="T6" fmla="*/ 370 w 383"/>
                  <a:gd name="T7" fmla="*/ 462 h 660"/>
                  <a:gd name="T8" fmla="*/ 370 w 383"/>
                  <a:gd name="T9" fmla="*/ 481 h 660"/>
                  <a:gd name="T10" fmla="*/ 371 w 383"/>
                  <a:gd name="T11" fmla="*/ 495 h 660"/>
                  <a:gd name="T12" fmla="*/ 375 w 383"/>
                  <a:gd name="T13" fmla="*/ 502 h 660"/>
                  <a:gd name="T14" fmla="*/ 383 w 383"/>
                  <a:gd name="T15" fmla="*/ 524 h 660"/>
                  <a:gd name="T16" fmla="*/ 273 w 383"/>
                  <a:gd name="T17" fmla="*/ 538 h 660"/>
                  <a:gd name="T18" fmla="*/ 201 w 383"/>
                  <a:gd name="T19" fmla="*/ 545 h 660"/>
                  <a:gd name="T20" fmla="*/ 105 w 383"/>
                  <a:gd name="T21" fmla="*/ 554 h 660"/>
                  <a:gd name="T22" fmla="*/ 105 w 383"/>
                  <a:gd name="T23" fmla="*/ 575 h 660"/>
                  <a:gd name="T24" fmla="*/ 123 w 383"/>
                  <a:gd name="T25" fmla="*/ 591 h 660"/>
                  <a:gd name="T26" fmla="*/ 131 w 383"/>
                  <a:gd name="T27" fmla="*/ 601 h 660"/>
                  <a:gd name="T28" fmla="*/ 130 w 383"/>
                  <a:gd name="T29" fmla="*/ 621 h 660"/>
                  <a:gd name="T30" fmla="*/ 115 w 383"/>
                  <a:gd name="T31" fmla="*/ 644 h 660"/>
                  <a:gd name="T32" fmla="*/ 70 w 383"/>
                  <a:gd name="T33" fmla="*/ 660 h 660"/>
                  <a:gd name="T34" fmla="*/ 78 w 383"/>
                  <a:gd name="T35" fmla="*/ 633 h 660"/>
                  <a:gd name="T36" fmla="*/ 55 w 383"/>
                  <a:gd name="T37" fmla="*/ 647 h 660"/>
                  <a:gd name="T38" fmla="*/ 20 w 383"/>
                  <a:gd name="T39" fmla="*/ 596 h 660"/>
                  <a:gd name="T40" fmla="*/ 10 w 383"/>
                  <a:gd name="T41" fmla="*/ 504 h 660"/>
                  <a:gd name="T42" fmla="*/ 3 w 383"/>
                  <a:gd name="T43" fmla="*/ 398 h 660"/>
                  <a:gd name="T44" fmla="*/ 5 w 383"/>
                  <a:gd name="T45" fmla="*/ 304 h 660"/>
                  <a:gd name="T46" fmla="*/ 6 w 383"/>
                  <a:gd name="T47" fmla="*/ 221 h 660"/>
                  <a:gd name="T48" fmla="*/ 8 w 383"/>
                  <a:gd name="T49" fmla="*/ 147 h 660"/>
                  <a:gd name="T50" fmla="*/ 10 w 383"/>
                  <a:gd name="T51" fmla="*/ 82 h 660"/>
                  <a:gd name="T52" fmla="*/ 6 w 383"/>
                  <a:gd name="T53" fmla="*/ 34 h 660"/>
                  <a:gd name="T54" fmla="*/ 21 w 383"/>
                  <a:gd name="T55" fmla="*/ 22 h 660"/>
                  <a:gd name="T56" fmla="*/ 100 w 383"/>
                  <a:gd name="T57" fmla="*/ 14 h 660"/>
                  <a:gd name="T58" fmla="*/ 191 w 383"/>
                  <a:gd name="T59" fmla="*/ 7 h 660"/>
                  <a:gd name="T60" fmla="*/ 263 w 383"/>
                  <a:gd name="T61" fmla="*/ 0 h 660"/>
                  <a:gd name="T62" fmla="*/ 278 w 383"/>
                  <a:gd name="T63" fmla="*/ 53 h 660"/>
                  <a:gd name="T64" fmla="*/ 296 w 383"/>
                  <a:gd name="T65" fmla="*/ 119 h 660"/>
                  <a:gd name="T66" fmla="*/ 310 w 383"/>
                  <a:gd name="T67" fmla="*/ 175 h 660"/>
                  <a:gd name="T68" fmla="*/ 328 w 383"/>
                  <a:gd name="T69" fmla="*/ 244 h 660"/>
                  <a:gd name="T70" fmla="*/ 341 w 383"/>
                  <a:gd name="T71" fmla="*/ 285 h 660"/>
                  <a:gd name="T72" fmla="*/ 345 w 383"/>
                  <a:gd name="T73" fmla="*/ 294 h 660"/>
                  <a:gd name="T74" fmla="*/ 350 w 383"/>
                  <a:gd name="T75" fmla="*/ 303 h 660"/>
                  <a:gd name="T76" fmla="*/ 351 w 383"/>
                  <a:gd name="T77" fmla="*/ 312 h 660"/>
                  <a:gd name="T78" fmla="*/ 363 w 383"/>
                  <a:gd name="T79" fmla="*/ 331 h 660"/>
                  <a:gd name="T80" fmla="*/ 365 w 383"/>
                  <a:gd name="T81" fmla="*/ 340 h 660"/>
                  <a:gd name="T82" fmla="*/ 365 w 383"/>
                  <a:gd name="T83" fmla="*/ 347 h 660"/>
                  <a:gd name="T84" fmla="*/ 376 w 383"/>
                  <a:gd name="T85" fmla="*/ 356 h 660"/>
                  <a:gd name="T86" fmla="*/ 375 w 383"/>
                  <a:gd name="T87" fmla="*/ 359 h 660"/>
                  <a:gd name="T88" fmla="*/ 371 w 383"/>
                  <a:gd name="T89" fmla="*/ 365 h 660"/>
                  <a:gd name="T90" fmla="*/ 361 w 383"/>
                  <a:gd name="T91" fmla="*/ 375 h 660"/>
                  <a:gd name="T92" fmla="*/ 361 w 383"/>
                  <a:gd name="T93" fmla="*/ 386 h 6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660"/>
                  <a:gd name="T143" fmla="*/ 383 w 383"/>
                  <a:gd name="T144" fmla="*/ 660 h 6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660">
                    <a:moveTo>
                      <a:pt x="363" y="395"/>
                    </a:moveTo>
                    <a:lnTo>
                      <a:pt x="358" y="405"/>
                    </a:lnTo>
                    <a:lnTo>
                      <a:pt x="356" y="412"/>
                    </a:lnTo>
                    <a:lnTo>
                      <a:pt x="358" y="421"/>
                    </a:lnTo>
                    <a:lnTo>
                      <a:pt x="361" y="428"/>
                    </a:lnTo>
                    <a:lnTo>
                      <a:pt x="361" y="432"/>
                    </a:lnTo>
                    <a:lnTo>
                      <a:pt x="361" y="434"/>
                    </a:lnTo>
                    <a:lnTo>
                      <a:pt x="368" y="442"/>
                    </a:lnTo>
                    <a:lnTo>
                      <a:pt x="371" y="451"/>
                    </a:lnTo>
                    <a:lnTo>
                      <a:pt x="371" y="455"/>
                    </a:lnTo>
                    <a:lnTo>
                      <a:pt x="370" y="462"/>
                    </a:lnTo>
                    <a:lnTo>
                      <a:pt x="371" y="465"/>
                    </a:lnTo>
                    <a:lnTo>
                      <a:pt x="370" y="476"/>
                    </a:lnTo>
                    <a:lnTo>
                      <a:pt x="370" y="481"/>
                    </a:lnTo>
                    <a:lnTo>
                      <a:pt x="371" y="485"/>
                    </a:lnTo>
                    <a:lnTo>
                      <a:pt x="370" y="488"/>
                    </a:lnTo>
                    <a:lnTo>
                      <a:pt x="371" y="495"/>
                    </a:lnTo>
                    <a:lnTo>
                      <a:pt x="370" y="499"/>
                    </a:lnTo>
                    <a:lnTo>
                      <a:pt x="371" y="502"/>
                    </a:lnTo>
                    <a:lnTo>
                      <a:pt x="375" y="502"/>
                    </a:lnTo>
                    <a:lnTo>
                      <a:pt x="378" y="508"/>
                    </a:lnTo>
                    <a:lnTo>
                      <a:pt x="381" y="513"/>
                    </a:lnTo>
                    <a:lnTo>
                      <a:pt x="383" y="524"/>
                    </a:lnTo>
                    <a:lnTo>
                      <a:pt x="331" y="529"/>
                    </a:lnTo>
                    <a:lnTo>
                      <a:pt x="273" y="538"/>
                    </a:lnTo>
                    <a:lnTo>
                      <a:pt x="258" y="540"/>
                    </a:lnTo>
                    <a:lnTo>
                      <a:pt x="236" y="541"/>
                    </a:lnTo>
                    <a:lnTo>
                      <a:pt x="201" y="545"/>
                    </a:lnTo>
                    <a:lnTo>
                      <a:pt x="193" y="545"/>
                    </a:lnTo>
                    <a:lnTo>
                      <a:pt x="151" y="548"/>
                    </a:lnTo>
                    <a:lnTo>
                      <a:pt x="105" y="554"/>
                    </a:lnTo>
                    <a:lnTo>
                      <a:pt x="106" y="559"/>
                    </a:lnTo>
                    <a:lnTo>
                      <a:pt x="103" y="570"/>
                    </a:lnTo>
                    <a:lnTo>
                      <a:pt x="105" y="575"/>
                    </a:lnTo>
                    <a:lnTo>
                      <a:pt x="113" y="582"/>
                    </a:lnTo>
                    <a:lnTo>
                      <a:pt x="116" y="587"/>
                    </a:lnTo>
                    <a:lnTo>
                      <a:pt x="123" y="591"/>
                    </a:lnTo>
                    <a:lnTo>
                      <a:pt x="128" y="593"/>
                    </a:lnTo>
                    <a:lnTo>
                      <a:pt x="131" y="596"/>
                    </a:lnTo>
                    <a:lnTo>
                      <a:pt x="131" y="601"/>
                    </a:lnTo>
                    <a:lnTo>
                      <a:pt x="130" y="610"/>
                    </a:lnTo>
                    <a:lnTo>
                      <a:pt x="126" y="614"/>
                    </a:lnTo>
                    <a:lnTo>
                      <a:pt x="130" y="621"/>
                    </a:lnTo>
                    <a:lnTo>
                      <a:pt x="133" y="626"/>
                    </a:lnTo>
                    <a:lnTo>
                      <a:pt x="126" y="637"/>
                    </a:lnTo>
                    <a:lnTo>
                      <a:pt x="115" y="644"/>
                    </a:lnTo>
                    <a:lnTo>
                      <a:pt x="115" y="649"/>
                    </a:lnTo>
                    <a:lnTo>
                      <a:pt x="93" y="658"/>
                    </a:lnTo>
                    <a:lnTo>
                      <a:pt x="70" y="660"/>
                    </a:lnTo>
                    <a:lnTo>
                      <a:pt x="93" y="653"/>
                    </a:lnTo>
                    <a:lnTo>
                      <a:pt x="96" y="649"/>
                    </a:lnTo>
                    <a:lnTo>
                      <a:pt x="78" y="633"/>
                    </a:lnTo>
                    <a:lnTo>
                      <a:pt x="76" y="607"/>
                    </a:lnTo>
                    <a:lnTo>
                      <a:pt x="63" y="593"/>
                    </a:lnTo>
                    <a:lnTo>
                      <a:pt x="55" y="647"/>
                    </a:lnTo>
                    <a:lnTo>
                      <a:pt x="33" y="640"/>
                    </a:lnTo>
                    <a:lnTo>
                      <a:pt x="25" y="642"/>
                    </a:lnTo>
                    <a:lnTo>
                      <a:pt x="20" y="596"/>
                    </a:lnTo>
                    <a:lnTo>
                      <a:pt x="16" y="561"/>
                    </a:lnTo>
                    <a:lnTo>
                      <a:pt x="15" y="545"/>
                    </a:lnTo>
                    <a:lnTo>
                      <a:pt x="10" y="504"/>
                    </a:lnTo>
                    <a:lnTo>
                      <a:pt x="5" y="469"/>
                    </a:lnTo>
                    <a:lnTo>
                      <a:pt x="3" y="444"/>
                    </a:lnTo>
                    <a:lnTo>
                      <a:pt x="3" y="398"/>
                    </a:lnTo>
                    <a:lnTo>
                      <a:pt x="3" y="388"/>
                    </a:lnTo>
                    <a:lnTo>
                      <a:pt x="5" y="350"/>
                    </a:lnTo>
                    <a:lnTo>
                      <a:pt x="5" y="304"/>
                    </a:lnTo>
                    <a:lnTo>
                      <a:pt x="6" y="296"/>
                    </a:lnTo>
                    <a:lnTo>
                      <a:pt x="6" y="255"/>
                    </a:lnTo>
                    <a:lnTo>
                      <a:pt x="6" y="221"/>
                    </a:lnTo>
                    <a:lnTo>
                      <a:pt x="8" y="195"/>
                    </a:lnTo>
                    <a:lnTo>
                      <a:pt x="8" y="151"/>
                    </a:lnTo>
                    <a:lnTo>
                      <a:pt x="8" y="147"/>
                    </a:lnTo>
                    <a:lnTo>
                      <a:pt x="10" y="115"/>
                    </a:lnTo>
                    <a:lnTo>
                      <a:pt x="10" y="96"/>
                    </a:lnTo>
                    <a:lnTo>
                      <a:pt x="10" y="82"/>
                    </a:lnTo>
                    <a:lnTo>
                      <a:pt x="11" y="39"/>
                    </a:lnTo>
                    <a:lnTo>
                      <a:pt x="10" y="37"/>
                    </a:lnTo>
                    <a:lnTo>
                      <a:pt x="6" y="34"/>
                    </a:lnTo>
                    <a:lnTo>
                      <a:pt x="0" y="25"/>
                    </a:lnTo>
                    <a:lnTo>
                      <a:pt x="0" y="23"/>
                    </a:lnTo>
                    <a:lnTo>
                      <a:pt x="21" y="22"/>
                    </a:lnTo>
                    <a:lnTo>
                      <a:pt x="60" y="18"/>
                    </a:lnTo>
                    <a:lnTo>
                      <a:pt x="100" y="14"/>
                    </a:lnTo>
                    <a:lnTo>
                      <a:pt x="138" y="13"/>
                    </a:lnTo>
                    <a:lnTo>
                      <a:pt x="145" y="13"/>
                    </a:lnTo>
                    <a:lnTo>
                      <a:pt x="191" y="7"/>
                    </a:lnTo>
                    <a:lnTo>
                      <a:pt x="193" y="7"/>
                    </a:lnTo>
                    <a:lnTo>
                      <a:pt x="236" y="2"/>
                    </a:lnTo>
                    <a:lnTo>
                      <a:pt x="263" y="0"/>
                    </a:lnTo>
                    <a:lnTo>
                      <a:pt x="268" y="16"/>
                    </a:lnTo>
                    <a:lnTo>
                      <a:pt x="276" y="48"/>
                    </a:lnTo>
                    <a:lnTo>
                      <a:pt x="278" y="53"/>
                    </a:lnTo>
                    <a:lnTo>
                      <a:pt x="280" y="60"/>
                    </a:lnTo>
                    <a:lnTo>
                      <a:pt x="288" y="92"/>
                    </a:lnTo>
                    <a:lnTo>
                      <a:pt x="296" y="119"/>
                    </a:lnTo>
                    <a:lnTo>
                      <a:pt x="300" y="135"/>
                    </a:lnTo>
                    <a:lnTo>
                      <a:pt x="301" y="142"/>
                    </a:lnTo>
                    <a:lnTo>
                      <a:pt x="310" y="175"/>
                    </a:lnTo>
                    <a:lnTo>
                      <a:pt x="316" y="197"/>
                    </a:lnTo>
                    <a:lnTo>
                      <a:pt x="318" y="205"/>
                    </a:lnTo>
                    <a:lnTo>
                      <a:pt x="328" y="244"/>
                    </a:lnTo>
                    <a:lnTo>
                      <a:pt x="338" y="278"/>
                    </a:lnTo>
                    <a:lnTo>
                      <a:pt x="341" y="285"/>
                    </a:lnTo>
                    <a:lnTo>
                      <a:pt x="345" y="289"/>
                    </a:lnTo>
                    <a:lnTo>
                      <a:pt x="345" y="292"/>
                    </a:lnTo>
                    <a:lnTo>
                      <a:pt x="345" y="294"/>
                    </a:lnTo>
                    <a:lnTo>
                      <a:pt x="346" y="294"/>
                    </a:lnTo>
                    <a:lnTo>
                      <a:pt x="348" y="301"/>
                    </a:lnTo>
                    <a:lnTo>
                      <a:pt x="350" y="303"/>
                    </a:lnTo>
                    <a:lnTo>
                      <a:pt x="350" y="306"/>
                    </a:lnTo>
                    <a:lnTo>
                      <a:pt x="351" y="308"/>
                    </a:lnTo>
                    <a:lnTo>
                      <a:pt x="351" y="312"/>
                    </a:lnTo>
                    <a:lnTo>
                      <a:pt x="353" y="315"/>
                    </a:lnTo>
                    <a:lnTo>
                      <a:pt x="363" y="322"/>
                    </a:lnTo>
                    <a:lnTo>
                      <a:pt x="363" y="331"/>
                    </a:lnTo>
                    <a:lnTo>
                      <a:pt x="366" y="333"/>
                    </a:lnTo>
                    <a:lnTo>
                      <a:pt x="366" y="338"/>
                    </a:lnTo>
                    <a:lnTo>
                      <a:pt x="365" y="340"/>
                    </a:lnTo>
                    <a:lnTo>
                      <a:pt x="366" y="342"/>
                    </a:lnTo>
                    <a:lnTo>
                      <a:pt x="365" y="345"/>
                    </a:lnTo>
                    <a:lnTo>
                      <a:pt x="365" y="347"/>
                    </a:lnTo>
                    <a:lnTo>
                      <a:pt x="373" y="350"/>
                    </a:lnTo>
                    <a:lnTo>
                      <a:pt x="376" y="354"/>
                    </a:lnTo>
                    <a:lnTo>
                      <a:pt x="376" y="356"/>
                    </a:lnTo>
                    <a:lnTo>
                      <a:pt x="373" y="357"/>
                    </a:lnTo>
                    <a:lnTo>
                      <a:pt x="375" y="359"/>
                    </a:lnTo>
                    <a:lnTo>
                      <a:pt x="373" y="361"/>
                    </a:lnTo>
                    <a:lnTo>
                      <a:pt x="368" y="363"/>
                    </a:lnTo>
                    <a:lnTo>
                      <a:pt x="371" y="365"/>
                    </a:lnTo>
                    <a:lnTo>
                      <a:pt x="366" y="366"/>
                    </a:lnTo>
                    <a:lnTo>
                      <a:pt x="365" y="368"/>
                    </a:lnTo>
                    <a:lnTo>
                      <a:pt x="361" y="375"/>
                    </a:lnTo>
                    <a:lnTo>
                      <a:pt x="363" y="379"/>
                    </a:lnTo>
                    <a:lnTo>
                      <a:pt x="363" y="382"/>
                    </a:lnTo>
                    <a:lnTo>
                      <a:pt x="361" y="386"/>
                    </a:lnTo>
                    <a:lnTo>
                      <a:pt x="363" y="389"/>
                    </a:lnTo>
                    <a:lnTo>
                      <a:pt x="363" y="395"/>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2" name="Freeform 48"/>
              <p:cNvSpPr>
                <a:spLocks/>
              </p:cNvSpPr>
              <p:nvPr/>
            </p:nvSpPr>
            <p:spPr bwMode="auto">
              <a:xfrm>
                <a:off x="4716006" y="3320377"/>
                <a:ext cx="412609" cy="753760"/>
              </a:xfrm>
              <a:custGeom>
                <a:avLst/>
                <a:gdLst>
                  <a:gd name="T0" fmla="*/ 352 w 358"/>
                  <a:gd name="T1" fmla="*/ 626 h 654"/>
                  <a:gd name="T2" fmla="*/ 263 w 358"/>
                  <a:gd name="T3" fmla="*/ 628 h 654"/>
                  <a:gd name="T4" fmla="*/ 228 w 358"/>
                  <a:gd name="T5" fmla="*/ 647 h 654"/>
                  <a:gd name="T6" fmla="*/ 225 w 358"/>
                  <a:gd name="T7" fmla="*/ 635 h 654"/>
                  <a:gd name="T8" fmla="*/ 217 w 358"/>
                  <a:gd name="T9" fmla="*/ 619 h 654"/>
                  <a:gd name="T10" fmla="*/ 205 w 358"/>
                  <a:gd name="T11" fmla="*/ 608 h 654"/>
                  <a:gd name="T12" fmla="*/ 198 w 358"/>
                  <a:gd name="T13" fmla="*/ 591 h 654"/>
                  <a:gd name="T14" fmla="*/ 202 w 358"/>
                  <a:gd name="T15" fmla="*/ 582 h 654"/>
                  <a:gd name="T16" fmla="*/ 205 w 358"/>
                  <a:gd name="T17" fmla="*/ 566 h 654"/>
                  <a:gd name="T18" fmla="*/ 208 w 358"/>
                  <a:gd name="T19" fmla="*/ 552 h 654"/>
                  <a:gd name="T20" fmla="*/ 141 w 358"/>
                  <a:gd name="T21" fmla="*/ 552 h 654"/>
                  <a:gd name="T22" fmla="*/ 3 w 358"/>
                  <a:gd name="T23" fmla="*/ 559 h 654"/>
                  <a:gd name="T24" fmla="*/ 1 w 358"/>
                  <a:gd name="T25" fmla="*/ 527 h 654"/>
                  <a:gd name="T26" fmla="*/ 11 w 358"/>
                  <a:gd name="T27" fmla="*/ 513 h 654"/>
                  <a:gd name="T28" fmla="*/ 11 w 358"/>
                  <a:gd name="T29" fmla="*/ 504 h 654"/>
                  <a:gd name="T30" fmla="*/ 13 w 358"/>
                  <a:gd name="T31" fmla="*/ 488 h 654"/>
                  <a:gd name="T32" fmla="*/ 13 w 358"/>
                  <a:gd name="T33" fmla="*/ 476 h 654"/>
                  <a:gd name="T34" fmla="*/ 28 w 358"/>
                  <a:gd name="T35" fmla="*/ 458 h 654"/>
                  <a:gd name="T36" fmla="*/ 26 w 358"/>
                  <a:gd name="T37" fmla="*/ 456 h 654"/>
                  <a:gd name="T38" fmla="*/ 40 w 358"/>
                  <a:gd name="T39" fmla="*/ 446 h 654"/>
                  <a:gd name="T40" fmla="*/ 56 w 358"/>
                  <a:gd name="T41" fmla="*/ 419 h 654"/>
                  <a:gd name="T42" fmla="*/ 56 w 358"/>
                  <a:gd name="T43" fmla="*/ 410 h 654"/>
                  <a:gd name="T44" fmla="*/ 58 w 358"/>
                  <a:gd name="T45" fmla="*/ 405 h 654"/>
                  <a:gd name="T46" fmla="*/ 53 w 358"/>
                  <a:gd name="T47" fmla="*/ 394 h 654"/>
                  <a:gd name="T48" fmla="*/ 65 w 358"/>
                  <a:gd name="T49" fmla="*/ 382 h 654"/>
                  <a:gd name="T50" fmla="*/ 65 w 358"/>
                  <a:gd name="T51" fmla="*/ 375 h 654"/>
                  <a:gd name="T52" fmla="*/ 56 w 358"/>
                  <a:gd name="T53" fmla="*/ 363 h 654"/>
                  <a:gd name="T54" fmla="*/ 61 w 358"/>
                  <a:gd name="T55" fmla="*/ 354 h 654"/>
                  <a:gd name="T56" fmla="*/ 60 w 358"/>
                  <a:gd name="T57" fmla="*/ 336 h 654"/>
                  <a:gd name="T58" fmla="*/ 53 w 358"/>
                  <a:gd name="T59" fmla="*/ 327 h 654"/>
                  <a:gd name="T60" fmla="*/ 48 w 358"/>
                  <a:gd name="T61" fmla="*/ 292 h 654"/>
                  <a:gd name="T62" fmla="*/ 36 w 358"/>
                  <a:gd name="T63" fmla="*/ 299 h 654"/>
                  <a:gd name="T64" fmla="*/ 41 w 358"/>
                  <a:gd name="T65" fmla="*/ 278 h 654"/>
                  <a:gd name="T66" fmla="*/ 46 w 358"/>
                  <a:gd name="T67" fmla="*/ 260 h 654"/>
                  <a:gd name="T68" fmla="*/ 41 w 358"/>
                  <a:gd name="T69" fmla="*/ 246 h 654"/>
                  <a:gd name="T70" fmla="*/ 46 w 358"/>
                  <a:gd name="T71" fmla="*/ 228 h 654"/>
                  <a:gd name="T72" fmla="*/ 43 w 358"/>
                  <a:gd name="T73" fmla="*/ 228 h 654"/>
                  <a:gd name="T74" fmla="*/ 31 w 358"/>
                  <a:gd name="T75" fmla="*/ 232 h 654"/>
                  <a:gd name="T76" fmla="*/ 31 w 358"/>
                  <a:gd name="T77" fmla="*/ 216 h 654"/>
                  <a:gd name="T78" fmla="*/ 31 w 358"/>
                  <a:gd name="T79" fmla="*/ 198 h 654"/>
                  <a:gd name="T80" fmla="*/ 48 w 358"/>
                  <a:gd name="T81" fmla="*/ 193 h 654"/>
                  <a:gd name="T82" fmla="*/ 46 w 358"/>
                  <a:gd name="T83" fmla="*/ 184 h 654"/>
                  <a:gd name="T84" fmla="*/ 46 w 358"/>
                  <a:gd name="T85" fmla="*/ 177 h 654"/>
                  <a:gd name="T86" fmla="*/ 50 w 358"/>
                  <a:gd name="T87" fmla="*/ 156 h 654"/>
                  <a:gd name="T88" fmla="*/ 56 w 358"/>
                  <a:gd name="T89" fmla="*/ 150 h 654"/>
                  <a:gd name="T90" fmla="*/ 66 w 358"/>
                  <a:gd name="T91" fmla="*/ 134 h 654"/>
                  <a:gd name="T92" fmla="*/ 65 w 358"/>
                  <a:gd name="T93" fmla="*/ 126 h 654"/>
                  <a:gd name="T94" fmla="*/ 73 w 358"/>
                  <a:gd name="T95" fmla="*/ 104 h 654"/>
                  <a:gd name="T96" fmla="*/ 85 w 358"/>
                  <a:gd name="T97" fmla="*/ 104 h 654"/>
                  <a:gd name="T98" fmla="*/ 95 w 358"/>
                  <a:gd name="T99" fmla="*/ 80 h 654"/>
                  <a:gd name="T100" fmla="*/ 93 w 358"/>
                  <a:gd name="T101" fmla="*/ 65 h 654"/>
                  <a:gd name="T102" fmla="*/ 93 w 358"/>
                  <a:gd name="T103" fmla="*/ 46 h 654"/>
                  <a:gd name="T104" fmla="*/ 100 w 358"/>
                  <a:gd name="T105" fmla="*/ 55 h 654"/>
                  <a:gd name="T106" fmla="*/ 103 w 358"/>
                  <a:gd name="T107" fmla="*/ 34 h 654"/>
                  <a:gd name="T108" fmla="*/ 118 w 358"/>
                  <a:gd name="T109" fmla="*/ 37 h 654"/>
                  <a:gd name="T110" fmla="*/ 116 w 358"/>
                  <a:gd name="T111" fmla="*/ 20 h 654"/>
                  <a:gd name="T112" fmla="*/ 268 w 358"/>
                  <a:gd name="T113" fmla="*/ 5 h 654"/>
                  <a:gd name="T114" fmla="*/ 343 w 358"/>
                  <a:gd name="T115" fmla="*/ 14 h 654"/>
                  <a:gd name="T116" fmla="*/ 338 w 358"/>
                  <a:gd name="T117" fmla="*/ 196 h 654"/>
                  <a:gd name="T118" fmla="*/ 335 w 358"/>
                  <a:gd name="T119" fmla="*/ 419 h 6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8"/>
                  <a:gd name="T181" fmla="*/ 0 h 654"/>
                  <a:gd name="T182" fmla="*/ 358 w 358"/>
                  <a:gd name="T183" fmla="*/ 654 h 6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8" h="654">
                    <a:moveTo>
                      <a:pt x="342" y="479"/>
                    </a:moveTo>
                    <a:lnTo>
                      <a:pt x="347" y="520"/>
                    </a:lnTo>
                    <a:lnTo>
                      <a:pt x="348" y="536"/>
                    </a:lnTo>
                    <a:lnTo>
                      <a:pt x="352" y="571"/>
                    </a:lnTo>
                    <a:lnTo>
                      <a:pt x="357" y="617"/>
                    </a:lnTo>
                    <a:lnTo>
                      <a:pt x="358" y="622"/>
                    </a:lnTo>
                    <a:lnTo>
                      <a:pt x="352" y="626"/>
                    </a:lnTo>
                    <a:lnTo>
                      <a:pt x="338" y="621"/>
                    </a:lnTo>
                    <a:lnTo>
                      <a:pt x="327" y="626"/>
                    </a:lnTo>
                    <a:lnTo>
                      <a:pt x="305" y="617"/>
                    </a:lnTo>
                    <a:lnTo>
                      <a:pt x="300" y="619"/>
                    </a:lnTo>
                    <a:lnTo>
                      <a:pt x="305" y="621"/>
                    </a:lnTo>
                    <a:lnTo>
                      <a:pt x="263" y="635"/>
                    </a:lnTo>
                    <a:lnTo>
                      <a:pt x="263" y="628"/>
                    </a:lnTo>
                    <a:lnTo>
                      <a:pt x="257" y="628"/>
                    </a:lnTo>
                    <a:lnTo>
                      <a:pt x="253" y="630"/>
                    </a:lnTo>
                    <a:lnTo>
                      <a:pt x="258" y="635"/>
                    </a:lnTo>
                    <a:lnTo>
                      <a:pt x="248" y="644"/>
                    </a:lnTo>
                    <a:lnTo>
                      <a:pt x="247" y="653"/>
                    </a:lnTo>
                    <a:lnTo>
                      <a:pt x="232" y="654"/>
                    </a:lnTo>
                    <a:lnTo>
                      <a:pt x="228" y="647"/>
                    </a:lnTo>
                    <a:lnTo>
                      <a:pt x="227" y="645"/>
                    </a:lnTo>
                    <a:lnTo>
                      <a:pt x="225" y="642"/>
                    </a:lnTo>
                    <a:lnTo>
                      <a:pt x="223" y="640"/>
                    </a:lnTo>
                    <a:lnTo>
                      <a:pt x="223" y="638"/>
                    </a:lnTo>
                    <a:lnTo>
                      <a:pt x="227" y="637"/>
                    </a:lnTo>
                    <a:lnTo>
                      <a:pt x="225" y="635"/>
                    </a:lnTo>
                    <a:lnTo>
                      <a:pt x="223" y="633"/>
                    </a:lnTo>
                    <a:lnTo>
                      <a:pt x="222" y="630"/>
                    </a:lnTo>
                    <a:lnTo>
                      <a:pt x="218" y="628"/>
                    </a:lnTo>
                    <a:lnTo>
                      <a:pt x="218" y="621"/>
                    </a:lnTo>
                    <a:lnTo>
                      <a:pt x="218" y="619"/>
                    </a:lnTo>
                    <a:lnTo>
                      <a:pt x="217" y="619"/>
                    </a:lnTo>
                    <a:lnTo>
                      <a:pt x="217" y="617"/>
                    </a:lnTo>
                    <a:lnTo>
                      <a:pt x="215" y="617"/>
                    </a:lnTo>
                    <a:lnTo>
                      <a:pt x="213" y="615"/>
                    </a:lnTo>
                    <a:lnTo>
                      <a:pt x="212" y="614"/>
                    </a:lnTo>
                    <a:lnTo>
                      <a:pt x="210" y="612"/>
                    </a:lnTo>
                    <a:lnTo>
                      <a:pt x="207" y="608"/>
                    </a:lnTo>
                    <a:lnTo>
                      <a:pt x="205" y="608"/>
                    </a:lnTo>
                    <a:lnTo>
                      <a:pt x="202" y="598"/>
                    </a:lnTo>
                    <a:lnTo>
                      <a:pt x="203" y="594"/>
                    </a:lnTo>
                    <a:lnTo>
                      <a:pt x="202" y="594"/>
                    </a:lnTo>
                    <a:lnTo>
                      <a:pt x="200" y="592"/>
                    </a:lnTo>
                    <a:lnTo>
                      <a:pt x="198" y="592"/>
                    </a:lnTo>
                    <a:lnTo>
                      <a:pt x="200" y="592"/>
                    </a:lnTo>
                    <a:lnTo>
                      <a:pt x="198" y="591"/>
                    </a:lnTo>
                    <a:lnTo>
                      <a:pt x="198" y="589"/>
                    </a:lnTo>
                    <a:lnTo>
                      <a:pt x="200" y="587"/>
                    </a:lnTo>
                    <a:lnTo>
                      <a:pt x="198" y="587"/>
                    </a:lnTo>
                    <a:lnTo>
                      <a:pt x="198" y="584"/>
                    </a:lnTo>
                    <a:lnTo>
                      <a:pt x="200" y="584"/>
                    </a:lnTo>
                    <a:lnTo>
                      <a:pt x="200" y="582"/>
                    </a:lnTo>
                    <a:lnTo>
                      <a:pt x="202" y="582"/>
                    </a:lnTo>
                    <a:lnTo>
                      <a:pt x="200" y="576"/>
                    </a:lnTo>
                    <a:lnTo>
                      <a:pt x="202" y="573"/>
                    </a:lnTo>
                    <a:lnTo>
                      <a:pt x="203" y="573"/>
                    </a:lnTo>
                    <a:lnTo>
                      <a:pt x="203" y="571"/>
                    </a:lnTo>
                    <a:lnTo>
                      <a:pt x="205" y="571"/>
                    </a:lnTo>
                    <a:lnTo>
                      <a:pt x="203" y="566"/>
                    </a:lnTo>
                    <a:lnTo>
                      <a:pt x="205" y="566"/>
                    </a:lnTo>
                    <a:lnTo>
                      <a:pt x="205" y="561"/>
                    </a:lnTo>
                    <a:lnTo>
                      <a:pt x="207" y="561"/>
                    </a:lnTo>
                    <a:lnTo>
                      <a:pt x="207" y="559"/>
                    </a:lnTo>
                    <a:lnTo>
                      <a:pt x="208" y="557"/>
                    </a:lnTo>
                    <a:lnTo>
                      <a:pt x="207" y="555"/>
                    </a:lnTo>
                    <a:lnTo>
                      <a:pt x="208" y="552"/>
                    </a:lnTo>
                    <a:lnTo>
                      <a:pt x="210" y="550"/>
                    </a:lnTo>
                    <a:lnTo>
                      <a:pt x="208" y="550"/>
                    </a:lnTo>
                    <a:lnTo>
                      <a:pt x="208" y="548"/>
                    </a:lnTo>
                    <a:lnTo>
                      <a:pt x="208" y="546"/>
                    </a:lnTo>
                    <a:lnTo>
                      <a:pt x="197" y="548"/>
                    </a:lnTo>
                    <a:lnTo>
                      <a:pt x="152" y="550"/>
                    </a:lnTo>
                    <a:lnTo>
                      <a:pt x="141" y="552"/>
                    </a:lnTo>
                    <a:lnTo>
                      <a:pt x="120" y="554"/>
                    </a:lnTo>
                    <a:lnTo>
                      <a:pt x="118" y="554"/>
                    </a:lnTo>
                    <a:lnTo>
                      <a:pt x="90" y="555"/>
                    </a:lnTo>
                    <a:lnTo>
                      <a:pt x="65" y="557"/>
                    </a:lnTo>
                    <a:lnTo>
                      <a:pt x="51" y="557"/>
                    </a:lnTo>
                    <a:lnTo>
                      <a:pt x="3" y="559"/>
                    </a:lnTo>
                    <a:lnTo>
                      <a:pt x="10" y="555"/>
                    </a:lnTo>
                    <a:lnTo>
                      <a:pt x="11" y="552"/>
                    </a:lnTo>
                    <a:lnTo>
                      <a:pt x="10" y="548"/>
                    </a:lnTo>
                    <a:lnTo>
                      <a:pt x="3" y="543"/>
                    </a:lnTo>
                    <a:lnTo>
                      <a:pt x="6" y="536"/>
                    </a:lnTo>
                    <a:lnTo>
                      <a:pt x="5" y="531"/>
                    </a:lnTo>
                    <a:lnTo>
                      <a:pt x="1" y="527"/>
                    </a:lnTo>
                    <a:lnTo>
                      <a:pt x="0" y="523"/>
                    </a:lnTo>
                    <a:lnTo>
                      <a:pt x="1" y="523"/>
                    </a:lnTo>
                    <a:lnTo>
                      <a:pt x="10" y="523"/>
                    </a:lnTo>
                    <a:lnTo>
                      <a:pt x="15" y="522"/>
                    </a:lnTo>
                    <a:lnTo>
                      <a:pt x="15" y="520"/>
                    </a:lnTo>
                    <a:lnTo>
                      <a:pt x="15" y="516"/>
                    </a:lnTo>
                    <a:lnTo>
                      <a:pt x="11" y="513"/>
                    </a:lnTo>
                    <a:lnTo>
                      <a:pt x="11" y="509"/>
                    </a:lnTo>
                    <a:lnTo>
                      <a:pt x="11" y="508"/>
                    </a:lnTo>
                    <a:lnTo>
                      <a:pt x="8" y="508"/>
                    </a:lnTo>
                    <a:lnTo>
                      <a:pt x="8" y="504"/>
                    </a:lnTo>
                    <a:lnTo>
                      <a:pt x="10" y="502"/>
                    </a:lnTo>
                    <a:lnTo>
                      <a:pt x="11" y="500"/>
                    </a:lnTo>
                    <a:lnTo>
                      <a:pt x="11" y="504"/>
                    </a:lnTo>
                    <a:lnTo>
                      <a:pt x="13" y="508"/>
                    </a:lnTo>
                    <a:lnTo>
                      <a:pt x="16" y="509"/>
                    </a:lnTo>
                    <a:lnTo>
                      <a:pt x="18" y="509"/>
                    </a:lnTo>
                    <a:lnTo>
                      <a:pt x="18" y="506"/>
                    </a:lnTo>
                    <a:lnTo>
                      <a:pt x="18" y="502"/>
                    </a:lnTo>
                    <a:lnTo>
                      <a:pt x="15" y="499"/>
                    </a:lnTo>
                    <a:lnTo>
                      <a:pt x="13" y="488"/>
                    </a:lnTo>
                    <a:lnTo>
                      <a:pt x="15" y="488"/>
                    </a:lnTo>
                    <a:lnTo>
                      <a:pt x="18" y="486"/>
                    </a:lnTo>
                    <a:lnTo>
                      <a:pt x="23" y="483"/>
                    </a:lnTo>
                    <a:lnTo>
                      <a:pt x="25" y="481"/>
                    </a:lnTo>
                    <a:lnTo>
                      <a:pt x="23" y="477"/>
                    </a:lnTo>
                    <a:lnTo>
                      <a:pt x="15" y="479"/>
                    </a:lnTo>
                    <a:lnTo>
                      <a:pt x="13" y="476"/>
                    </a:lnTo>
                    <a:lnTo>
                      <a:pt x="13" y="474"/>
                    </a:lnTo>
                    <a:lnTo>
                      <a:pt x="13" y="472"/>
                    </a:lnTo>
                    <a:lnTo>
                      <a:pt x="18" y="476"/>
                    </a:lnTo>
                    <a:lnTo>
                      <a:pt x="23" y="476"/>
                    </a:lnTo>
                    <a:lnTo>
                      <a:pt x="25" y="470"/>
                    </a:lnTo>
                    <a:lnTo>
                      <a:pt x="25" y="463"/>
                    </a:lnTo>
                    <a:lnTo>
                      <a:pt x="28" y="458"/>
                    </a:lnTo>
                    <a:lnTo>
                      <a:pt x="26" y="458"/>
                    </a:lnTo>
                    <a:lnTo>
                      <a:pt x="30" y="456"/>
                    </a:lnTo>
                    <a:lnTo>
                      <a:pt x="36" y="458"/>
                    </a:lnTo>
                    <a:lnTo>
                      <a:pt x="38" y="456"/>
                    </a:lnTo>
                    <a:lnTo>
                      <a:pt x="38" y="454"/>
                    </a:lnTo>
                    <a:lnTo>
                      <a:pt x="30" y="456"/>
                    </a:lnTo>
                    <a:lnTo>
                      <a:pt x="26" y="456"/>
                    </a:lnTo>
                    <a:lnTo>
                      <a:pt x="30" y="453"/>
                    </a:lnTo>
                    <a:lnTo>
                      <a:pt x="30" y="446"/>
                    </a:lnTo>
                    <a:lnTo>
                      <a:pt x="33" y="442"/>
                    </a:lnTo>
                    <a:lnTo>
                      <a:pt x="35" y="442"/>
                    </a:lnTo>
                    <a:lnTo>
                      <a:pt x="36" y="447"/>
                    </a:lnTo>
                    <a:lnTo>
                      <a:pt x="40" y="449"/>
                    </a:lnTo>
                    <a:lnTo>
                      <a:pt x="40" y="446"/>
                    </a:lnTo>
                    <a:lnTo>
                      <a:pt x="38" y="442"/>
                    </a:lnTo>
                    <a:lnTo>
                      <a:pt x="40" y="440"/>
                    </a:lnTo>
                    <a:lnTo>
                      <a:pt x="43" y="435"/>
                    </a:lnTo>
                    <a:lnTo>
                      <a:pt x="48" y="424"/>
                    </a:lnTo>
                    <a:lnTo>
                      <a:pt x="53" y="424"/>
                    </a:lnTo>
                    <a:lnTo>
                      <a:pt x="56" y="421"/>
                    </a:lnTo>
                    <a:lnTo>
                      <a:pt x="56" y="419"/>
                    </a:lnTo>
                    <a:lnTo>
                      <a:pt x="55" y="417"/>
                    </a:lnTo>
                    <a:lnTo>
                      <a:pt x="50" y="414"/>
                    </a:lnTo>
                    <a:lnTo>
                      <a:pt x="48" y="412"/>
                    </a:lnTo>
                    <a:lnTo>
                      <a:pt x="51" y="412"/>
                    </a:lnTo>
                    <a:lnTo>
                      <a:pt x="55" y="416"/>
                    </a:lnTo>
                    <a:lnTo>
                      <a:pt x="58" y="416"/>
                    </a:lnTo>
                    <a:lnTo>
                      <a:pt x="56" y="410"/>
                    </a:lnTo>
                    <a:lnTo>
                      <a:pt x="60" y="409"/>
                    </a:lnTo>
                    <a:lnTo>
                      <a:pt x="63" y="405"/>
                    </a:lnTo>
                    <a:lnTo>
                      <a:pt x="63" y="400"/>
                    </a:lnTo>
                    <a:lnTo>
                      <a:pt x="61" y="400"/>
                    </a:lnTo>
                    <a:lnTo>
                      <a:pt x="58" y="398"/>
                    </a:lnTo>
                    <a:lnTo>
                      <a:pt x="58" y="401"/>
                    </a:lnTo>
                    <a:lnTo>
                      <a:pt x="58" y="405"/>
                    </a:lnTo>
                    <a:lnTo>
                      <a:pt x="55" y="403"/>
                    </a:lnTo>
                    <a:lnTo>
                      <a:pt x="53" y="405"/>
                    </a:lnTo>
                    <a:lnTo>
                      <a:pt x="46" y="405"/>
                    </a:lnTo>
                    <a:lnTo>
                      <a:pt x="46" y="401"/>
                    </a:lnTo>
                    <a:lnTo>
                      <a:pt x="46" y="396"/>
                    </a:lnTo>
                    <a:lnTo>
                      <a:pt x="51" y="393"/>
                    </a:lnTo>
                    <a:lnTo>
                      <a:pt x="53" y="394"/>
                    </a:lnTo>
                    <a:lnTo>
                      <a:pt x="53" y="393"/>
                    </a:lnTo>
                    <a:lnTo>
                      <a:pt x="56" y="393"/>
                    </a:lnTo>
                    <a:lnTo>
                      <a:pt x="58" y="389"/>
                    </a:lnTo>
                    <a:lnTo>
                      <a:pt x="66" y="393"/>
                    </a:lnTo>
                    <a:lnTo>
                      <a:pt x="66" y="387"/>
                    </a:lnTo>
                    <a:lnTo>
                      <a:pt x="65" y="384"/>
                    </a:lnTo>
                    <a:lnTo>
                      <a:pt x="65" y="382"/>
                    </a:lnTo>
                    <a:lnTo>
                      <a:pt x="66" y="382"/>
                    </a:lnTo>
                    <a:lnTo>
                      <a:pt x="70" y="382"/>
                    </a:lnTo>
                    <a:lnTo>
                      <a:pt x="71" y="382"/>
                    </a:lnTo>
                    <a:lnTo>
                      <a:pt x="75" y="371"/>
                    </a:lnTo>
                    <a:lnTo>
                      <a:pt x="71" y="377"/>
                    </a:lnTo>
                    <a:lnTo>
                      <a:pt x="65" y="375"/>
                    </a:lnTo>
                    <a:lnTo>
                      <a:pt x="63" y="373"/>
                    </a:lnTo>
                    <a:lnTo>
                      <a:pt x="61" y="370"/>
                    </a:lnTo>
                    <a:lnTo>
                      <a:pt x="65" y="366"/>
                    </a:lnTo>
                    <a:lnTo>
                      <a:pt x="65" y="364"/>
                    </a:lnTo>
                    <a:lnTo>
                      <a:pt x="63" y="363"/>
                    </a:lnTo>
                    <a:lnTo>
                      <a:pt x="60" y="364"/>
                    </a:lnTo>
                    <a:lnTo>
                      <a:pt x="56" y="363"/>
                    </a:lnTo>
                    <a:lnTo>
                      <a:pt x="50" y="357"/>
                    </a:lnTo>
                    <a:lnTo>
                      <a:pt x="48" y="354"/>
                    </a:lnTo>
                    <a:lnTo>
                      <a:pt x="51" y="350"/>
                    </a:lnTo>
                    <a:lnTo>
                      <a:pt x="58" y="357"/>
                    </a:lnTo>
                    <a:lnTo>
                      <a:pt x="60" y="357"/>
                    </a:lnTo>
                    <a:lnTo>
                      <a:pt x="63" y="357"/>
                    </a:lnTo>
                    <a:lnTo>
                      <a:pt x="61" y="354"/>
                    </a:lnTo>
                    <a:lnTo>
                      <a:pt x="55" y="350"/>
                    </a:lnTo>
                    <a:lnTo>
                      <a:pt x="53" y="348"/>
                    </a:lnTo>
                    <a:lnTo>
                      <a:pt x="55" y="347"/>
                    </a:lnTo>
                    <a:lnTo>
                      <a:pt x="58" y="345"/>
                    </a:lnTo>
                    <a:lnTo>
                      <a:pt x="61" y="340"/>
                    </a:lnTo>
                    <a:lnTo>
                      <a:pt x="60" y="336"/>
                    </a:lnTo>
                    <a:lnTo>
                      <a:pt x="58" y="338"/>
                    </a:lnTo>
                    <a:lnTo>
                      <a:pt x="56" y="341"/>
                    </a:lnTo>
                    <a:lnTo>
                      <a:pt x="55" y="341"/>
                    </a:lnTo>
                    <a:lnTo>
                      <a:pt x="50" y="343"/>
                    </a:lnTo>
                    <a:lnTo>
                      <a:pt x="45" y="338"/>
                    </a:lnTo>
                    <a:lnTo>
                      <a:pt x="46" y="334"/>
                    </a:lnTo>
                    <a:lnTo>
                      <a:pt x="53" y="327"/>
                    </a:lnTo>
                    <a:lnTo>
                      <a:pt x="50" y="324"/>
                    </a:lnTo>
                    <a:lnTo>
                      <a:pt x="45" y="324"/>
                    </a:lnTo>
                    <a:lnTo>
                      <a:pt x="43" y="322"/>
                    </a:lnTo>
                    <a:lnTo>
                      <a:pt x="45" y="311"/>
                    </a:lnTo>
                    <a:lnTo>
                      <a:pt x="50" y="306"/>
                    </a:lnTo>
                    <a:lnTo>
                      <a:pt x="50" y="295"/>
                    </a:lnTo>
                    <a:lnTo>
                      <a:pt x="48" y="292"/>
                    </a:lnTo>
                    <a:lnTo>
                      <a:pt x="46" y="292"/>
                    </a:lnTo>
                    <a:lnTo>
                      <a:pt x="45" y="294"/>
                    </a:lnTo>
                    <a:lnTo>
                      <a:pt x="45" y="299"/>
                    </a:lnTo>
                    <a:lnTo>
                      <a:pt x="45" y="301"/>
                    </a:lnTo>
                    <a:lnTo>
                      <a:pt x="41" y="302"/>
                    </a:lnTo>
                    <a:lnTo>
                      <a:pt x="38" y="302"/>
                    </a:lnTo>
                    <a:lnTo>
                      <a:pt x="36" y="299"/>
                    </a:lnTo>
                    <a:lnTo>
                      <a:pt x="41" y="290"/>
                    </a:lnTo>
                    <a:lnTo>
                      <a:pt x="41" y="288"/>
                    </a:lnTo>
                    <a:lnTo>
                      <a:pt x="41" y="287"/>
                    </a:lnTo>
                    <a:lnTo>
                      <a:pt x="41" y="285"/>
                    </a:lnTo>
                    <a:lnTo>
                      <a:pt x="45" y="283"/>
                    </a:lnTo>
                    <a:lnTo>
                      <a:pt x="45" y="281"/>
                    </a:lnTo>
                    <a:lnTo>
                      <a:pt x="41" y="278"/>
                    </a:lnTo>
                    <a:lnTo>
                      <a:pt x="38" y="274"/>
                    </a:lnTo>
                    <a:lnTo>
                      <a:pt x="36" y="271"/>
                    </a:lnTo>
                    <a:lnTo>
                      <a:pt x="38" y="271"/>
                    </a:lnTo>
                    <a:lnTo>
                      <a:pt x="45" y="272"/>
                    </a:lnTo>
                    <a:lnTo>
                      <a:pt x="46" y="271"/>
                    </a:lnTo>
                    <a:lnTo>
                      <a:pt x="48" y="267"/>
                    </a:lnTo>
                    <a:lnTo>
                      <a:pt x="46" y="260"/>
                    </a:lnTo>
                    <a:lnTo>
                      <a:pt x="51" y="256"/>
                    </a:lnTo>
                    <a:lnTo>
                      <a:pt x="51" y="251"/>
                    </a:lnTo>
                    <a:lnTo>
                      <a:pt x="50" y="249"/>
                    </a:lnTo>
                    <a:lnTo>
                      <a:pt x="48" y="251"/>
                    </a:lnTo>
                    <a:lnTo>
                      <a:pt x="46" y="256"/>
                    </a:lnTo>
                    <a:lnTo>
                      <a:pt x="43" y="253"/>
                    </a:lnTo>
                    <a:lnTo>
                      <a:pt x="41" y="246"/>
                    </a:lnTo>
                    <a:lnTo>
                      <a:pt x="41" y="242"/>
                    </a:lnTo>
                    <a:lnTo>
                      <a:pt x="45" y="237"/>
                    </a:lnTo>
                    <a:lnTo>
                      <a:pt x="46" y="235"/>
                    </a:lnTo>
                    <a:lnTo>
                      <a:pt x="48" y="232"/>
                    </a:lnTo>
                    <a:lnTo>
                      <a:pt x="48" y="228"/>
                    </a:lnTo>
                    <a:lnTo>
                      <a:pt x="48" y="226"/>
                    </a:lnTo>
                    <a:lnTo>
                      <a:pt x="46" y="228"/>
                    </a:lnTo>
                    <a:lnTo>
                      <a:pt x="45" y="233"/>
                    </a:lnTo>
                    <a:lnTo>
                      <a:pt x="41" y="237"/>
                    </a:lnTo>
                    <a:lnTo>
                      <a:pt x="36" y="237"/>
                    </a:lnTo>
                    <a:lnTo>
                      <a:pt x="35" y="235"/>
                    </a:lnTo>
                    <a:lnTo>
                      <a:pt x="35" y="233"/>
                    </a:lnTo>
                    <a:lnTo>
                      <a:pt x="41" y="230"/>
                    </a:lnTo>
                    <a:lnTo>
                      <a:pt x="43" y="228"/>
                    </a:lnTo>
                    <a:lnTo>
                      <a:pt x="43" y="226"/>
                    </a:lnTo>
                    <a:lnTo>
                      <a:pt x="41" y="223"/>
                    </a:lnTo>
                    <a:lnTo>
                      <a:pt x="38" y="221"/>
                    </a:lnTo>
                    <a:lnTo>
                      <a:pt x="36" y="223"/>
                    </a:lnTo>
                    <a:lnTo>
                      <a:pt x="36" y="228"/>
                    </a:lnTo>
                    <a:lnTo>
                      <a:pt x="36" y="230"/>
                    </a:lnTo>
                    <a:lnTo>
                      <a:pt x="31" y="232"/>
                    </a:lnTo>
                    <a:lnTo>
                      <a:pt x="31" y="228"/>
                    </a:lnTo>
                    <a:lnTo>
                      <a:pt x="33" y="226"/>
                    </a:lnTo>
                    <a:lnTo>
                      <a:pt x="36" y="221"/>
                    </a:lnTo>
                    <a:lnTo>
                      <a:pt x="35" y="219"/>
                    </a:lnTo>
                    <a:lnTo>
                      <a:pt x="33" y="218"/>
                    </a:lnTo>
                    <a:lnTo>
                      <a:pt x="31" y="216"/>
                    </a:lnTo>
                    <a:lnTo>
                      <a:pt x="30" y="210"/>
                    </a:lnTo>
                    <a:lnTo>
                      <a:pt x="35" y="212"/>
                    </a:lnTo>
                    <a:lnTo>
                      <a:pt x="36" y="212"/>
                    </a:lnTo>
                    <a:lnTo>
                      <a:pt x="38" y="207"/>
                    </a:lnTo>
                    <a:lnTo>
                      <a:pt x="38" y="205"/>
                    </a:lnTo>
                    <a:lnTo>
                      <a:pt x="33" y="200"/>
                    </a:lnTo>
                    <a:lnTo>
                      <a:pt x="31" y="198"/>
                    </a:lnTo>
                    <a:lnTo>
                      <a:pt x="31" y="195"/>
                    </a:lnTo>
                    <a:lnTo>
                      <a:pt x="36" y="195"/>
                    </a:lnTo>
                    <a:lnTo>
                      <a:pt x="41" y="198"/>
                    </a:lnTo>
                    <a:lnTo>
                      <a:pt x="45" y="200"/>
                    </a:lnTo>
                    <a:lnTo>
                      <a:pt x="50" y="198"/>
                    </a:lnTo>
                    <a:lnTo>
                      <a:pt x="50" y="195"/>
                    </a:lnTo>
                    <a:lnTo>
                      <a:pt x="48" y="193"/>
                    </a:lnTo>
                    <a:lnTo>
                      <a:pt x="43" y="195"/>
                    </a:lnTo>
                    <a:lnTo>
                      <a:pt x="40" y="195"/>
                    </a:lnTo>
                    <a:lnTo>
                      <a:pt x="40" y="193"/>
                    </a:lnTo>
                    <a:lnTo>
                      <a:pt x="38" y="186"/>
                    </a:lnTo>
                    <a:lnTo>
                      <a:pt x="41" y="186"/>
                    </a:lnTo>
                    <a:lnTo>
                      <a:pt x="46" y="184"/>
                    </a:lnTo>
                    <a:lnTo>
                      <a:pt x="48" y="186"/>
                    </a:lnTo>
                    <a:lnTo>
                      <a:pt x="51" y="188"/>
                    </a:lnTo>
                    <a:lnTo>
                      <a:pt x="53" y="186"/>
                    </a:lnTo>
                    <a:lnTo>
                      <a:pt x="55" y="184"/>
                    </a:lnTo>
                    <a:lnTo>
                      <a:pt x="53" y="182"/>
                    </a:lnTo>
                    <a:lnTo>
                      <a:pt x="50" y="180"/>
                    </a:lnTo>
                    <a:lnTo>
                      <a:pt x="46" y="177"/>
                    </a:lnTo>
                    <a:lnTo>
                      <a:pt x="46" y="173"/>
                    </a:lnTo>
                    <a:lnTo>
                      <a:pt x="50" y="165"/>
                    </a:lnTo>
                    <a:lnTo>
                      <a:pt x="43" y="159"/>
                    </a:lnTo>
                    <a:lnTo>
                      <a:pt x="43" y="156"/>
                    </a:lnTo>
                    <a:lnTo>
                      <a:pt x="45" y="154"/>
                    </a:lnTo>
                    <a:lnTo>
                      <a:pt x="48" y="157"/>
                    </a:lnTo>
                    <a:lnTo>
                      <a:pt x="50" y="156"/>
                    </a:lnTo>
                    <a:lnTo>
                      <a:pt x="51" y="159"/>
                    </a:lnTo>
                    <a:lnTo>
                      <a:pt x="53" y="161"/>
                    </a:lnTo>
                    <a:lnTo>
                      <a:pt x="55" y="159"/>
                    </a:lnTo>
                    <a:lnTo>
                      <a:pt x="56" y="157"/>
                    </a:lnTo>
                    <a:lnTo>
                      <a:pt x="55" y="156"/>
                    </a:lnTo>
                    <a:lnTo>
                      <a:pt x="55" y="154"/>
                    </a:lnTo>
                    <a:lnTo>
                      <a:pt x="56" y="150"/>
                    </a:lnTo>
                    <a:lnTo>
                      <a:pt x="63" y="149"/>
                    </a:lnTo>
                    <a:lnTo>
                      <a:pt x="65" y="142"/>
                    </a:lnTo>
                    <a:lnTo>
                      <a:pt x="60" y="142"/>
                    </a:lnTo>
                    <a:lnTo>
                      <a:pt x="56" y="138"/>
                    </a:lnTo>
                    <a:lnTo>
                      <a:pt x="55" y="134"/>
                    </a:lnTo>
                    <a:lnTo>
                      <a:pt x="58" y="129"/>
                    </a:lnTo>
                    <a:lnTo>
                      <a:pt x="66" y="134"/>
                    </a:lnTo>
                    <a:lnTo>
                      <a:pt x="68" y="134"/>
                    </a:lnTo>
                    <a:lnTo>
                      <a:pt x="70" y="131"/>
                    </a:lnTo>
                    <a:lnTo>
                      <a:pt x="68" y="129"/>
                    </a:lnTo>
                    <a:lnTo>
                      <a:pt x="58" y="127"/>
                    </a:lnTo>
                    <a:lnTo>
                      <a:pt x="56" y="124"/>
                    </a:lnTo>
                    <a:lnTo>
                      <a:pt x="56" y="120"/>
                    </a:lnTo>
                    <a:lnTo>
                      <a:pt x="65" y="126"/>
                    </a:lnTo>
                    <a:lnTo>
                      <a:pt x="68" y="124"/>
                    </a:lnTo>
                    <a:lnTo>
                      <a:pt x="68" y="117"/>
                    </a:lnTo>
                    <a:lnTo>
                      <a:pt x="70" y="113"/>
                    </a:lnTo>
                    <a:lnTo>
                      <a:pt x="71" y="113"/>
                    </a:lnTo>
                    <a:lnTo>
                      <a:pt x="75" y="117"/>
                    </a:lnTo>
                    <a:lnTo>
                      <a:pt x="75" y="111"/>
                    </a:lnTo>
                    <a:lnTo>
                      <a:pt x="73" y="104"/>
                    </a:lnTo>
                    <a:lnTo>
                      <a:pt x="75" y="104"/>
                    </a:lnTo>
                    <a:lnTo>
                      <a:pt x="81" y="103"/>
                    </a:lnTo>
                    <a:lnTo>
                      <a:pt x="81" y="104"/>
                    </a:lnTo>
                    <a:lnTo>
                      <a:pt x="81" y="110"/>
                    </a:lnTo>
                    <a:lnTo>
                      <a:pt x="83" y="110"/>
                    </a:lnTo>
                    <a:lnTo>
                      <a:pt x="85" y="108"/>
                    </a:lnTo>
                    <a:lnTo>
                      <a:pt x="85" y="104"/>
                    </a:lnTo>
                    <a:lnTo>
                      <a:pt x="90" y="99"/>
                    </a:lnTo>
                    <a:lnTo>
                      <a:pt x="91" y="94"/>
                    </a:lnTo>
                    <a:lnTo>
                      <a:pt x="93" y="92"/>
                    </a:lnTo>
                    <a:lnTo>
                      <a:pt x="90" y="87"/>
                    </a:lnTo>
                    <a:lnTo>
                      <a:pt x="91" y="83"/>
                    </a:lnTo>
                    <a:lnTo>
                      <a:pt x="93" y="81"/>
                    </a:lnTo>
                    <a:lnTo>
                      <a:pt x="95" y="80"/>
                    </a:lnTo>
                    <a:lnTo>
                      <a:pt x="96" y="78"/>
                    </a:lnTo>
                    <a:lnTo>
                      <a:pt x="91" y="71"/>
                    </a:lnTo>
                    <a:lnTo>
                      <a:pt x="90" y="69"/>
                    </a:lnTo>
                    <a:lnTo>
                      <a:pt x="90" y="65"/>
                    </a:lnTo>
                    <a:lnTo>
                      <a:pt x="91" y="58"/>
                    </a:lnTo>
                    <a:lnTo>
                      <a:pt x="95" y="60"/>
                    </a:lnTo>
                    <a:lnTo>
                      <a:pt x="93" y="65"/>
                    </a:lnTo>
                    <a:lnTo>
                      <a:pt x="95" y="67"/>
                    </a:lnTo>
                    <a:lnTo>
                      <a:pt x="98" y="67"/>
                    </a:lnTo>
                    <a:lnTo>
                      <a:pt x="101" y="62"/>
                    </a:lnTo>
                    <a:lnTo>
                      <a:pt x="101" y="57"/>
                    </a:lnTo>
                    <a:lnTo>
                      <a:pt x="96" y="58"/>
                    </a:lnTo>
                    <a:lnTo>
                      <a:pt x="95" y="57"/>
                    </a:lnTo>
                    <a:lnTo>
                      <a:pt x="93" y="46"/>
                    </a:lnTo>
                    <a:lnTo>
                      <a:pt x="95" y="44"/>
                    </a:lnTo>
                    <a:lnTo>
                      <a:pt x="96" y="44"/>
                    </a:lnTo>
                    <a:lnTo>
                      <a:pt x="98" y="46"/>
                    </a:lnTo>
                    <a:lnTo>
                      <a:pt x="98" y="50"/>
                    </a:lnTo>
                    <a:lnTo>
                      <a:pt x="96" y="51"/>
                    </a:lnTo>
                    <a:lnTo>
                      <a:pt x="98" y="55"/>
                    </a:lnTo>
                    <a:lnTo>
                      <a:pt x="100" y="55"/>
                    </a:lnTo>
                    <a:lnTo>
                      <a:pt x="103" y="53"/>
                    </a:lnTo>
                    <a:lnTo>
                      <a:pt x="103" y="50"/>
                    </a:lnTo>
                    <a:lnTo>
                      <a:pt x="101" y="44"/>
                    </a:lnTo>
                    <a:lnTo>
                      <a:pt x="101" y="41"/>
                    </a:lnTo>
                    <a:lnTo>
                      <a:pt x="100" y="37"/>
                    </a:lnTo>
                    <a:lnTo>
                      <a:pt x="100" y="34"/>
                    </a:lnTo>
                    <a:lnTo>
                      <a:pt x="103" y="34"/>
                    </a:lnTo>
                    <a:lnTo>
                      <a:pt x="105" y="35"/>
                    </a:lnTo>
                    <a:lnTo>
                      <a:pt x="105" y="39"/>
                    </a:lnTo>
                    <a:lnTo>
                      <a:pt x="105" y="41"/>
                    </a:lnTo>
                    <a:lnTo>
                      <a:pt x="106" y="39"/>
                    </a:lnTo>
                    <a:lnTo>
                      <a:pt x="113" y="35"/>
                    </a:lnTo>
                    <a:lnTo>
                      <a:pt x="115" y="37"/>
                    </a:lnTo>
                    <a:lnTo>
                      <a:pt x="118" y="37"/>
                    </a:lnTo>
                    <a:lnTo>
                      <a:pt x="118" y="35"/>
                    </a:lnTo>
                    <a:lnTo>
                      <a:pt x="118" y="32"/>
                    </a:lnTo>
                    <a:lnTo>
                      <a:pt x="121" y="30"/>
                    </a:lnTo>
                    <a:lnTo>
                      <a:pt x="123" y="27"/>
                    </a:lnTo>
                    <a:lnTo>
                      <a:pt x="123" y="25"/>
                    </a:lnTo>
                    <a:lnTo>
                      <a:pt x="121" y="23"/>
                    </a:lnTo>
                    <a:lnTo>
                      <a:pt x="116" y="20"/>
                    </a:lnTo>
                    <a:lnTo>
                      <a:pt x="116" y="16"/>
                    </a:lnTo>
                    <a:lnTo>
                      <a:pt x="177" y="12"/>
                    </a:lnTo>
                    <a:lnTo>
                      <a:pt x="183" y="12"/>
                    </a:lnTo>
                    <a:lnTo>
                      <a:pt x="215" y="11"/>
                    </a:lnTo>
                    <a:lnTo>
                      <a:pt x="230" y="9"/>
                    </a:lnTo>
                    <a:lnTo>
                      <a:pt x="248" y="7"/>
                    </a:lnTo>
                    <a:lnTo>
                      <a:pt x="268" y="5"/>
                    </a:lnTo>
                    <a:lnTo>
                      <a:pt x="272" y="5"/>
                    </a:lnTo>
                    <a:lnTo>
                      <a:pt x="313" y="2"/>
                    </a:lnTo>
                    <a:lnTo>
                      <a:pt x="315" y="2"/>
                    </a:lnTo>
                    <a:lnTo>
                      <a:pt x="332" y="0"/>
                    </a:lnTo>
                    <a:lnTo>
                      <a:pt x="338" y="9"/>
                    </a:lnTo>
                    <a:lnTo>
                      <a:pt x="342" y="12"/>
                    </a:lnTo>
                    <a:lnTo>
                      <a:pt x="343" y="14"/>
                    </a:lnTo>
                    <a:lnTo>
                      <a:pt x="342" y="57"/>
                    </a:lnTo>
                    <a:lnTo>
                      <a:pt x="342" y="71"/>
                    </a:lnTo>
                    <a:lnTo>
                      <a:pt x="342" y="90"/>
                    </a:lnTo>
                    <a:lnTo>
                      <a:pt x="340" y="122"/>
                    </a:lnTo>
                    <a:lnTo>
                      <a:pt x="340" y="126"/>
                    </a:lnTo>
                    <a:lnTo>
                      <a:pt x="340" y="170"/>
                    </a:lnTo>
                    <a:lnTo>
                      <a:pt x="338" y="196"/>
                    </a:lnTo>
                    <a:lnTo>
                      <a:pt x="338" y="230"/>
                    </a:lnTo>
                    <a:lnTo>
                      <a:pt x="338" y="271"/>
                    </a:lnTo>
                    <a:lnTo>
                      <a:pt x="337" y="279"/>
                    </a:lnTo>
                    <a:lnTo>
                      <a:pt x="337" y="325"/>
                    </a:lnTo>
                    <a:lnTo>
                      <a:pt x="335" y="363"/>
                    </a:lnTo>
                    <a:lnTo>
                      <a:pt x="335" y="373"/>
                    </a:lnTo>
                    <a:lnTo>
                      <a:pt x="335" y="419"/>
                    </a:lnTo>
                    <a:lnTo>
                      <a:pt x="337" y="444"/>
                    </a:lnTo>
                    <a:lnTo>
                      <a:pt x="342" y="479"/>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3" name="Freeform 49"/>
              <p:cNvSpPr>
                <a:spLocks noEditPoints="1"/>
              </p:cNvSpPr>
              <p:nvPr/>
            </p:nvSpPr>
            <p:spPr bwMode="auto">
              <a:xfrm>
                <a:off x="5401766" y="3251224"/>
                <a:ext cx="621218" cy="692676"/>
              </a:xfrm>
              <a:custGeom>
                <a:avLst/>
                <a:gdLst>
                  <a:gd name="T0" fmla="*/ 100 w 539"/>
                  <a:gd name="T1" fmla="*/ 424 h 601"/>
                  <a:gd name="T2" fmla="*/ 103 w 539"/>
                  <a:gd name="T3" fmla="*/ 401 h 601"/>
                  <a:gd name="T4" fmla="*/ 113 w 539"/>
                  <a:gd name="T5" fmla="*/ 391 h 601"/>
                  <a:gd name="T6" fmla="*/ 103 w 539"/>
                  <a:gd name="T7" fmla="*/ 377 h 601"/>
                  <a:gd name="T8" fmla="*/ 90 w 539"/>
                  <a:gd name="T9" fmla="*/ 350 h 601"/>
                  <a:gd name="T10" fmla="*/ 83 w 539"/>
                  <a:gd name="T11" fmla="*/ 329 h 601"/>
                  <a:gd name="T12" fmla="*/ 65 w 539"/>
                  <a:gd name="T13" fmla="*/ 279 h 601"/>
                  <a:gd name="T14" fmla="*/ 37 w 539"/>
                  <a:gd name="T15" fmla="*/ 170 h 601"/>
                  <a:gd name="T16" fmla="*/ 5 w 539"/>
                  <a:gd name="T17" fmla="*/ 51 h 601"/>
                  <a:gd name="T18" fmla="*/ 67 w 539"/>
                  <a:gd name="T19" fmla="*/ 26 h 601"/>
                  <a:gd name="T20" fmla="*/ 165 w 539"/>
                  <a:gd name="T21" fmla="*/ 14 h 601"/>
                  <a:gd name="T22" fmla="*/ 255 w 539"/>
                  <a:gd name="T23" fmla="*/ 7 h 601"/>
                  <a:gd name="T24" fmla="*/ 252 w 539"/>
                  <a:gd name="T25" fmla="*/ 11 h 601"/>
                  <a:gd name="T26" fmla="*/ 244 w 539"/>
                  <a:gd name="T27" fmla="*/ 19 h 601"/>
                  <a:gd name="T28" fmla="*/ 239 w 539"/>
                  <a:gd name="T29" fmla="*/ 28 h 601"/>
                  <a:gd name="T30" fmla="*/ 242 w 539"/>
                  <a:gd name="T31" fmla="*/ 48 h 601"/>
                  <a:gd name="T32" fmla="*/ 267 w 539"/>
                  <a:gd name="T33" fmla="*/ 64 h 601"/>
                  <a:gd name="T34" fmla="*/ 292 w 539"/>
                  <a:gd name="T35" fmla="*/ 74 h 601"/>
                  <a:gd name="T36" fmla="*/ 307 w 539"/>
                  <a:gd name="T37" fmla="*/ 101 h 601"/>
                  <a:gd name="T38" fmla="*/ 327 w 539"/>
                  <a:gd name="T39" fmla="*/ 131 h 601"/>
                  <a:gd name="T40" fmla="*/ 354 w 539"/>
                  <a:gd name="T41" fmla="*/ 143 h 601"/>
                  <a:gd name="T42" fmla="*/ 374 w 539"/>
                  <a:gd name="T43" fmla="*/ 170 h 601"/>
                  <a:gd name="T44" fmla="*/ 392 w 539"/>
                  <a:gd name="T45" fmla="*/ 179 h 601"/>
                  <a:gd name="T46" fmla="*/ 405 w 539"/>
                  <a:gd name="T47" fmla="*/ 193 h 601"/>
                  <a:gd name="T48" fmla="*/ 407 w 539"/>
                  <a:gd name="T49" fmla="*/ 203 h 601"/>
                  <a:gd name="T50" fmla="*/ 417 w 539"/>
                  <a:gd name="T51" fmla="*/ 210 h 601"/>
                  <a:gd name="T52" fmla="*/ 424 w 539"/>
                  <a:gd name="T53" fmla="*/ 216 h 601"/>
                  <a:gd name="T54" fmla="*/ 444 w 539"/>
                  <a:gd name="T55" fmla="*/ 232 h 601"/>
                  <a:gd name="T56" fmla="*/ 457 w 539"/>
                  <a:gd name="T57" fmla="*/ 240 h 601"/>
                  <a:gd name="T58" fmla="*/ 460 w 539"/>
                  <a:gd name="T59" fmla="*/ 256 h 601"/>
                  <a:gd name="T60" fmla="*/ 469 w 539"/>
                  <a:gd name="T61" fmla="*/ 265 h 601"/>
                  <a:gd name="T62" fmla="*/ 472 w 539"/>
                  <a:gd name="T63" fmla="*/ 281 h 601"/>
                  <a:gd name="T64" fmla="*/ 480 w 539"/>
                  <a:gd name="T65" fmla="*/ 293 h 601"/>
                  <a:gd name="T66" fmla="*/ 499 w 539"/>
                  <a:gd name="T67" fmla="*/ 306 h 601"/>
                  <a:gd name="T68" fmla="*/ 509 w 539"/>
                  <a:gd name="T69" fmla="*/ 322 h 601"/>
                  <a:gd name="T70" fmla="*/ 515 w 539"/>
                  <a:gd name="T71" fmla="*/ 352 h 601"/>
                  <a:gd name="T72" fmla="*/ 509 w 539"/>
                  <a:gd name="T73" fmla="*/ 382 h 601"/>
                  <a:gd name="T74" fmla="*/ 509 w 539"/>
                  <a:gd name="T75" fmla="*/ 378 h 601"/>
                  <a:gd name="T76" fmla="*/ 519 w 539"/>
                  <a:gd name="T77" fmla="*/ 403 h 601"/>
                  <a:gd name="T78" fmla="*/ 517 w 539"/>
                  <a:gd name="T79" fmla="*/ 421 h 601"/>
                  <a:gd name="T80" fmla="*/ 502 w 539"/>
                  <a:gd name="T81" fmla="*/ 458 h 601"/>
                  <a:gd name="T82" fmla="*/ 505 w 539"/>
                  <a:gd name="T83" fmla="*/ 483 h 601"/>
                  <a:gd name="T84" fmla="*/ 492 w 539"/>
                  <a:gd name="T85" fmla="*/ 511 h 601"/>
                  <a:gd name="T86" fmla="*/ 489 w 539"/>
                  <a:gd name="T87" fmla="*/ 543 h 601"/>
                  <a:gd name="T88" fmla="*/ 472 w 539"/>
                  <a:gd name="T89" fmla="*/ 539 h 601"/>
                  <a:gd name="T90" fmla="*/ 450 w 539"/>
                  <a:gd name="T91" fmla="*/ 536 h 601"/>
                  <a:gd name="T92" fmla="*/ 442 w 539"/>
                  <a:gd name="T93" fmla="*/ 546 h 601"/>
                  <a:gd name="T94" fmla="*/ 447 w 539"/>
                  <a:gd name="T95" fmla="*/ 589 h 601"/>
                  <a:gd name="T96" fmla="*/ 430 w 539"/>
                  <a:gd name="T97" fmla="*/ 583 h 601"/>
                  <a:gd name="T98" fmla="*/ 387 w 539"/>
                  <a:gd name="T99" fmla="*/ 578 h 601"/>
                  <a:gd name="T100" fmla="*/ 262 w 539"/>
                  <a:gd name="T101" fmla="*/ 585 h 601"/>
                  <a:gd name="T102" fmla="*/ 140 w 539"/>
                  <a:gd name="T103" fmla="*/ 594 h 601"/>
                  <a:gd name="T104" fmla="*/ 128 w 539"/>
                  <a:gd name="T105" fmla="*/ 571 h 601"/>
                  <a:gd name="T106" fmla="*/ 115 w 539"/>
                  <a:gd name="T107" fmla="*/ 543 h 601"/>
                  <a:gd name="T108" fmla="*/ 108 w 539"/>
                  <a:gd name="T109" fmla="*/ 520 h 601"/>
                  <a:gd name="T110" fmla="*/ 108 w 539"/>
                  <a:gd name="T111" fmla="*/ 486 h 601"/>
                  <a:gd name="T112" fmla="*/ 499 w 539"/>
                  <a:gd name="T113" fmla="*/ 518 h 601"/>
                  <a:gd name="T114" fmla="*/ 497 w 539"/>
                  <a:gd name="T115" fmla="*/ 520 h 6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9"/>
                  <a:gd name="T175" fmla="*/ 0 h 601"/>
                  <a:gd name="T176" fmla="*/ 539 w 539"/>
                  <a:gd name="T177" fmla="*/ 601 h 6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9" h="601">
                    <a:moveTo>
                      <a:pt x="95" y="456"/>
                    </a:moveTo>
                    <a:lnTo>
                      <a:pt x="95" y="456"/>
                    </a:lnTo>
                    <a:lnTo>
                      <a:pt x="93" y="447"/>
                    </a:lnTo>
                    <a:lnTo>
                      <a:pt x="95" y="440"/>
                    </a:lnTo>
                    <a:lnTo>
                      <a:pt x="100" y="430"/>
                    </a:lnTo>
                    <a:lnTo>
                      <a:pt x="100" y="424"/>
                    </a:lnTo>
                    <a:lnTo>
                      <a:pt x="98" y="421"/>
                    </a:lnTo>
                    <a:lnTo>
                      <a:pt x="100" y="417"/>
                    </a:lnTo>
                    <a:lnTo>
                      <a:pt x="100" y="414"/>
                    </a:lnTo>
                    <a:lnTo>
                      <a:pt x="98" y="410"/>
                    </a:lnTo>
                    <a:lnTo>
                      <a:pt x="102" y="403"/>
                    </a:lnTo>
                    <a:lnTo>
                      <a:pt x="103" y="401"/>
                    </a:lnTo>
                    <a:lnTo>
                      <a:pt x="108" y="400"/>
                    </a:lnTo>
                    <a:lnTo>
                      <a:pt x="105" y="398"/>
                    </a:lnTo>
                    <a:lnTo>
                      <a:pt x="110" y="396"/>
                    </a:lnTo>
                    <a:lnTo>
                      <a:pt x="112" y="394"/>
                    </a:lnTo>
                    <a:lnTo>
                      <a:pt x="110" y="392"/>
                    </a:lnTo>
                    <a:lnTo>
                      <a:pt x="113" y="391"/>
                    </a:lnTo>
                    <a:lnTo>
                      <a:pt x="113" y="389"/>
                    </a:lnTo>
                    <a:lnTo>
                      <a:pt x="110" y="385"/>
                    </a:lnTo>
                    <a:lnTo>
                      <a:pt x="102" y="382"/>
                    </a:lnTo>
                    <a:lnTo>
                      <a:pt x="102" y="380"/>
                    </a:lnTo>
                    <a:lnTo>
                      <a:pt x="103" y="377"/>
                    </a:lnTo>
                    <a:lnTo>
                      <a:pt x="102" y="375"/>
                    </a:lnTo>
                    <a:lnTo>
                      <a:pt x="103" y="373"/>
                    </a:lnTo>
                    <a:lnTo>
                      <a:pt x="103" y="368"/>
                    </a:lnTo>
                    <a:lnTo>
                      <a:pt x="100" y="366"/>
                    </a:lnTo>
                    <a:lnTo>
                      <a:pt x="100" y="357"/>
                    </a:lnTo>
                    <a:lnTo>
                      <a:pt x="90" y="350"/>
                    </a:lnTo>
                    <a:lnTo>
                      <a:pt x="88" y="347"/>
                    </a:lnTo>
                    <a:lnTo>
                      <a:pt x="88" y="343"/>
                    </a:lnTo>
                    <a:lnTo>
                      <a:pt x="87" y="341"/>
                    </a:lnTo>
                    <a:lnTo>
                      <a:pt x="87" y="338"/>
                    </a:lnTo>
                    <a:lnTo>
                      <a:pt x="85" y="336"/>
                    </a:lnTo>
                    <a:lnTo>
                      <a:pt x="83" y="329"/>
                    </a:lnTo>
                    <a:lnTo>
                      <a:pt x="82" y="329"/>
                    </a:lnTo>
                    <a:lnTo>
                      <a:pt x="82" y="327"/>
                    </a:lnTo>
                    <a:lnTo>
                      <a:pt x="82" y="324"/>
                    </a:lnTo>
                    <a:lnTo>
                      <a:pt x="78" y="320"/>
                    </a:lnTo>
                    <a:lnTo>
                      <a:pt x="75" y="313"/>
                    </a:lnTo>
                    <a:lnTo>
                      <a:pt x="65" y="279"/>
                    </a:lnTo>
                    <a:lnTo>
                      <a:pt x="55" y="240"/>
                    </a:lnTo>
                    <a:lnTo>
                      <a:pt x="53" y="232"/>
                    </a:lnTo>
                    <a:lnTo>
                      <a:pt x="47" y="210"/>
                    </a:lnTo>
                    <a:lnTo>
                      <a:pt x="38" y="177"/>
                    </a:lnTo>
                    <a:lnTo>
                      <a:pt x="37" y="170"/>
                    </a:lnTo>
                    <a:lnTo>
                      <a:pt x="33" y="154"/>
                    </a:lnTo>
                    <a:lnTo>
                      <a:pt x="25" y="127"/>
                    </a:lnTo>
                    <a:lnTo>
                      <a:pt x="17" y="95"/>
                    </a:lnTo>
                    <a:lnTo>
                      <a:pt x="15" y="88"/>
                    </a:lnTo>
                    <a:lnTo>
                      <a:pt x="13" y="83"/>
                    </a:lnTo>
                    <a:lnTo>
                      <a:pt x="5" y="51"/>
                    </a:lnTo>
                    <a:lnTo>
                      <a:pt x="0" y="35"/>
                    </a:lnTo>
                    <a:lnTo>
                      <a:pt x="15" y="34"/>
                    </a:lnTo>
                    <a:lnTo>
                      <a:pt x="27" y="32"/>
                    </a:lnTo>
                    <a:lnTo>
                      <a:pt x="35" y="32"/>
                    </a:lnTo>
                    <a:lnTo>
                      <a:pt x="65" y="26"/>
                    </a:lnTo>
                    <a:lnTo>
                      <a:pt x="67" y="26"/>
                    </a:lnTo>
                    <a:lnTo>
                      <a:pt x="83" y="25"/>
                    </a:lnTo>
                    <a:lnTo>
                      <a:pt x="87" y="25"/>
                    </a:lnTo>
                    <a:lnTo>
                      <a:pt x="102" y="23"/>
                    </a:lnTo>
                    <a:lnTo>
                      <a:pt x="132" y="19"/>
                    </a:lnTo>
                    <a:lnTo>
                      <a:pt x="152" y="16"/>
                    </a:lnTo>
                    <a:lnTo>
                      <a:pt x="165" y="14"/>
                    </a:lnTo>
                    <a:lnTo>
                      <a:pt x="170" y="14"/>
                    </a:lnTo>
                    <a:lnTo>
                      <a:pt x="210" y="9"/>
                    </a:lnTo>
                    <a:lnTo>
                      <a:pt x="214" y="7"/>
                    </a:lnTo>
                    <a:lnTo>
                      <a:pt x="255" y="0"/>
                    </a:lnTo>
                    <a:lnTo>
                      <a:pt x="257" y="2"/>
                    </a:lnTo>
                    <a:lnTo>
                      <a:pt x="255" y="7"/>
                    </a:lnTo>
                    <a:lnTo>
                      <a:pt x="254" y="5"/>
                    </a:lnTo>
                    <a:lnTo>
                      <a:pt x="254" y="7"/>
                    </a:lnTo>
                    <a:lnTo>
                      <a:pt x="255" y="9"/>
                    </a:lnTo>
                    <a:lnTo>
                      <a:pt x="254" y="9"/>
                    </a:lnTo>
                    <a:lnTo>
                      <a:pt x="254" y="11"/>
                    </a:lnTo>
                    <a:lnTo>
                      <a:pt x="252" y="11"/>
                    </a:lnTo>
                    <a:lnTo>
                      <a:pt x="252" y="12"/>
                    </a:lnTo>
                    <a:lnTo>
                      <a:pt x="249" y="14"/>
                    </a:lnTo>
                    <a:lnTo>
                      <a:pt x="247" y="18"/>
                    </a:lnTo>
                    <a:lnTo>
                      <a:pt x="245" y="16"/>
                    </a:lnTo>
                    <a:lnTo>
                      <a:pt x="245" y="19"/>
                    </a:lnTo>
                    <a:lnTo>
                      <a:pt x="244" y="19"/>
                    </a:lnTo>
                    <a:lnTo>
                      <a:pt x="245" y="21"/>
                    </a:lnTo>
                    <a:lnTo>
                      <a:pt x="244" y="23"/>
                    </a:lnTo>
                    <a:lnTo>
                      <a:pt x="242" y="25"/>
                    </a:lnTo>
                    <a:lnTo>
                      <a:pt x="242" y="26"/>
                    </a:lnTo>
                    <a:lnTo>
                      <a:pt x="239" y="28"/>
                    </a:lnTo>
                    <a:lnTo>
                      <a:pt x="237" y="32"/>
                    </a:lnTo>
                    <a:lnTo>
                      <a:pt x="237" y="37"/>
                    </a:lnTo>
                    <a:lnTo>
                      <a:pt x="235" y="41"/>
                    </a:lnTo>
                    <a:lnTo>
                      <a:pt x="235" y="42"/>
                    </a:lnTo>
                    <a:lnTo>
                      <a:pt x="237" y="46"/>
                    </a:lnTo>
                    <a:lnTo>
                      <a:pt x="242" y="48"/>
                    </a:lnTo>
                    <a:lnTo>
                      <a:pt x="249" y="53"/>
                    </a:lnTo>
                    <a:lnTo>
                      <a:pt x="257" y="55"/>
                    </a:lnTo>
                    <a:lnTo>
                      <a:pt x="257" y="58"/>
                    </a:lnTo>
                    <a:lnTo>
                      <a:pt x="260" y="58"/>
                    </a:lnTo>
                    <a:lnTo>
                      <a:pt x="264" y="62"/>
                    </a:lnTo>
                    <a:lnTo>
                      <a:pt x="267" y="64"/>
                    </a:lnTo>
                    <a:lnTo>
                      <a:pt x="269" y="67"/>
                    </a:lnTo>
                    <a:lnTo>
                      <a:pt x="274" y="69"/>
                    </a:lnTo>
                    <a:lnTo>
                      <a:pt x="277" y="69"/>
                    </a:lnTo>
                    <a:lnTo>
                      <a:pt x="285" y="67"/>
                    </a:lnTo>
                    <a:lnTo>
                      <a:pt x="289" y="69"/>
                    </a:lnTo>
                    <a:lnTo>
                      <a:pt x="292" y="74"/>
                    </a:lnTo>
                    <a:lnTo>
                      <a:pt x="294" y="80"/>
                    </a:lnTo>
                    <a:lnTo>
                      <a:pt x="297" y="83"/>
                    </a:lnTo>
                    <a:lnTo>
                      <a:pt x="300" y="90"/>
                    </a:lnTo>
                    <a:lnTo>
                      <a:pt x="302" y="90"/>
                    </a:lnTo>
                    <a:lnTo>
                      <a:pt x="304" y="97"/>
                    </a:lnTo>
                    <a:lnTo>
                      <a:pt x="307" y="101"/>
                    </a:lnTo>
                    <a:lnTo>
                      <a:pt x="307" y="106"/>
                    </a:lnTo>
                    <a:lnTo>
                      <a:pt x="317" y="111"/>
                    </a:lnTo>
                    <a:lnTo>
                      <a:pt x="324" y="122"/>
                    </a:lnTo>
                    <a:lnTo>
                      <a:pt x="325" y="124"/>
                    </a:lnTo>
                    <a:lnTo>
                      <a:pt x="327" y="129"/>
                    </a:lnTo>
                    <a:lnTo>
                      <a:pt x="327" y="131"/>
                    </a:lnTo>
                    <a:lnTo>
                      <a:pt x="334" y="134"/>
                    </a:lnTo>
                    <a:lnTo>
                      <a:pt x="342" y="140"/>
                    </a:lnTo>
                    <a:lnTo>
                      <a:pt x="345" y="141"/>
                    </a:lnTo>
                    <a:lnTo>
                      <a:pt x="349" y="141"/>
                    </a:lnTo>
                    <a:lnTo>
                      <a:pt x="352" y="143"/>
                    </a:lnTo>
                    <a:lnTo>
                      <a:pt x="354" y="143"/>
                    </a:lnTo>
                    <a:lnTo>
                      <a:pt x="357" y="147"/>
                    </a:lnTo>
                    <a:lnTo>
                      <a:pt x="359" y="150"/>
                    </a:lnTo>
                    <a:lnTo>
                      <a:pt x="364" y="152"/>
                    </a:lnTo>
                    <a:lnTo>
                      <a:pt x="367" y="161"/>
                    </a:lnTo>
                    <a:lnTo>
                      <a:pt x="370" y="163"/>
                    </a:lnTo>
                    <a:lnTo>
                      <a:pt x="374" y="170"/>
                    </a:lnTo>
                    <a:lnTo>
                      <a:pt x="375" y="170"/>
                    </a:lnTo>
                    <a:lnTo>
                      <a:pt x="379" y="171"/>
                    </a:lnTo>
                    <a:lnTo>
                      <a:pt x="382" y="171"/>
                    </a:lnTo>
                    <a:lnTo>
                      <a:pt x="387" y="173"/>
                    </a:lnTo>
                    <a:lnTo>
                      <a:pt x="390" y="177"/>
                    </a:lnTo>
                    <a:lnTo>
                      <a:pt x="392" y="179"/>
                    </a:lnTo>
                    <a:lnTo>
                      <a:pt x="395" y="180"/>
                    </a:lnTo>
                    <a:lnTo>
                      <a:pt x="397" y="184"/>
                    </a:lnTo>
                    <a:lnTo>
                      <a:pt x="402" y="186"/>
                    </a:lnTo>
                    <a:lnTo>
                      <a:pt x="405" y="187"/>
                    </a:lnTo>
                    <a:lnTo>
                      <a:pt x="404" y="189"/>
                    </a:lnTo>
                    <a:lnTo>
                      <a:pt x="405" y="193"/>
                    </a:lnTo>
                    <a:lnTo>
                      <a:pt x="404" y="194"/>
                    </a:lnTo>
                    <a:lnTo>
                      <a:pt x="405" y="198"/>
                    </a:lnTo>
                    <a:lnTo>
                      <a:pt x="404" y="198"/>
                    </a:lnTo>
                    <a:lnTo>
                      <a:pt x="405" y="202"/>
                    </a:lnTo>
                    <a:lnTo>
                      <a:pt x="407" y="202"/>
                    </a:lnTo>
                    <a:lnTo>
                      <a:pt x="407" y="203"/>
                    </a:lnTo>
                    <a:lnTo>
                      <a:pt x="410" y="203"/>
                    </a:lnTo>
                    <a:lnTo>
                      <a:pt x="412" y="207"/>
                    </a:lnTo>
                    <a:lnTo>
                      <a:pt x="412" y="205"/>
                    </a:lnTo>
                    <a:lnTo>
                      <a:pt x="415" y="205"/>
                    </a:lnTo>
                    <a:lnTo>
                      <a:pt x="414" y="207"/>
                    </a:lnTo>
                    <a:lnTo>
                      <a:pt x="417" y="210"/>
                    </a:lnTo>
                    <a:lnTo>
                      <a:pt x="417" y="212"/>
                    </a:lnTo>
                    <a:lnTo>
                      <a:pt x="415" y="214"/>
                    </a:lnTo>
                    <a:lnTo>
                      <a:pt x="420" y="216"/>
                    </a:lnTo>
                    <a:lnTo>
                      <a:pt x="422" y="217"/>
                    </a:lnTo>
                    <a:lnTo>
                      <a:pt x="424" y="216"/>
                    </a:lnTo>
                    <a:lnTo>
                      <a:pt x="425" y="217"/>
                    </a:lnTo>
                    <a:lnTo>
                      <a:pt x="425" y="219"/>
                    </a:lnTo>
                    <a:lnTo>
                      <a:pt x="425" y="223"/>
                    </a:lnTo>
                    <a:lnTo>
                      <a:pt x="429" y="225"/>
                    </a:lnTo>
                    <a:lnTo>
                      <a:pt x="434" y="228"/>
                    </a:lnTo>
                    <a:lnTo>
                      <a:pt x="444" y="232"/>
                    </a:lnTo>
                    <a:lnTo>
                      <a:pt x="445" y="233"/>
                    </a:lnTo>
                    <a:lnTo>
                      <a:pt x="449" y="233"/>
                    </a:lnTo>
                    <a:lnTo>
                      <a:pt x="450" y="235"/>
                    </a:lnTo>
                    <a:lnTo>
                      <a:pt x="452" y="235"/>
                    </a:lnTo>
                    <a:lnTo>
                      <a:pt x="455" y="239"/>
                    </a:lnTo>
                    <a:lnTo>
                      <a:pt x="457" y="240"/>
                    </a:lnTo>
                    <a:lnTo>
                      <a:pt x="457" y="246"/>
                    </a:lnTo>
                    <a:lnTo>
                      <a:pt x="457" y="248"/>
                    </a:lnTo>
                    <a:lnTo>
                      <a:pt x="460" y="255"/>
                    </a:lnTo>
                    <a:lnTo>
                      <a:pt x="462" y="253"/>
                    </a:lnTo>
                    <a:lnTo>
                      <a:pt x="460" y="256"/>
                    </a:lnTo>
                    <a:lnTo>
                      <a:pt x="464" y="256"/>
                    </a:lnTo>
                    <a:lnTo>
                      <a:pt x="464" y="260"/>
                    </a:lnTo>
                    <a:lnTo>
                      <a:pt x="467" y="260"/>
                    </a:lnTo>
                    <a:lnTo>
                      <a:pt x="467" y="262"/>
                    </a:lnTo>
                    <a:lnTo>
                      <a:pt x="467" y="263"/>
                    </a:lnTo>
                    <a:lnTo>
                      <a:pt x="469" y="265"/>
                    </a:lnTo>
                    <a:lnTo>
                      <a:pt x="469" y="267"/>
                    </a:lnTo>
                    <a:lnTo>
                      <a:pt x="470" y="270"/>
                    </a:lnTo>
                    <a:lnTo>
                      <a:pt x="469" y="272"/>
                    </a:lnTo>
                    <a:lnTo>
                      <a:pt x="472" y="274"/>
                    </a:lnTo>
                    <a:lnTo>
                      <a:pt x="470" y="279"/>
                    </a:lnTo>
                    <a:lnTo>
                      <a:pt x="472" y="281"/>
                    </a:lnTo>
                    <a:lnTo>
                      <a:pt x="474" y="285"/>
                    </a:lnTo>
                    <a:lnTo>
                      <a:pt x="474" y="288"/>
                    </a:lnTo>
                    <a:lnTo>
                      <a:pt x="477" y="292"/>
                    </a:lnTo>
                    <a:lnTo>
                      <a:pt x="479" y="293"/>
                    </a:lnTo>
                    <a:lnTo>
                      <a:pt x="480" y="293"/>
                    </a:lnTo>
                    <a:lnTo>
                      <a:pt x="482" y="295"/>
                    </a:lnTo>
                    <a:lnTo>
                      <a:pt x="485" y="295"/>
                    </a:lnTo>
                    <a:lnTo>
                      <a:pt x="489" y="295"/>
                    </a:lnTo>
                    <a:lnTo>
                      <a:pt x="490" y="299"/>
                    </a:lnTo>
                    <a:lnTo>
                      <a:pt x="494" y="299"/>
                    </a:lnTo>
                    <a:lnTo>
                      <a:pt x="499" y="306"/>
                    </a:lnTo>
                    <a:lnTo>
                      <a:pt x="499" y="313"/>
                    </a:lnTo>
                    <a:lnTo>
                      <a:pt x="502" y="316"/>
                    </a:lnTo>
                    <a:lnTo>
                      <a:pt x="502" y="318"/>
                    </a:lnTo>
                    <a:lnTo>
                      <a:pt x="505" y="322"/>
                    </a:lnTo>
                    <a:lnTo>
                      <a:pt x="507" y="320"/>
                    </a:lnTo>
                    <a:lnTo>
                      <a:pt x="509" y="322"/>
                    </a:lnTo>
                    <a:lnTo>
                      <a:pt x="510" y="331"/>
                    </a:lnTo>
                    <a:lnTo>
                      <a:pt x="507" y="332"/>
                    </a:lnTo>
                    <a:lnTo>
                      <a:pt x="509" y="338"/>
                    </a:lnTo>
                    <a:lnTo>
                      <a:pt x="512" y="341"/>
                    </a:lnTo>
                    <a:lnTo>
                      <a:pt x="514" y="350"/>
                    </a:lnTo>
                    <a:lnTo>
                      <a:pt x="515" y="352"/>
                    </a:lnTo>
                    <a:lnTo>
                      <a:pt x="539" y="361"/>
                    </a:lnTo>
                    <a:lnTo>
                      <a:pt x="532" y="371"/>
                    </a:lnTo>
                    <a:lnTo>
                      <a:pt x="534" y="378"/>
                    </a:lnTo>
                    <a:lnTo>
                      <a:pt x="517" y="385"/>
                    </a:lnTo>
                    <a:lnTo>
                      <a:pt x="512" y="380"/>
                    </a:lnTo>
                    <a:lnTo>
                      <a:pt x="509" y="382"/>
                    </a:lnTo>
                    <a:lnTo>
                      <a:pt x="509" y="378"/>
                    </a:lnTo>
                    <a:lnTo>
                      <a:pt x="509" y="377"/>
                    </a:lnTo>
                    <a:lnTo>
                      <a:pt x="505" y="382"/>
                    </a:lnTo>
                    <a:lnTo>
                      <a:pt x="500" y="377"/>
                    </a:lnTo>
                    <a:lnTo>
                      <a:pt x="505" y="382"/>
                    </a:lnTo>
                    <a:lnTo>
                      <a:pt x="509" y="378"/>
                    </a:lnTo>
                    <a:lnTo>
                      <a:pt x="507" y="382"/>
                    </a:lnTo>
                    <a:lnTo>
                      <a:pt x="512" y="380"/>
                    </a:lnTo>
                    <a:lnTo>
                      <a:pt x="517" y="385"/>
                    </a:lnTo>
                    <a:lnTo>
                      <a:pt x="527" y="389"/>
                    </a:lnTo>
                    <a:lnTo>
                      <a:pt x="527" y="394"/>
                    </a:lnTo>
                    <a:lnTo>
                      <a:pt x="519" y="403"/>
                    </a:lnTo>
                    <a:lnTo>
                      <a:pt x="514" y="394"/>
                    </a:lnTo>
                    <a:lnTo>
                      <a:pt x="512" y="396"/>
                    </a:lnTo>
                    <a:lnTo>
                      <a:pt x="515" y="401"/>
                    </a:lnTo>
                    <a:lnTo>
                      <a:pt x="502" y="396"/>
                    </a:lnTo>
                    <a:lnTo>
                      <a:pt x="522" y="414"/>
                    </a:lnTo>
                    <a:lnTo>
                      <a:pt x="517" y="421"/>
                    </a:lnTo>
                    <a:lnTo>
                      <a:pt x="510" y="415"/>
                    </a:lnTo>
                    <a:lnTo>
                      <a:pt x="512" y="426"/>
                    </a:lnTo>
                    <a:lnTo>
                      <a:pt x="517" y="433"/>
                    </a:lnTo>
                    <a:lnTo>
                      <a:pt x="517" y="438"/>
                    </a:lnTo>
                    <a:lnTo>
                      <a:pt x="509" y="458"/>
                    </a:lnTo>
                    <a:lnTo>
                      <a:pt x="502" y="458"/>
                    </a:lnTo>
                    <a:lnTo>
                      <a:pt x="499" y="461"/>
                    </a:lnTo>
                    <a:lnTo>
                      <a:pt x="500" y="469"/>
                    </a:lnTo>
                    <a:lnTo>
                      <a:pt x="500" y="463"/>
                    </a:lnTo>
                    <a:lnTo>
                      <a:pt x="510" y="465"/>
                    </a:lnTo>
                    <a:lnTo>
                      <a:pt x="510" y="470"/>
                    </a:lnTo>
                    <a:lnTo>
                      <a:pt x="505" y="483"/>
                    </a:lnTo>
                    <a:lnTo>
                      <a:pt x="489" y="488"/>
                    </a:lnTo>
                    <a:lnTo>
                      <a:pt x="490" y="493"/>
                    </a:lnTo>
                    <a:lnTo>
                      <a:pt x="497" y="499"/>
                    </a:lnTo>
                    <a:lnTo>
                      <a:pt x="490" y="495"/>
                    </a:lnTo>
                    <a:lnTo>
                      <a:pt x="497" y="507"/>
                    </a:lnTo>
                    <a:lnTo>
                      <a:pt x="492" y="511"/>
                    </a:lnTo>
                    <a:lnTo>
                      <a:pt x="497" y="513"/>
                    </a:lnTo>
                    <a:lnTo>
                      <a:pt x="494" y="523"/>
                    </a:lnTo>
                    <a:lnTo>
                      <a:pt x="500" y="537"/>
                    </a:lnTo>
                    <a:lnTo>
                      <a:pt x="497" y="543"/>
                    </a:lnTo>
                    <a:lnTo>
                      <a:pt x="497" y="545"/>
                    </a:lnTo>
                    <a:lnTo>
                      <a:pt x="489" y="543"/>
                    </a:lnTo>
                    <a:lnTo>
                      <a:pt x="489" y="545"/>
                    </a:lnTo>
                    <a:lnTo>
                      <a:pt x="487" y="543"/>
                    </a:lnTo>
                    <a:lnTo>
                      <a:pt x="485" y="543"/>
                    </a:lnTo>
                    <a:lnTo>
                      <a:pt x="477" y="543"/>
                    </a:lnTo>
                    <a:lnTo>
                      <a:pt x="474" y="541"/>
                    </a:lnTo>
                    <a:lnTo>
                      <a:pt x="472" y="539"/>
                    </a:lnTo>
                    <a:lnTo>
                      <a:pt x="470" y="541"/>
                    </a:lnTo>
                    <a:lnTo>
                      <a:pt x="467" y="537"/>
                    </a:lnTo>
                    <a:lnTo>
                      <a:pt x="459" y="537"/>
                    </a:lnTo>
                    <a:lnTo>
                      <a:pt x="455" y="534"/>
                    </a:lnTo>
                    <a:lnTo>
                      <a:pt x="455" y="537"/>
                    </a:lnTo>
                    <a:lnTo>
                      <a:pt x="450" y="536"/>
                    </a:lnTo>
                    <a:lnTo>
                      <a:pt x="450" y="539"/>
                    </a:lnTo>
                    <a:lnTo>
                      <a:pt x="447" y="543"/>
                    </a:lnTo>
                    <a:lnTo>
                      <a:pt x="444" y="541"/>
                    </a:lnTo>
                    <a:lnTo>
                      <a:pt x="445" y="545"/>
                    </a:lnTo>
                    <a:lnTo>
                      <a:pt x="442" y="546"/>
                    </a:lnTo>
                    <a:lnTo>
                      <a:pt x="444" y="560"/>
                    </a:lnTo>
                    <a:lnTo>
                      <a:pt x="447" y="568"/>
                    </a:lnTo>
                    <a:lnTo>
                      <a:pt x="449" y="571"/>
                    </a:lnTo>
                    <a:lnTo>
                      <a:pt x="449" y="583"/>
                    </a:lnTo>
                    <a:lnTo>
                      <a:pt x="449" y="587"/>
                    </a:lnTo>
                    <a:lnTo>
                      <a:pt x="447" y="589"/>
                    </a:lnTo>
                    <a:lnTo>
                      <a:pt x="449" y="596"/>
                    </a:lnTo>
                    <a:lnTo>
                      <a:pt x="447" y="598"/>
                    </a:lnTo>
                    <a:lnTo>
                      <a:pt x="435" y="601"/>
                    </a:lnTo>
                    <a:lnTo>
                      <a:pt x="434" y="599"/>
                    </a:lnTo>
                    <a:lnTo>
                      <a:pt x="430" y="592"/>
                    </a:lnTo>
                    <a:lnTo>
                      <a:pt x="430" y="583"/>
                    </a:lnTo>
                    <a:lnTo>
                      <a:pt x="427" y="583"/>
                    </a:lnTo>
                    <a:lnTo>
                      <a:pt x="425" y="580"/>
                    </a:lnTo>
                    <a:lnTo>
                      <a:pt x="425" y="575"/>
                    </a:lnTo>
                    <a:lnTo>
                      <a:pt x="405" y="576"/>
                    </a:lnTo>
                    <a:lnTo>
                      <a:pt x="400" y="576"/>
                    </a:lnTo>
                    <a:lnTo>
                      <a:pt x="387" y="578"/>
                    </a:lnTo>
                    <a:lnTo>
                      <a:pt x="375" y="578"/>
                    </a:lnTo>
                    <a:lnTo>
                      <a:pt x="327" y="582"/>
                    </a:lnTo>
                    <a:lnTo>
                      <a:pt x="309" y="583"/>
                    </a:lnTo>
                    <a:lnTo>
                      <a:pt x="275" y="585"/>
                    </a:lnTo>
                    <a:lnTo>
                      <a:pt x="262" y="585"/>
                    </a:lnTo>
                    <a:lnTo>
                      <a:pt x="234" y="587"/>
                    </a:lnTo>
                    <a:lnTo>
                      <a:pt x="225" y="589"/>
                    </a:lnTo>
                    <a:lnTo>
                      <a:pt x="204" y="591"/>
                    </a:lnTo>
                    <a:lnTo>
                      <a:pt x="194" y="591"/>
                    </a:lnTo>
                    <a:lnTo>
                      <a:pt x="140" y="594"/>
                    </a:lnTo>
                    <a:lnTo>
                      <a:pt x="137" y="591"/>
                    </a:lnTo>
                    <a:lnTo>
                      <a:pt x="133" y="591"/>
                    </a:lnTo>
                    <a:lnTo>
                      <a:pt x="132" y="587"/>
                    </a:lnTo>
                    <a:lnTo>
                      <a:pt x="132" y="583"/>
                    </a:lnTo>
                    <a:lnTo>
                      <a:pt x="132" y="578"/>
                    </a:lnTo>
                    <a:lnTo>
                      <a:pt x="128" y="571"/>
                    </a:lnTo>
                    <a:lnTo>
                      <a:pt x="125" y="568"/>
                    </a:lnTo>
                    <a:lnTo>
                      <a:pt x="125" y="562"/>
                    </a:lnTo>
                    <a:lnTo>
                      <a:pt x="122" y="560"/>
                    </a:lnTo>
                    <a:lnTo>
                      <a:pt x="120" y="559"/>
                    </a:lnTo>
                    <a:lnTo>
                      <a:pt x="118" y="548"/>
                    </a:lnTo>
                    <a:lnTo>
                      <a:pt x="115" y="543"/>
                    </a:lnTo>
                    <a:lnTo>
                      <a:pt x="112" y="537"/>
                    </a:lnTo>
                    <a:lnTo>
                      <a:pt x="108" y="537"/>
                    </a:lnTo>
                    <a:lnTo>
                      <a:pt x="107" y="534"/>
                    </a:lnTo>
                    <a:lnTo>
                      <a:pt x="108" y="530"/>
                    </a:lnTo>
                    <a:lnTo>
                      <a:pt x="107" y="523"/>
                    </a:lnTo>
                    <a:lnTo>
                      <a:pt x="108" y="520"/>
                    </a:lnTo>
                    <a:lnTo>
                      <a:pt x="107" y="516"/>
                    </a:lnTo>
                    <a:lnTo>
                      <a:pt x="107" y="511"/>
                    </a:lnTo>
                    <a:lnTo>
                      <a:pt x="108" y="500"/>
                    </a:lnTo>
                    <a:lnTo>
                      <a:pt x="107" y="497"/>
                    </a:lnTo>
                    <a:lnTo>
                      <a:pt x="108" y="490"/>
                    </a:lnTo>
                    <a:lnTo>
                      <a:pt x="108" y="486"/>
                    </a:lnTo>
                    <a:lnTo>
                      <a:pt x="105" y="477"/>
                    </a:lnTo>
                    <a:lnTo>
                      <a:pt x="98" y="469"/>
                    </a:lnTo>
                    <a:lnTo>
                      <a:pt x="98" y="467"/>
                    </a:lnTo>
                    <a:lnTo>
                      <a:pt x="98" y="463"/>
                    </a:lnTo>
                    <a:lnTo>
                      <a:pt x="95" y="456"/>
                    </a:lnTo>
                    <a:close/>
                    <a:moveTo>
                      <a:pt x="499" y="518"/>
                    </a:moveTo>
                    <a:lnTo>
                      <a:pt x="504" y="507"/>
                    </a:lnTo>
                    <a:lnTo>
                      <a:pt x="507" y="511"/>
                    </a:lnTo>
                    <a:lnTo>
                      <a:pt x="505" y="541"/>
                    </a:lnTo>
                    <a:lnTo>
                      <a:pt x="502" y="539"/>
                    </a:lnTo>
                    <a:lnTo>
                      <a:pt x="500" y="523"/>
                    </a:lnTo>
                    <a:lnTo>
                      <a:pt x="497" y="520"/>
                    </a:lnTo>
                    <a:lnTo>
                      <a:pt x="499" y="518"/>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4" name="Freeform 50"/>
              <p:cNvSpPr>
                <a:spLocks noEditPoints="1"/>
              </p:cNvSpPr>
              <p:nvPr/>
            </p:nvSpPr>
            <p:spPr bwMode="auto">
              <a:xfrm>
                <a:off x="5672613" y="3190140"/>
                <a:ext cx="580879" cy="469083"/>
              </a:xfrm>
              <a:custGeom>
                <a:avLst/>
                <a:gdLst>
                  <a:gd name="T0" fmla="*/ 187 w 504"/>
                  <a:gd name="T1" fmla="*/ 270 h 407"/>
                  <a:gd name="T2" fmla="*/ 182 w 504"/>
                  <a:gd name="T3" fmla="*/ 263 h 407"/>
                  <a:gd name="T4" fmla="*/ 177 w 504"/>
                  <a:gd name="T5" fmla="*/ 258 h 407"/>
                  <a:gd name="T6" fmla="*/ 172 w 504"/>
                  <a:gd name="T7" fmla="*/ 255 h 407"/>
                  <a:gd name="T8" fmla="*/ 169 w 504"/>
                  <a:gd name="T9" fmla="*/ 247 h 407"/>
                  <a:gd name="T10" fmla="*/ 167 w 504"/>
                  <a:gd name="T11" fmla="*/ 239 h 407"/>
                  <a:gd name="T12" fmla="*/ 155 w 504"/>
                  <a:gd name="T13" fmla="*/ 230 h 407"/>
                  <a:gd name="T14" fmla="*/ 140 w 504"/>
                  <a:gd name="T15" fmla="*/ 223 h 407"/>
                  <a:gd name="T16" fmla="*/ 129 w 504"/>
                  <a:gd name="T17" fmla="*/ 205 h 407"/>
                  <a:gd name="T18" fmla="*/ 117 w 504"/>
                  <a:gd name="T19" fmla="*/ 196 h 407"/>
                  <a:gd name="T20" fmla="*/ 99 w 504"/>
                  <a:gd name="T21" fmla="*/ 187 h 407"/>
                  <a:gd name="T22" fmla="*/ 89 w 504"/>
                  <a:gd name="T23" fmla="*/ 175 h 407"/>
                  <a:gd name="T24" fmla="*/ 69 w 504"/>
                  <a:gd name="T25" fmla="*/ 150 h 407"/>
                  <a:gd name="T26" fmla="*/ 59 w 504"/>
                  <a:gd name="T27" fmla="*/ 133 h 407"/>
                  <a:gd name="T28" fmla="*/ 42 w 504"/>
                  <a:gd name="T29" fmla="*/ 122 h 407"/>
                  <a:gd name="T30" fmla="*/ 29 w 504"/>
                  <a:gd name="T31" fmla="*/ 115 h 407"/>
                  <a:gd name="T32" fmla="*/ 14 w 504"/>
                  <a:gd name="T33" fmla="*/ 106 h 407"/>
                  <a:gd name="T34" fmla="*/ 0 w 504"/>
                  <a:gd name="T35" fmla="*/ 94 h 407"/>
                  <a:gd name="T36" fmla="*/ 7 w 504"/>
                  <a:gd name="T37" fmla="*/ 79 h 407"/>
                  <a:gd name="T38" fmla="*/ 10 w 504"/>
                  <a:gd name="T39" fmla="*/ 74 h 407"/>
                  <a:gd name="T40" fmla="*/ 12 w 504"/>
                  <a:gd name="T41" fmla="*/ 71 h 407"/>
                  <a:gd name="T42" fmla="*/ 19 w 504"/>
                  <a:gd name="T43" fmla="*/ 64 h 407"/>
                  <a:gd name="T44" fmla="*/ 19 w 504"/>
                  <a:gd name="T45" fmla="*/ 58 h 407"/>
                  <a:gd name="T46" fmla="*/ 30 w 504"/>
                  <a:gd name="T47" fmla="*/ 49 h 407"/>
                  <a:gd name="T48" fmla="*/ 60 w 504"/>
                  <a:gd name="T49" fmla="*/ 34 h 407"/>
                  <a:gd name="T50" fmla="*/ 77 w 504"/>
                  <a:gd name="T51" fmla="*/ 25 h 407"/>
                  <a:gd name="T52" fmla="*/ 92 w 504"/>
                  <a:gd name="T53" fmla="*/ 18 h 407"/>
                  <a:gd name="T54" fmla="*/ 100 w 504"/>
                  <a:gd name="T55" fmla="*/ 14 h 407"/>
                  <a:gd name="T56" fmla="*/ 154 w 504"/>
                  <a:gd name="T57" fmla="*/ 9 h 407"/>
                  <a:gd name="T58" fmla="*/ 227 w 504"/>
                  <a:gd name="T59" fmla="*/ 3 h 407"/>
                  <a:gd name="T60" fmla="*/ 239 w 504"/>
                  <a:gd name="T61" fmla="*/ 5 h 407"/>
                  <a:gd name="T62" fmla="*/ 257 w 504"/>
                  <a:gd name="T63" fmla="*/ 41 h 407"/>
                  <a:gd name="T64" fmla="*/ 370 w 504"/>
                  <a:gd name="T65" fmla="*/ 23 h 407"/>
                  <a:gd name="T66" fmla="*/ 444 w 504"/>
                  <a:gd name="T67" fmla="*/ 76 h 407"/>
                  <a:gd name="T68" fmla="*/ 504 w 504"/>
                  <a:gd name="T69" fmla="*/ 127 h 407"/>
                  <a:gd name="T70" fmla="*/ 459 w 504"/>
                  <a:gd name="T71" fmla="*/ 209 h 407"/>
                  <a:gd name="T72" fmla="*/ 454 w 504"/>
                  <a:gd name="T73" fmla="*/ 233 h 407"/>
                  <a:gd name="T74" fmla="*/ 439 w 504"/>
                  <a:gd name="T75" fmla="*/ 255 h 407"/>
                  <a:gd name="T76" fmla="*/ 420 w 504"/>
                  <a:gd name="T77" fmla="*/ 272 h 407"/>
                  <a:gd name="T78" fmla="*/ 390 w 504"/>
                  <a:gd name="T79" fmla="*/ 283 h 407"/>
                  <a:gd name="T80" fmla="*/ 394 w 504"/>
                  <a:gd name="T81" fmla="*/ 301 h 407"/>
                  <a:gd name="T82" fmla="*/ 357 w 504"/>
                  <a:gd name="T83" fmla="*/ 338 h 407"/>
                  <a:gd name="T84" fmla="*/ 345 w 504"/>
                  <a:gd name="T85" fmla="*/ 339 h 407"/>
                  <a:gd name="T86" fmla="*/ 320 w 504"/>
                  <a:gd name="T87" fmla="*/ 343 h 407"/>
                  <a:gd name="T88" fmla="*/ 344 w 504"/>
                  <a:gd name="T89" fmla="*/ 366 h 407"/>
                  <a:gd name="T90" fmla="*/ 305 w 504"/>
                  <a:gd name="T91" fmla="*/ 352 h 407"/>
                  <a:gd name="T92" fmla="*/ 304 w 504"/>
                  <a:gd name="T93" fmla="*/ 361 h 407"/>
                  <a:gd name="T94" fmla="*/ 279 w 504"/>
                  <a:gd name="T95" fmla="*/ 403 h 407"/>
                  <a:gd name="T96" fmla="*/ 275 w 504"/>
                  <a:gd name="T97" fmla="*/ 384 h 407"/>
                  <a:gd name="T98" fmla="*/ 267 w 504"/>
                  <a:gd name="T99" fmla="*/ 371 h 407"/>
                  <a:gd name="T100" fmla="*/ 259 w 504"/>
                  <a:gd name="T101" fmla="*/ 352 h 407"/>
                  <a:gd name="T102" fmla="*/ 247 w 504"/>
                  <a:gd name="T103" fmla="*/ 348 h 407"/>
                  <a:gd name="T104" fmla="*/ 242 w 504"/>
                  <a:gd name="T105" fmla="*/ 345 h 407"/>
                  <a:gd name="T106" fmla="*/ 235 w 504"/>
                  <a:gd name="T107" fmla="*/ 332 h 407"/>
                  <a:gd name="T108" fmla="*/ 234 w 504"/>
                  <a:gd name="T109" fmla="*/ 320 h 407"/>
                  <a:gd name="T110" fmla="*/ 232 w 504"/>
                  <a:gd name="T111" fmla="*/ 313 h 407"/>
                  <a:gd name="T112" fmla="*/ 227 w 504"/>
                  <a:gd name="T113" fmla="*/ 306 h 407"/>
                  <a:gd name="T114" fmla="*/ 222 w 504"/>
                  <a:gd name="T115" fmla="*/ 299 h 407"/>
                  <a:gd name="T116" fmla="*/ 215 w 504"/>
                  <a:gd name="T117" fmla="*/ 288 h 407"/>
                  <a:gd name="T118" fmla="*/ 199 w 504"/>
                  <a:gd name="T119" fmla="*/ 281 h 407"/>
                  <a:gd name="T120" fmla="*/ 312 w 504"/>
                  <a:gd name="T121" fmla="*/ 378 h 407"/>
                  <a:gd name="T122" fmla="*/ 312 w 504"/>
                  <a:gd name="T123" fmla="*/ 378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4"/>
                  <a:gd name="T187" fmla="*/ 0 h 407"/>
                  <a:gd name="T188" fmla="*/ 504 w 504"/>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4" h="407">
                    <a:moveTo>
                      <a:pt x="190" y="272"/>
                    </a:moveTo>
                    <a:lnTo>
                      <a:pt x="190" y="270"/>
                    </a:lnTo>
                    <a:lnTo>
                      <a:pt x="189" y="269"/>
                    </a:lnTo>
                    <a:lnTo>
                      <a:pt x="187" y="270"/>
                    </a:lnTo>
                    <a:lnTo>
                      <a:pt x="185" y="269"/>
                    </a:lnTo>
                    <a:lnTo>
                      <a:pt x="180" y="267"/>
                    </a:lnTo>
                    <a:lnTo>
                      <a:pt x="182" y="265"/>
                    </a:lnTo>
                    <a:lnTo>
                      <a:pt x="182" y="263"/>
                    </a:lnTo>
                    <a:lnTo>
                      <a:pt x="179" y="260"/>
                    </a:lnTo>
                    <a:lnTo>
                      <a:pt x="180" y="258"/>
                    </a:lnTo>
                    <a:lnTo>
                      <a:pt x="177" y="258"/>
                    </a:lnTo>
                    <a:lnTo>
                      <a:pt x="177" y="260"/>
                    </a:lnTo>
                    <a:lnTo>
                      <a:pt x="175" y="256"/>
                    </a:lnTo>
                    <a:lnTo>
                      <a:pt x="172" y="256"/>
                    </a:lnTo>
                    <a:lnTo>
                      <a:pt x="172" y="255"/>
                    </a:lnTo>
                    <a:lnTo>
                      <a:pt x="170" y="255"/>
                    </a:lnTo>
                    <a:lnTo>
                      <a:pt x="169" y="251"/>
                    </a:lnTo>
                    <a:lnTo>
                      <a:pt x="170" y="251"/>
                    </a:lnTo>
                    <a:lnTo>
                      <a:pt x="169" y="247"/>
                    </a:lnTo>
                    <a:lnTo>
                      <a:pt x="170" y="246"/>
                    </a:lnTo>
                    <a:lnTo>
                      <a:pt x="169" y="242"/>
                    </a:lnTo>
                    <a:lnTo>
                      <a:pt x="170" y="240"/>
                    </a:lnTo>
                    <a:lnTo>
                      <a:pt x="167" y="239"/>
                    </a:lnTo>
                    <a:lnTo>
                      <a:pt x="162" y="237"/>
                    </a:lnTo>
                    <a:lnTo>
                      <a:pt x="160" y="233"/>
                    </a:lnTo>
                    <a:lnTo>
                      <a:pt x="157" y="232"/>
                    </a:lnTo>
                    <a:lnTo>
                      <a:pt x="155" y="230"/>
                    </a:lnTo>
                    <a:lnTo>
                      <a:pt x="152" y="226"/>
                    </a:lnTo>
                    <a:lnTo>
                      <a:pt x="147" y="224"/>
                    </a:lnTo>
                    <a:lnTo>
                      <a:pt x="144" y="224"/>
                    </a:lnTo>
                    <a:lnTo>
                      <a:pt x="140" y="223"/>
                    </a:lnTo>
                    <a:lnTo>
                      <a:pt x="139" y="223"/>
                    </a:lnTo>
                    <a:lnTo>
                      <a:pt x="135" y="216"/>
                    </a:lnTo>
                    <a:lnTo>
                      <a:pt x="132" y="214"/>
                    </a:lnTo>
                    <a:lnTo>
                      <a:pt x="129" y="205"/>
                    </a:lnTo>
                    <a:lnTo>
                      <a:pt x="124" y="203"/>
                    </a:lnTo>
                    <a:lnTo>
                      <a:pt x="122" y="200"/>
                    </a:lnTo>
                    <a:lnTo>
                      <a:pt x="119" y="196"/>
                    </a:lnTo>
                    <a:lnTo>
                      <a:pt x="117" y="196"/>
                    </a:lnTo>
                    <a:lnTo>
                      <a:pt x="114" y="194"/>
                    </a:lnTo>
                    <a:lnTo>
                      <a:pt x="110" y="194"/>
                    </a:lnTo>
                    <a:lnTo>
                      <a:pt x="107" y="193"/>
                    </a:lnTo>
                    <a:lnTo>
                      <a:pt x="99" y="187"/>
                    </a:lnTo>
                    <a:lnTo>
                      <a:pt x="92" y="184"/>
                    </a:lnTo>
                    <a:lnTo>
                      <a:pt x="92" y="182"/>
                    </a:lnTo>
                    <a:lnTo>
                      <a:pt x="90" y="177"/>
                    </a:lnTo>
                    <a:lnTo>
                      <a:pt x="89" y="175"/>
                    </a:lnTo>
                    <a:lnTo>
                      <a:pt x="82" y="164"/>
                    </a:lnTo>
                    <a:lnTo>
                      <a:pt x="72" y="159"/>
                    </a:lnTo>
                    <a:lnTo>
                      <a:pt x="72" y="154"/>
                    </a:lnTo>
                    <a:lnTo>
                      <a:pt x="69" y="150"/>
                    </a:lnTo>
                    <a:lnTo>
                      <a:pt x="67" y="143"/>
                    </a:lnTo>
                    <a:lnTo>
                      <a:pt x="65" y="143"/>
                    </a:lnTo>
                    <a:lnTo>
                      <a:pt x="62" y="136"/>
                    </a:lnTo>
                    <a:lnTo>
                      <a:pt x="59" y="133"/>
                    </a:lnTo>
                    <a:lnTo>
                      <a:pt x="57" y="127"/>
                    </a:lnTo>
                    <a:lnTo>
                      <a:pt x="54" y="122"/>
                    </a:lnTo>
                    <a:lnTo>
                      <a:pt x="50" y="120"/>
                    </a:lnTo>
                    <a:lnTo>
                      <a:pt x="42" y="122"/>
                    </a:lnTo>
                    <a:lnTo>
                      <a:pt x="39" y="122"/>
                    </a:lnTo>
                    <a:lnTo>
                      <a:pt x="34" y="120"/>
                    </a:lnTo>
                    <a:lnTo>
                      <a:pt x="32" y="117"/>
                    </a:lnTo>
                    <a:lnTo>
                      <a:pt x="29" y="115"/>
                    </a:lnTo>
                    <a:lnTo>
                      <a:pt x="25" y="111"/>
                    </a:lnTo>
                    <a:lnTo>
                      <a:pt x="22" y="111"/>
                    </a:lnTo>
                    <a:lnTo>
                      <a:pt x="22" y="108"/>
                    </a:lnTo>
                    <a:lnTo>
                      <a:pt x="14" y="106"/>
                    </a:lnTo>
                    <a:lnTo>
                      <a:pt x="7" y="101"/>
                    </a:lnTo>
                    <a:lnTo>
                      <a:pt x="2" y="99"/>
                    </a:lnTo>
                    <a:lnTo>
                      <a:pt x="0" y="95"/>
                    </a:lnTo>
                    <a:lnTo>
                      <a:pt x="0" y="94"/>
                    </a:lnTo>
                    <a:lnTo>
                      <a:pt x="2" y="90"/>
                    </a:lnTo>
                    <a:lnTo>
                      <a:pt x="2" y="85"/>
                    </a:lnTo>
                    <a:lnTo>
                      <a:pt x="4" y="81"/>
                    </a:lnTo>
                    <a:lnTo>
                      <a:pt x="7" y="79"/>
                    </a:lnTo>
                    <a:lnTo>
                      <a:pt x="7" y="78"/>
                    </a:lnTo>
                    <a:lnTo>
                      <a:pt x="9" y="76"/>
                    </a:lnTo>
                    <a:lnTo>
                      <a:pt x="10" y="74"/>
                    </a:lnTo>
                    <a:lnTo>
                      <a:pt x="9" y="72"/>
                    </a:lnTo>
                    <a:lnTo>
                      <a:pt x="10" y="72"/>
                    </a:lnTo>
                    <a:lnTo>
                      <a:pt x="10" y="69"/>
                    </a:lnTo>
                    <a:lnTo>
                      <a:pt x="12" y="71"/>
                    </a:lnTo>
                    <a:lnTo>
                      <a:pt x="14" y="67"/>
                    </a:lnTo>
                    <a:lnTo>
                      <a:pt x="17" y="65"/>
                    </a:lnTo>
                    <a:lnTo>
                      <a:pt x="17" y="64"/>
                    </a:lnTo>
                    <a:lnTo>
                      <a:pt x="19" y="64"/>
                    </a:lnTo>
                    <a:lnTo>
                      <a:pt x="19" y="62"/>
                    </a:lnTo>
                    <a:lnTo>
                      <a:pt x="20" y="62"/>
                    </a:lnTo>
                    <a:lnTo>
                      <a:pt x="19" y="60"/>
                    </a:lnTo>
                    <a:lnTo>
                      <a:pt x="19" y="58"/>
                    </a:lnTo>
                    <a:lnTo>
                      <a:pt x="20" y="60"/>
                    </a:lnTo>
                    <a:lnTo>
                      <a:pt x="22" y="55"/>
                    </a:lnTo>
                    <a:lnTo>
                      <a:pt x="20" y="53"/>
                    </a:lnTo>
                    <a:lnTo>
                      <a:pt x="30" y="49"/>
                    </a:lnTo>
                    <a:lnTo>
                      <a:pt x="42" y="42"/>
                    </a:lnTo>
                    <a:lnTo>
                      <a:pt x="54" y="37"/>
                    </a:lnTo>
                    <a:lnTo>
                      <a:pt x="60" y="35"/>
                    </a:lnTo>
                    <a:lnTo>
                      <a:pt x="60" y="34"/>
                    </a:lnTo>
                    <a:lnTo>
                      <a:pt x="60" y="32"/>
                    </a:lnTo>
                    <a:lnTo>
                      <a:pt x="64" y="30"/>
                    </a:lnTo>
                    <a:lnTo>
                      <a:pt x="72" y="25"/>
                    </a:lnTo>
                    <a:lnTo>
                      <a:pt x="77" y="25"/>
                    </a:lnTo>
                    <a:lnTo>
                      <a:pt x="82" y="21"/>
                    </a:lnTo>
                    <a:lnTo>
                      <a:pt x="85" y="21"/>
                    </a:lnTo>
                    <a:lnTo>
                      <a:pt x="89" y="14"/>
                    </a:lnTo>
                    <a:lnTo>
                      <a:pt x="92" y="18"/>
                    </a:lnTo>
                    <a:lnTo>
                      <a:pt x="94" y="16"/>
                    </a:lnTo>
                    <a:lnTo>
                      <a:pt x="97" y="18"/>
                    </a:lnTo>
                    <a:lnTo>
                      <a:pt x="100" y="14"/>
                    </a:lnTo>
                    <a:lnTo>
                      <a:pt x="107" y="14"/>
                    </a:lnTo>
                    <a:lnTo>
                      <a:pt x="132" y="11"/>
                    </a:lnTo>
                    <a:lnTo>
                      <a:pt x="142" y="11"/>
                    </a:lnTo>
                    <a:lnTo>
                      <a:pt x="154" y="9"/>
                    </a:lnTo>
                    <a:lnTo>
                      <a:pt x="194" y="3"/>
                    </a:lnTo>
                    <a:lnTo>
                      <a:pt x="199" y="3"/>
                    </a:lnTo>
                    <a:lnTo>
                      <a:pt x="225" y="0"/>
                    </a:lnTo>
                    <a:lnTo>
                      <a:pt x="227" y="3"/>
                    </a:lnTo>
                    <a:lnTo>
                      <a:pt x="229" y="7"/>
                    </a:lnTo>
                    <a:lnTo>
                      <a:pt x="225" y="12"/>
                    </a:lnTo>
                    <a:lnTo>
                      <a:pt x="229" y="16"/>
                    </a:lnTo>
                    <a:lnTo>
                      <a:pt x="239" y="5"/>
                    </a:lnTo>
                    <a:lnTo>
                      <a:pt x="244" y="11"/>
                    </a:lnTo>
                    <a:lnTo>
                      <a:pt x="250" y="18"/>
                    </a:lnTo>
                    <a:lnTo>
                      <a:pt x="257" y="25"/>
                    </a:lnTo>
                    <a:lnTo>
                      <a:pt x="257" y="41"/>
                    </a:lnTo>
                    <a:lnTo>
                      <a:pt x="282" y="37"/>
                    </a:lnTo>
                    <a:lnTo>
                      <a:pt x="305" y="32"/>
                    </a:lnTo>
                    <a:lnTo>
                      <a:pt x="347" y="26"/>
                    </a:lnTo>
                    <a:lnTo>
                      <a:pt x="370" y="23"/>
                    </a:lnTo>
                    <a:lnTo>
                      <a:pt x="374" y="23"/>
                    </a:lnTo>
                    <a:lnTo>
                      <a:pt x="399" y="41"/>
                    </a:lnTo>
                    <a:lnTo>
                      <a:pt x="399" y="42"/>
                    </a:lnTo>
                    <a:lnTo>
                      <a:pt x="444" y="76"/>
                    </a:lnTo>
                    <a:lnTo>
                      <a:pt x="495" y="115"/>
                    </a:lnTo>
                    <a:lnTo>
                      <a:pt x="504" y="122"/>
                    </a:lnTo>
                    <a:lnTo>
                      <a:pt x="500" y="125"/>
                    </a:lnTo>
                    <a:lnTo>
                      <a:pt x="504" y="127"/>
                    </a:lnTo>
                    <a:lnTo>
                      <a:pt x="480" y="150"/>
                    </a:lnTo>
                    <a:lnTo>
                      <a:pt x="469" y="171"/>
                    </a:lnTo>
                    <a:lnTo>
                      <a:pt x="459" y="193"/>
                    </a:lnTo>
                    <a:lnTo>
                      <a:pt x="459" y="209"/>
                    </a:lnTo>
                    <a:lnTo>
                      <a:pt x="457" y="205"/>
                    </a:lnTo>
                    <a:lnTo>
                      <a:pt x="447" y="214"/>
                    </a:lnTo>
                    <a:lnTo>
                      <a:pt x="455" y="228"/>
                    </a:lnTo>
                    <a:lnTo>
                      <a:pt x="454" y="233"/>
                    </a:lnTo>
                    <a:lnTo>
                      <a:pt x="442" y="233"/>
                    </a:lnTo>
                    <a:lnTo>
                      <a:pt x="447" y="235"/>
                    </a:lnTo>
                    <a:lnTo>
                      <a:pt x="449" y="239"/>
                    </a:lnTo>
                    <a:lnTo>
                      <a:pt x="439" y="255"/>
                    </a:lnTo>
                    <a:lnTo>
                      <a:pt x="420" y="256"/>
                    </a:lnTo>
                    <a:lnTo>
                      <a:pt x="417" y="262"/>
                    </a:lnTo>
                    <a:lnTo>
                      <a:pt x="422" y="269"/>
                    </a:lnTo>
                    <a:lnTo>
                      <a:pt x="420" y="272"/>
                    </a:lnTo>
                    <a:lnTo>
                      <a:pt x="407" y="290"/>
                    </a:lnTo>
                    <a:lnTo>
                      <a:pt x="392" y="293"/>
                    </a:lnTo>
                    <a:lnTo>
                      <a:pt x="400" y="272"/>
                    </a:lnTo>
                    <a:lnTo>
                      <a:pt x="390" y="283"/>
                    </a:lnTo>
                    <a:lnTo>
                      <a:pt x="387" y="278"/>
                    </a:lnTo>
                    <a:lnTo>
                      <a:pt x="384" y="279"/>
                    </a:lnTo>
                    <a:lnTo>
                      <a:pt x="387" y="292"/>
                    </a:lnTo>
                    <a:lnTo>
                      <a:pt x="394" y="301"/>
                    </a:lnTo>
                    <a:lnTo>
                      <a:pt x="395" y="308"/>
                    </a:lnTo>
                    <a:lnTo>
                      <a:pt x="385" y="318"/>
                    </a:lnTo>
                    <a:lnTo>
                      <a:pt x="365" y="329"/>
                    </a:lnTo>
                    <a:lnTo>
                      <a:pt x="357" y="338"/>
                    </a:lnTo>
                    <a:lnTo>
                      <a:pt x="352" y="338"/>
                    </a:lnTo>
                    <a:lnTo>
                      <a:pt x="344" y="320"/>
                    </a:lnTo>
                    <a:lnTo>
                      <a:pt x="340" y="318"/>
                    </a:lnTo>
                    <a:lnTo>
                      <a:pt x="345" y="339"/>
                    </a:lnTo>
                    <a:lnTo>
                      <a:pt x="337" y="341"/>
                    </a:lnTo>
                    <a:lnTo>
                      <a:pt x="329" y="336"/>
                    </a:lnTo>
                    <a:lnTo>
                      <a:pt x="332" y="341"/>
                    </a:lnTo>
                    <a:lnTo>
                      <a:pt x="320" y="343"/>
                    </a:lnTo>
                    <a:lnTo>
                      <a:pt x="320" y="345"/>
                    </a:lnTo>
                    <a:lnTo>
                      <a:pt x="339" y="352"/>
                    </a:lnTo>
                    <a:lnTo>
                      <a:pt x="344" y="357"/>
                    </a:lnTo>
                    <a:lnTo>
                      <a:pt x="344" y="366"/>
                    </a:lnTo>
                    <a:lnTo>
                      <a:pt x="327" y="375"/>
                    </a:lnTo>
                    <a:lnTo>
                      <a:pt x="322" y="373"/>
                    </a:lnTo>
                    <a:lnTo>
                      <a:pt x="314" y="364"/>
                    </a:lnTo>
                    <a:lnTo>
                      <a:pt x="305" y="352"/>
                    </a:lnTo>
                    <a:lnTo>
                      <a:pt x="305" y="346"/>
                    </a:lnTo>
                    <a:lnTo>
                      <a:pt x="300" y="346"/>
                    </a:lnTo>
                    <a:lnTo>
                      <a:pt x="297" y="345"/>
                    </a:lnTo>
                    <a:lnTo>
                      <a:pt x="304" y="361"/>
                    </a:lnTo>
                    <a:lnTo>
                      <a:pt x="312" y="380"/>
                    </a:lnTo>
                    <a:lnTo>
                      <a:pt x="304" y="407"/>
                    </a:lnTo>
                    <a:lnTo>
                      <a:pt x="280" y="405"/>
                    </a:lnTo>
                    <a:lnTo>
                      <a:pt x="279" y="403"/>
                    </a:lnTo>
                    <a:lnTo>
                      <a:pt x="277" y="394"/>
                    </a:lnTo>
                    <a:lnTo>
                      <a:pt x="274" y="391"/>
                    </a:lnTo>
                    <a:lnTo>
                      <a:pt x="272" y="385"/>
                    </a:lnTo>
                    <a:lnTo>
                      <a:pt x="275" y="384"/>
                    </a:lnTo>
                    <a:lnTo>
                      <a:pt x="274" y="375"/>
                    </a:lnTo>
                    <a:lnTo>
                      <a:pt x="272" y="373"/>
                    </a:lnTo>
                    <a:lnTo>
                      <a:pt x="270" y="375"/>
                    </a:lnTo>
                    <a:lnTo>
                      <a:pt x="267" y="371"/>
                    </a:lnTo>
                    <a:lnTo>
                      <a:pt x="267" y="369"/>
                    </a:lnTo>
                    <a:lnTo>
                      <a:pt x="264" y="366"/>
                    </a:lnTo>
                    <a:lnTo>
                      <a:pt x="264" y="359"/>
                    </a:lnTo>
                    <a:lnTo>
                      <a:pt x="259" y="352"/>
                    </a:lnTo>
                    <a:lnTo>
                      <a:pt x="255" y="352"/>
                    </a:lnTo>
                    <a:lnTo>
                      <a:pt x="254" y="348"/>
                    </a:lnTo>
                    <a:lnTo>
                      <a:pt x="250" y="348"/>
                    </a:lnTo>
                    <a:lnTo>
                      <a:pt x="247" y="348"/>
                    </a:lnTo>
                    <a:lnTo>
                      <a:pt x="245" y="346"/>
                    </a:lnTo>
                    <a:lnTo>
                      <a:pt x="244" y="346"/>
                    </a:lnTo>
                    <a:lnTo>
                      <a:pt x="242" y="345"/>
                    </a:lnTo>
                    <a:lnTo>
                      <a:pt x="239" y="341"/>
                    </a:lnTo>
                    <a:lnTo>
                      <a:pt x="239" y="338"/>
                    </a:lnTo>
                    <a:lnTo>
                      <a:pt x="237" y="334"/>
                    </a:lnTo>
                    <a:lnTo>
                      <a:pt x="235" y="332"/>
                    </a:lnTo>
                    <a:lnTo>
                      <a:pt x="237" y="327"/>
                    </a:lnTo>
                    <a:lnTo>
                      <a:pt x="234" y="325"/>
                    </a:lnTo>
                    <a:lnTo>
                      <a:pt x="235" y="323"/>
                    </a:lnTo>
                    <a:lnTo>
                      <a:pt x="234" y="320"/>
                    </a:lnTo>
                    <a:lnTo>
                      <a:pt x="234" y="318"/>
                    </a:lnTo>
                    <a:lnTo>
                      <a:pt x="232" y="316"/>
                    </a:lnTo>
                    <a:lnTo>
                      <a:pt x="232" y="315"/>
                    </a:lnTo>
                    <a:lnTo>
                      <a:pt x="232" y="313"/>
                    </a:lnTo>
                    <a:lnTo>
                      <a:pt x="229" y="313"/>
                    </a:lnTo>
                    <a:lnTo>
                      <a:pt x="229" y="309"/>
                    </a:lnTo>
                    <a:lnTo>
                      <a:pt x="225" y="309"/>
                    </a:lnTo>
                    <a:lnTo>
                      <a:pt x="227" y="306"/>
                    </a:lnTo>
                    <a:lnTo>
                      <a:pt x="225" y="308"/>
                    </a:lnTo>
                    <a:lnTo>
                      <a:pt x="222" y="301"/>
                    </a:lnTo>
                    <a:lnTo>
                      <a:pt x="222" y="299"/>
                    </a:lnTo>
                    <a:lnTo>
                      <a:pt x="222" y="293"/>
                    </a:lnTo>
                    <a:lnTo>
                      <a:pt x="220" y="292"/>
                    </a:lnTo>
                    <a:lnTo>
                      <a:pt x="217" y="288"/>
                    </a:lnTo>
                    <a:lnTo>
                      <a:pt x="215" y="288"/>
                    </a:lnTo>
                    <a:lnTo>
                      <a:pt x="214" y="286"/>
                    </a:lnTo>
                    <a:lnTo>
                      <a:pt x="210" y="286"/>
                    </a:lnTo>
                    <a:lnTo>
                      <a:pt x="209" y="285"/>
                    </a:lnTo>
                    <a:lnTo>
                      <a:pt x="199" y="281"/>
                    </a:lnTo>
                    <a:lnTo>
                      <a:pt x="194" y="278"/>
                    </a:lnTo>
                    <a:lnTo>
                      <a:pt x="190" y="276"/>
                    </a:lnTo>
                    <a:lnTo>
                      <a:pt x="190" y="272"/>
                    </a:lnTo>
                    <a:close/>
                    <a:moveTo>
                      <a:pt x="312" y="378"/>
                    </a:moveTo>
                    <a:lnTo>
                      <a:pt x="317" y="377"/>
                    </a:lnTo>
                    <a:lnTo>
                      <a:pt x="324" y="382"/>
                    </a:lnTo>
                    <a:lnTo>
                      <a:pt x="310" y="400"/>
                    </a:lnTo>
                    <a:lnTo>
                      <a:pt x="312" y="378"/>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5" name="Freeform 51"/>
              <p:cNvSpPr>
                <a:spLocks/>
              </p:cNvSpPr>
              <p:nvPr/>
            </p:nvSpPr>
            <p:spPr bwMode="auto">
              <a:xfrm>
                <a:off x="4336821" y="3108310"/>
                <a:ext cx="583185" cy="556676"/>
              </a:xfrm>
              <a:custGeom>
                <a:avLst/>
                <a:gdLst>
                  <a:gd name="T0" fmla="*/ 17 w 506"/>
                  <a:gd name="T1" fmla="*/ 131 h 483"/>
                  <a:gd name="T2" fmla="*/ 54 w 506"/>
                  <a:gd name="T3" fmla="*/ 16 h 483"/>
                  <a:gd name="T4" fmla="*/ 185 w 506"/>
                  <a:gd name="T5" fmla="*/ 13 h 483"/>
                  <a:gd name="T6" fmla="*/ 322 w 506"/>
                  <a:gd name="T7" fmla="*/ 7 h 483"/>
                  <a:gd name="T8" fmla="*/ 450 w 506"/>
                  <a:gd name="T9" fmla="*/ 4 h 483"/>
                  <a:gd name="T10" fmla="*/ 460 w 506"/>
                  <a:gd name="T11" fmla="*/ 16 h 483"/>
                  <a:gd name="T12" fmla="*/ 450 w 506"/>
                  <a:gd name="T13" fmla="*/ 39 h 483"/>
                  <a:gd name="T14" fmla="*/ 435 w 506"/>
                  <a:gd name="T15" fmla="*/ 55 h 483"/>
                  <a:gd name="T16" fmla="*/ 502 w 506"/>
                  <a:gd name="T17" fmla="*/ 71 h 483"/>
                  <a:gd name="T18" fmla="*/ 492 w 506"/>
                  <a:gd name="T19" fmla="*/ 76 h 483"/>
                  <a:gd name="T20" fmla="*/ 494 w 506"/>
                  <a:gd name="T21" fmla="*/ 87 h 483"/>
                  <a:gd name="T22" fmla="*/ 476 w 506"/>
                  <a:gd name="T23" fmla="*/ 99 h 483"/>
                  <a:gd name="T24" fmla="*/ 486 w 506"/>
                  <a:gd name="T25" fmla="*/ 112 h 483"/>
                  <a:gd name="T26" fmla="*/ 479 w 506"/>
                  <a:gd name="T27" fmla="*/ 127 h 483"/>
                  <a:gd name="T28" fmla="*/ 467 w 506"/>
                  <a:gd name="T29" fmla="*/ 131 h 483"/>
                  <a:gd name="T30" fmla="*/ 464 w 506"/>
                  <a:gd name="T31" fmla="*/ 135 h 483"/>
                  <a:gd name="T32" fmla="*/ 459 w 506"/>
                  <a:gd name="T33" fmla="*/ 145 h 483"/>
                  <a:gd name="T34" fmla="*/ 464 w 506"/>
                  <a:gd name="T35" fmla="*/ 152 h 483"/>
                  <a:gd name="T36" fmla="*/ 465 w 506"/>
                  <a:gd name="T37" fmla="*/ 165 h 483"/>
                  <a:gd name="T38" fmla="*/ 460 w 506"/>
                  <a:gd name="T39" fmla="*/ 181 h 483"/>
                  <a:gd name="T40" fmla="*/ 445 w 506"/>
                  <a:gd name="T41" fmla="*/ 200 h 483"/>
                  <a:gd name="T42" fmla="*/ 447 w 506"/>
                  <a:gd name="T43" fmla="*/ 216 h 483"/>
                  <a:gd name="T44" fmla="*/ 434 w 506"/>
                  <a:gd name="T45" fmla="*/ 225 h 483"/>
                  <a:gd name="T46" fmla="*/ 430 w 506"/>
                  <a:gd name="T47" fmla="*/ 225 h 483"/>
                  <a:gd name="T48" fmla="*/ 425 w 506"/>
                  <a:gd name="T49" fmla="*/ 235 h 483"/>
                  <a:gd name="T50" fmla="*/ 424 w 506"/>
                  <a:gd name="T51" fmla="*/ 241 h 483"/>
                  <a:gd name="T52" fmla="*/ 422 w 506"/>
                  <a:gd name="T53" fmla="*/ 249 h 483"/>
                  <a:gd name="T54" fmla="*/ 425 w 506"/>
                  <a:gd name="T55" fmla="*/ 262 h 483"/>
                  <a:gd name="T56" fmla="*/ 420 w 506"/>
                  <a:gd name="T57" fmla="*/ 278 h 483"/>
                  <a:gd name="T58" fmla="*/ 410 w 506"/>
                  <a:gd name="T59" fmla="*/ 288 h 483"/>
                  <a:gd name="T60" fmla="*/ 400 w 506"/>
                  <a:gd name="T61" fmla="*/ 297 h 483"/>
                  <a:gd name="T62" fmla="*/ 385 w 506"/>
                  <a:gd name="T63" fmla="*/ 308 h 483"/>
                  <a:gd name="T64" fmla="*/ 387 w 506"/>
                  <a:gd name="T65" fmla="*/ 313 h 483"/>
                  <a:gd name="T66" fmla="*/ 385 w 506"/>
                  <a:gd name="T67" fmla="*/ 334 h 483"/>
                  <a:gd name="T68" fmla="*/ 380 w 506"/>
                  <a:gd name="T69" fmla="*/ 343 h 483"/>
                  <a:gd name="T70" fmla="*/ 379 w 506"/>
                  <a:gd name="T71" fmla="*/ 349 h 483"/>
                  <a:gd name="T72" fmla="*/ 382 w 506"/>
                  <a:gd name="T73" fmla="*/ 370 h 483"/>
                  <a:gd name="T74" fmla="*/ 367 w 506"/>
                  <a:gd name="T75" fmla="*/ 370 h 483"/>
                  <a:gd name="T76" fmla="*/ 379 w 506"/>
                  <a:gd name="T77" fmla="*/ 382 h 483"/>
                  <a:gd name="T78" fmla="*/ 362 w 506"/>
                  <a:gd name="T79" fmla="*/ 384 h 483"/>
                  <a:gd name="T80" fmla="*/ 360 w 506"/>
                  <a:gd name="T81" fmla="*/ 400 h 483"/>
                  <a:gd name="T82" fmla="*/ 360 w 506"/>
                  <a:gd name="T83" fmla="*/ 412 h 483"/>
                  <a:gd name="T84" fmla="*/ 370 w 506"/>
                  <a:gd name="T85" fmla="*/ 407 h 483"/>
                  <a:gd name="T86" fmla="*/ 365 w 506"/>
                  <a:gd name="T87" fmla="*/ 421 h 483"/>
                  <a:gd name="T88" fmla="*/ 377 w 506"/>
                  <a:gd name="T89" fmla="*/ 416 h 483"/>
                  <a:gd name="T90" fmla="*/ 375 w 506"/>
                  <a:gd name="T91" fmla="*/ 440 h 483"/>
                  <a:gd name="T92" fmla="*/ 377 w 506"/>
                  <a:gd name="T93" fmla="*/ 451 h 483"/>
                  <a:gd name="T94" fmla="*/ 370 w 506"/>
                  <a:gd name="T95" fmla="*/ 462 h 483"/>
                  <a:gd name="T96" fmla="*/ 360 w 506"/>
                  <a:gd name="T97" fmla="*/ 472 h 483"/>
                  <a:gd name="T98" fmla="*/ 152 w 506"/>
                  <a:gd name="T99" fmla="*/ 481 h 483"/>
                  <a:gd name="T100" fmla="*/ 67 w 506"/>
                  <a:gd name="T101" fmla="*/ 410 h 483"/>
                  <a:gd name="T102" fmla="*/ 49 w 506"/>
                  <a:gd name="T103" fmla="*/ 407 h 483"/>
                  <a:gd name="T104" fmla="*/ 42 w 506"/>
                  <a:gd name="T105" fmla="*/ 407 h 483"/>
                  <a:gd name="T106" fmla="*/ 29 w 506"/>
                  <a:gd name="T107" fmla="*/ 410 h 483"/>
                  <a:gd name="T108" fmla="*/ 25 w 506"/>
                  <a:gd name="T109" fmla="*/ 407 h 483"/>
                  <a:gd name="T110" fmla="*/ 20 w 506"/>
                  <a:gd name="T111" fmla="*/ 361 h 4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6"/>
                  <a:gd name="T169" fmla="*/ 0 h 483"/>
                  <a:gd name="T170" fmla="*/ 506 w 506"/>
                  <a:gd name="T171" fmla="*/ 483 h 4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6" h="483">
                    <a:moveTo>
                      <a:pt x="20" y="326"/>
                    </a:moveTo>
                    <a:lnTo>
                      <a:pt x="22" y="283"/>
                    </a:lnTo>
                    <a:lnTo>
                      <a:pt x="22" y="253"/>
                    </a:lnTo>
                    <a:lnTo>
                      <a:pt x="22" y="227"/>
                    </a:lnTo>
                    <a:lnTo>
                      <a:pt x="22" y="165"/>
                    </a:lnTo>
                    <a:lnTo>
                      <a:pt x="17" y="131"/>
                    </a:lnTo>
                    <a:lnTo>
                      <a:pt x="15" y="115"/>
                    </a:lnTo>
                    <a:lnTo>
                      <a:pt x="9" y="69"/>
                    </a:lnTo>
                    <a:lnTo>
                      <a:pt x="7" y="62"/>
                    </a:lnTo>
                    <a:lnTo>
                      <a:pt x="2" y="20"/>
                    </a:lnTo>
                    <a:lnTo>
                      <a:pt x="0" y="18"/>
                    </a:lnTo>
                    <a:lnTo>
                      <a:pt x="54" y="16"/>
                    </a:lnTo>
                    <a:lnTo>
                      <a:pt x="77" y="16"/>
                    </a:lnTo>
                    <a:lnTo>
                      <a:pt x="104" y="16"/>
                    </a:lnTo>
                    <a:lnTo>
                      <a:pt x="130" y="14"/>
                    </a:lnTo>
                    <a:lnTo>
                      <a:pt x="134" y="14"/>
                    </a:lnTo>
                    <a:lnTo>
                      <a:pt x="179" y="13"/>
                    </a:lnTo>
                    <a:lnTo>
                      <a:pt x="185" y="13"/>
                    </a:lnTo>
                    <a:lnTo>
                      <a:pt x="210" y="13"/>
                    </a:lnTo>
                    <a:lnTo>
                      <a:pt x="249" y="11"/>
                    </a:lnTo>
                    <a:lnTo>
                      <a:pt x="250" y="11"/>
                    </a:lnTo>
                    <a:lnTo>
                      <a:pt x="295" y="9"/>
                    </a:lnTo>
                    <a:lnTo>
                      <a:pt x="319" y="7"/>
                    </a:lnTo>
                    <a:lnTo>
                      <a:pt x="322" y="7"/>
                    </a:lnTo>
                    <a:lnTo>
                      <a:pt x="350" y="5"/>
                    </a:lnTo>
                    <a:lnTo>
                      <a:pt x="384" y="4"/>
                    </a:lnTo>
                    <a:lnTo>
                      <a:pt x="405" y="2"/>
                    </a:lnTo>
                    <a:lnTo>
                      <a:pt x="442" y="0"/>
                    </a:lnTo>
                    <a:lnTo>
                      <a:pt x="449" y="0"/>
                    </a:lnTo>
                    <a:lnTo>
                      <a:pt x="450" y="4"/>
                    </a:lnTo>
                    <a:lnTo>
                      <a:pt x="452" y="4"/>
                    </a:lnTo>
                    <a:lnTo>
                      <a:pt x="452" y="9"/>
                    </a:lnTo>
                    <a:lnTo>
                      <a:pt x="454" y="11"/>
                    </a:lnTo>
                    <a:lnTo>
                      <a:pt x="457" y="13"/>
                    </a:lnTo>
                    <a:lnTo>
                      <a:pt x="460" y="14"/>
                    </a:lnTo>
                    <a:lnTo>
                      <a:pt x="460" y="16"/>
                    </a:lnTo>
                    <a:lnTo>
                      <a:pt x="459" y="21"/>
                    </a:lnTo>
                    <a:lnTo>
                      <a:pt x="460" y="25"/>
                    </a:lnTo>
                    <a:lnTo>
                      <a:pt x="459" y="28"/>
                    </a:lnTo>
                    <a:lnTo>
                      <a:pt x="455" y="30"/>
                    </a:lnTo>
                    <a:lnTo>
                      <a:pt x="454" y="37"/>
                    </a:lnTo>
                    <a:lnTo>
                      <a:pt x="450" y="39"/>
                    </a:lnTo>
                    <a:lnTo>
                      <a:pt x="445" y="43"/>
                    </a:lnTo>
                    <a:lnTo>
                      <a:pt x="444" y="44"/>
                    </a:lnTo>
                    <a:lnTo>
                      <a:pt x="444" y="48"/>
                    </a:lnTo>
                    <a:lnTo>
                      <a:pt x="440" y="50"/>
                    </a:lnTo>
                    <a:lnTo>
                      <a:pt x="439" y="51"/>
                    </a:lnTo>
                    <a:lnTo>
                      <a:pt x="435" y="55"/>
                    </a:lnTo>
                    <a:lnTo>
                      <a:pt x="430" y="69"/>
                    </a:lnTo>
                    <a:lnTo>
                      <a:pt x="439" y="67"/>
                    </a:lnTo>
                    <a:lnTo>
                      <a:pt x="472" y="64"/>
                    </a:lnTo>
                    <a:lnTo>
                      <a:pt x="496" y="62"/>
                    </a:lnTo>
                    <a:lnTo>
                      <a:pt x="497" y="67"/>
                    </a:lnTo>
                    <a:lnTo>
                      <a:pt x="502" y="71"/>
                    </a:lnTo>
                    <a:lnTo>
                      <a:pt x="506" y="74"/>
                    </a:lnTo>
                    <a:lnTo>
                      <a:pt x="504" y="76"/>
                    </a:lnTo>
                    <a:lnTo>
                      <a:pt x="502" y="78"/>
                    </a:lnTo>
                    <a:lnTo>
                      <a:pt x="497" y="74"/>
                    </a:lnTo>
                    <a:lnTo>
                      <a:pt x="496" y="74"/>
                    </a:lnTo>
                    <a:lnTo>
                      <a:pt x="492" y="76"/>
                    </a:lnTo>
                    <a:lnTo>
                      <a:pt x="492" y="78"/>
                    </a:lnTo>
                    <a:lnTo>
                      <a:pt x="494" y="80"/>
                    </a:lnTo>
                    <a:lnTo>
                      <a:pt x="499" y="83"/>
                    </a:lnTo>
                    <a:lnTo>
                      <a:pt x="501" y="85"/>
                    </a:lnTo>
                    <a:lnTo>
                      <a:pt x="497" y="89"/>
                    </a:lnTo>
                    <a:lnTo>
                      <a:pt x="494" y="87"/>
                    </a:lnTo>
                    <a:lnTo>
                      <a:pt x="491" y="89"/>
                    </a:lnTo>
                    <a:lnTo>
                      <a:pt x="491" y="94"/>
                    </a:lnTo>
                    <a:lnTo>
                      <a:pt x="487" y="96"/>
                    </a:lnTo>
                    <a:lnTo>
                      <a:pt x="484" y="97"/>
                    </a:lnTo>
                    <a:lnTo>
                      <a:pt x="479" y="97"/>
                    </a:lnTo>
                    <a:lnTo>
                      <a:pt x="476" y="99"/>
                    </a:lnTo>
                    <a:lnTo>
                      <a:pt x="476" y="103"/>
                    </a:lnTo>
                    <a:lnTo>
                      <a:pt x="477" y="108"/>
                    </a:lnTo>
                    <a:lnTo>
                      <a:pt x="482" y="110"/>
                    </a:lnTo>
                    <a:lnTo>
                      <a:pt x="484" y="108"/>
                    </a:lnTo>
                    <a:lnTo>
                      <a:pt x="486" y="108"/>
                    </a:lnTo>
                    <a:lnTo>
                      <a:pt x="486" y="112"/>
                    </a:lnTo>
                    <a:lnTo>
                      <a:pt x="486" y="113"/>
                    </a:lnTo>
                    <a:lnTo>
                      <a:pt x="484" y="113"/>
                    </a:lnTo>
                    <a:lnTo>
                      <a:pt x="476" y="117"/>
                    </a:lnTo>
                    <a:lnTo>
                      <a:pt x="476" y="120"/>
                    </a:lnTo>
                    <a:lnTo>
                      <a:pt x="481" y="126"/>
                    </a:lnTo>
                    <a:lnTo>
                      <a:pt x="479" y="127"/>
                    </a:lnTo>
                    <a:lnTo>
                      <a:pt x="477" y="127"/>
                    </a:lnTo>
                    <a:lnTo>
                      <a:pt x="476" y="127"/>
                    </a:lnTo>
                    <a:lnTo>
                      <a:pt x="472" y="124"/>
                    </a:lnTo>
                    <a:lnTo>
                      <a:pt x="469" y="124"/>
                    </a:lnTo>
                    <a:lnTo>
                      <a:pt x="467" y="126"/>
                    </a:lnTo>
                    <a:lnTo>
                      <a:pt x="467" y="131"/>
                    </a:lnTo>
                    <a:lnTo>
                      <a:pt x="472" y="138"/>
                    </a:lnTo>
                    <a:lnTo>
                      <a:pt x="469" y="143"/>
                    </a:lnTo>
                    <a:lnTo>
                      <a:pt x="467" y="143"/>
                    </a:lnTo>
                    <a:lnTo>
                      <a:pt x="465" y="142"/>
                    </a:lnTo>
                    <a:lnTo>
                      <a:pt x="465" y="136"/>
                    </a:lnTo>
                    <a:lnTo>
                      <a:pt x="464" y="135"/>
                    </a:lnTo>
                    <a:lnTo>
                      <a:pt x="462" y="136"/>
                    </a:lnTo>
                    <a:lnTo>
                      <a:pt x="459" y="140"/>
                    </a:lnTo>
                    <a:lnTo>
                      <a:pt x="455" y="143"/>
                    </a:lnTo>
                    <a:lnTo>
                      <a:pt x="455" y="149"/>
                    </a:lnTo>
                    <a:lnTo>
                      <a:pt x="459" y="149"/>
                    </a:lnTo>
                    <a:lnTo>
                      <a:pt x="459" y="145"/>
                    </a:lnTo>
                    <a:lnTo>
                      <a:pt x="462" y="143"/>
                    </a:lnTo>
                    <a:lnTo>
                      <a:pt x="464" y="143"/>
                    </a:lnTo>
                    <a:lnTo>
                      <a:pt x="465" y="145"/>
                    </a:lnTo>
                    <a:lnTo>
                      <a:pt x="464" y="149"/>
                    </a:lnTo>
                    <a:lnTo>
                      <a:pt x="462" y="150"/>
                    </a:lnTo>
                    <a:lnTo>
                      <a:pt x="464" y="152"/>
                    </a:lnTo>
                    <a:lnTo>
                      <a:pt x="462" y="158"/>
                    </a:lnTo>
                    <a:lnTo>
                      <a:pt x="457" y="159"/>
                    </a:lnTo>
                    <a:lnTo>
                      <a:pt x="457" y="161"/>
                    </a:lnTo>
                    <a:lnTo>
                      <a:pt x="459" y="165"/>
                    </a:lnTo>
                    <a:lnTo>
                      <a:pt x="464" y="165"/>
                    </a:lnTo>
                    <a:lnTo>
                      <a:pt x="465" y="165"/>
                    </a:lnTo>
                    <a:lnTo>
                      <a:pt x="467" y="170"/>
                    </a:lnTo>
                    <a:lnTo>
                      <a:pt x="467" y="173"/>
                    </a:lnTo>
                    <a:lnTo>
                      <a:pt x="469" y="177"/>
                    </a:lnTo>
                    <a:lnTo>
                      <a:pt x="469" y="179"/>
                    </a:lnTo>
                    <a:lnTo>
                      <a:pt x="467" y="182"/>
                    </a:lnTo>
                    <a:lnTo>
                      <a:pt x="460" y="181"/>
                    </a:lnTo>
                    <a:lnTo>
                      <a:pt x="459" y="182"/>
                    </a:lnTo>
                    <a:lnTo>
                      <a:pt x="457" y="186"/>
                    </a:lnTo>
                    <a:lnTo>
                      <a:pt x="459" y="189"/>
                    </a:lnTo>
                    <a:lnTo>
                      <a:pt x="455" y="195"/>
                    </a:lnTo>
                    <a:lnTo>
                      <a:pt x="445" y="195"/>
                    </a:lnTo>
                    <a:lnTo>
                      <a:pt x="445" y="200"/>
                    </a:lnTo>
                    <a:lnTo>
                      <a:pt x="445" y="204"/>
                    </a:lnTo>
                    <a:lnTo>
                      <a:pt x="450" y="207"/>
                    </a:lnTo>
                    <a:lnTo>
                      <a:pt x="452" y="209"/>
                    </a:lnTo>
                    <a:lnTo>
                      <a:pt x="452" y="211"/>
                    </a:lnTo>
                    <a:lnTo>
                      <a:pt x="450" y="214"/>
                    </a:lnTo>
                    <a:lnTo>
                      <a:pt x="447" y="216"/>
                    </a:lnTo>
                    <a:lnTo>
                      <a:pt x="447" y="219"/>
                    </a:lnTo>
                    <a:lnTo>
                      <a:pt x="447" y="221"/>
                    </a:lnTo>
                    <a:lnTo>
                      <a:pt x="444" y="221"/>
                    </a:lnTo>
                    <a:lnTo>
                      <a:pt x="442" y="219"/>
                    </a:lnTo>
                    <a:lnTo>
                      <a:pt x="435" y="223"/>
                    </a:lnTo>
                    <a:lnTo>
                      <a:pt x="434" y="225"/>
                    </a:lnTo>
                    <a:lnTo>
                      <a:pt x="434" y="223"/>
                    </a:lnTo>
                    <a:lnTo>
                      <a:pt x="434" y="219"/>
                    </a:lnTo>
                    <a:lnTo>
                      <a:pt x="432" y="218"/>
                    </a:lnTo>
                    <a:lnTo>
                      <a:pt x="429" y="218"/>
                    </a:lnTo>
                    <a:lnTo>
                      <a:pt x="429" y="221"/>
                    </a:lnTo>
                    <a:lnTo>
                      <a:pt x="430" y="225"/>
                    </a:lnTo>
                    <a:lnTo>
                      <a:pt x="430" y="228"/>
                    </a:lnTo>
                    <a:lnTo>
                      <a:pt x="432" y="234"/>
                    </a:lnTo>
                    <a:lnTo>
                      <a:pt x="432" y="237"/>
                    </a:lnTo>
                    <a:lnTo>
                      <a:pt x="429" y="239"/>
                    </a:lnTo>
                    <a:lnTo>
                      <a:pt x="427" y="239"/>
                    </a:lnTo>
                    <a:lnTo>
                      <a:pt x="425" y="235"/>
                    </a:lnTo>
                    <a:lnTo>
                      <a:pt x="427" y="234"/>
                    </a:lnTo>
                    <a:lnTo>
                      <a:pt x="427" y="230"/>
                    </a:lnTo>
                    <a:lnTo>
                      <a:pt x="425" y="228"/>
                    </a:lnTo>
                    <a:lnTo>
                      <a:pt x="424" y="228"/>
                    </a:lnTo>
                    <a:lnTo>
                      <a:pt x="422" y="230"/>
                    </a:lnTo>
                    <a:lnTo>
                      <a:pt x="424" y="241"/>
                    </a:lnTo>
                    <a:lnTo>
                      <a:pt x="425" y="242"/>
                    </a:lnTo>
                    <a:lnTo>
                      <a:pt x="430" y="241"/>
                    </a:lnTo>
                    <a:lnTo>
                      <a:pt x="430" y="246"/>
                    </a:lnTo>
                    <a:lnTo>
                      <a:pt x="427" y="251"/>
                    </a:lnTo>
                    <a:lnTo>
                      <a:pt x="424" y="251"/>
                    </a:lnTo>
                    <a:lnTo>
                      <a:pt x="422" y="249"/>
                    </a:lnTo>
                    <a:lnTo>
                      <a:pt x="424" y="244"/>
                    </a:lnTo>
                    <a:lnTo>
                      <a:pt x="420" y="242"/>
                    </a:lnTo>
                    <a:lnTo>
                      <a:pt x="419" y="249"/>
                    </a:lnTo>
                    <a:lnTo>
                      <a:pt x="419" y="253"/>
                    </a:lnTo>
                    <a:lnTo>
                      <a:pt x="420" y="255"/>
                    </a:lnTo>
                    <a:lnTo>
                      <a:pt x="425" y="262"/>
                    </a:lnTo>
                    <a:lnTo>
                      <a:pt x="424" y="264"/>
                    </a:lnTo>
                    <a:lnTo>
                      <a:pt x="422" y="265"/>
                    </a:lnTo>
                    <a:lnTo>
                      <a:pt x="420" y="267"/>
                    </a:lnTo>
                    <a:lnTo>
                      <a:pt x="419" y="271"/>
                    </a:lnTo>
                    <a:lnTo>
                      <a:pt x="422" y="276"/>
                    </a:lnTo>
                    <a:lnTo>
                      <a:pt x="420" y="278"/>
                    </a:lnTo>
                    <a:lnTo>
                      <a:pt x="419" y="283"/>
                    </a:lnTo>
                    <a:lnTo>
                      <a:pt x="414" y="288"/>
                    </a:lnTo>
                    <a:lnTo>
                      <a:pt x="414" y="292"/>
                    </a:lnTo>
                    <a:lnTo>
                      <a:pt x="412" y="294"/>
                    </a:lnTo>
                    <a:lnTo>
                      <a:pt x="410" y="294"/>
                    </a:lnTo>
                    <a:lnTo>
                      <a:pt x="410" y="288"/>
                    </a:lnTo>
                    <a:lnTo>
                      <a:pt x="410" y="287"/>
                    </a:lnTo>
                    <a:lnTo>
                      <a:pt x="404" y="288"/>
                    </a:lnTo>
                    <a:lnTo>
                      <a:pt x="402" y="288"/>
                    </a:lnTo>
                    <a:lnTo>
                      <a:pt x="404" y="295"/>
                    </a:lnTo>
                    <a:lnTo>
                      <a:pt x="404" y="301"/>
                    </a:lnTo>
                    <a:lnTo>
                      <a:pt x="400" y="297"/>
                    </a:lnTo>
                    <a:lnTo>
                      <a:pt x="399" y="297"/>
                    </a:lnTo>
                    <a:lnTo>
                      <a:pt x="397" y="301"/>
                    </a:lnTo>
                    <a:lnTo>
                      <a:pt x="397" y="308"/>
                    </a:lnTo>
                    <a:lnTo>
                      <a:pt x="394" y="310"/>
                    </a:lnTo>
                    <a:lnTo>
                      <a:pt x="385" y="304"/>
                    </a:lnTo>
                    <a:lnTo>
                      <a:pt x="385" y="308"/>
                    </a:lnTo>
                    <a:lnTo>
                      <a:pt x="387" y="311"/>
                    </a:lnTo>
                    <a:lnTo>
                      <a:pt x="397" y="313"/>
                    </a:lnTo>
                    <a:lnTo>
                      <a:pt x="399" y="315"/>
                    </a:lnTo>
                    <a:lnTo>
                      <a:pt x="397" y="318"/>
                    </a:lnTo>
                    <a:lnTo>
                      <a:pt x="395" y="318"/>
                    </a:lnTo>
                    <a:lnTo>
                      <a:pt x="387" y="313"/>
                    </a:lnTo>
                    <a:lnTo>
                      <a:pt x="384" y="318"/>
                    </a:lnTo>
                    <a:lnTo>
                      <a:pt x="385" y="322"/>
                    </a:lnTo>
                    <a:lnTo>
                      <a:pt x="389" y="326"/>
                    </a:lnTo>
                    <a:lnTo>
                      <a:pt x="394" y="326"/>
                    </a:lnTo>
                    <a:lnTo>
                      <a:pt x="392" y="333"/>
                    </a:lnTo>
                    <a:lnTo>
                      <a:pt x="385" y="334"/>
                    </a:lnTo>
                    <a:lnTo>
                      <a:pt x="384" y="338"/>
                    </a:lnTo>
                    <a:lnTo>
                      <a:pt x="384" y="340"/>
                    </a:lnTo>
                    <a:lnTo>
                      <a:pt x="385" y="341"/>
                    </a:lnTo>
                    <a:lnTo>
                      <a:pt x="384" y="343"/>
                    </a:lnTo>
                    <a:lnTo>
                      <a:pt x="382" y="345"/>
                    </a:lnTo>
                    <a:lnTo>
                      <a:pt x="380" y="343"/>
                    </a:lnTo>
                    <a:lnTo>
                      <a:pt x="379" y="340"/>
                    </a:lnTo>
                    <a:lnTo>
                      <a:pt x="377" y="341"/>
                    </a:lnTo>
                    <a:lnTo>
                      <a:pt x="374" y="338"/>
                    </a:lnTo>
                    <a:lnTo>
                      <a:pt x="372" y="340"/>
                    </a:lnTo>
                    <a:lnTo>
                      <a:pt x="372" y="343"/>
                    </a:lnTo>
                    <a:lnTo>
                      <a:pt x="379" y="349"/>
                    </a:lnTo>
                    <a:lnTo>
                      <a:pt x="375" y="357"/>
                    </a:lnTo>
                    <a:lnTo>
                      <a:pt x="375" y="361"/>
                    </a:lnTo>
                    <a:lnTo>
                      <a:pt x="379" y="364"/>
                    </a:lnTo>
                    <a:lnTo>
                      <a:pt x="382" y="366"/>
                    </a:lnTo>
                    <a:lnTo>
                      <a:pt x="384" y="368"/>
                    </a:lnTo>
                    <a:lnTo>
                      <a:pt x="382" y="370"/>
                    </a:lnTo>
                    <a:lnTo>
                      <a:pt x="380" y="372"/>
                    </a:lnTo>
                    <a:lnTo>
                      <a:pt x="377" y="370"/>
                    </a:lnTo>
                    <a:lnTo>
                      <a:pt x="375" y="368"/>
                    </a:lnTo>
                    <a:lnTo>
                      <a:pt x="370" y="370"/>
                    </a:lnTo>
                    <a:lnTo>
                      <a:pt x="367" y="370"/>
                    </a:lnTo>
                    <a:lnTo>
                      <a:pt x="369" y="377"/>
                    </a:lnTo>
                    <a:lnTo>
                      <a:pt x="369" y="379"/>
                    </a:lnTo>
                    <a:lnTo>
                      <a:pt x="372" y="379"/>
                    </a:lnTo>
                    <a:lnTo>
                      <a:pt x="377" y="377"/>
                    </a:lnTo>
                    <a:lnTo>
                      <a:pt x="379" y="379"/>
                    </a:lnTo>
                    <a:lnTo>
                      <a:pt x="379" y="382"/>
                    </a:lnTo>
                    <a:lnTo>
                      <a:pt x="374" y="384"/>
                    </a:lnTo>
                    <a:lnTo>
                      <a:pt x="370" y="382"/>
                    </a:lnTo>
                    <a:lnTo>
                      <a:pt x="365" y="379"/>
                    </a:lnTo>
                    <a:lnTo>
                      <a:pt x="360" y="379"/>
                    </a:lnTo>
                    <a:lnTo>
                      <a:pt x="360" y="382"/>
                    </a:lnTo>
                    <a:lnTo>
                      <a:pt x="362" y="384"/>
                    </a:lnTo>
                    <a:lnTo>
                      <a:pt x="367" y="389"/>
                    </a:lnTo>
                    <a:lnTo>
                      <a:pt x="367" y="391"/>
                    </a:lnTo>
                    <a:lnTo>
                      <a:pt x="365" y="396"/>
                    </a:lnTo>
                    <a:lnTo>
                      <a:pt x="364" y="396"/>
                    </a:lnTo>
                    <a:lnTo>
                      <a:pt x="359" y="394"/>
                    </a:lnTo>
                    <a:lnTo>
                      <a:pt x="360" y="400"/>
                    </a:lnTo>
                    <a:lnTo>
                      <a:pt x="362" y="402"/>
                    </a:lnTo>
                    <a:lnTo>
                      <a:pt x="364" y="403"/>
                    </a:lnTo>
                    <a:lnTo>
                      <a:pt x="365" y="405"/>
                    </a:lnTo>
                    <a:lnTo>
                      <a:pt x="362" y="410"/>
                    </a:lnTo>
                    <a:lnTo>
                      <a:pt x="360" y="412"/>
                    </a:lnTo>
                    <a:lnTo>
                      <a:pt x="360" y="416"/>
                    </a:lnTo>
                    <a:lnTo>
                      <a:pt x="365" y="414"/>
                    </a:lnTo>
                    <a:lnTo>
                      <a:pt x="365" y="412"/>
                    </a:lnTo>
                    <a:lnTo>
                      <a:pt x="365" y="407"/>
                    </a:lnTo>
                    <a:lnTo>
                      <a:pt x="367" y="405"/>
                    </a:lnTo>
                    <a:lnTo>
                      <a:pt x="370" y="407"/>
                    </a:lnTo>
                    <a:lnTo>
                      <a:pt x="372" y="410"/>
                    </a:lnTo>
                    <a:lnTo>
                      <a:pt x="372" y="412"/>
                    </a:lnTo>
                    <a:lnTo>
                      <a:pt x="370" y="414"/>
                    </a:lnTo>
                    <a:lnTo>
                      <a:pt x="364" y="417"/>
                    </a:lnTo>
                    <a:lnTo>
                      <a:pt x="364" y="419"/>
                    </a:lnTo>
                    <a:lnTo>
                      <a:pt x="365" y="421"/>
                    </a:lnTo>
                    <a:lnTo>
                      <a:pt x="370" y="421"/>
                    </a:lnTo>
                    <a:lnTo>
                      <a:pt x="374" y="417"/>
                    </a:lnTo>
                    <a:lnTo>
                      <a:pt x="375" y="412"/>
                    </a:lnTo>
                    <a:lnTo>
                      <a:pt x="377" y="410"/>
                    </a:lnTo>
                    <a:lnTo>
                      <a:pt x="377" y="412"/>
                    </a:lnTo>
                    <a:lnTo>
                      <a:pt x="377" y="416"/>
                    </a:lnTo>
                    <a:lnTo>
                      <a:pt x="375" y="419"/>
                    </a:lnTo>
                    <a:lnTo>
                      <a:pt x="374" y="421"/>
                    </a:lnTo>
                    <a:lnTo>
                      <a:pt x="370" y="426"/>
                    </a:lnTo>
                    <a:lnTo>
                      <a:pt x="370" y="430"/>
                    </a:lnTo>
                    <a:lnTo>
                      <a:pt x="372" y="437"/>
                    </a:lnTo>
                    <a:lnTo>
                      <a:pt x="375" y="440"/>
                    </a:lnTo>
                    <a:lnTo>
                      <a:pt x="377" y="435"/>
                    </a:lnTo>
                    <a:lnTo>
                      <a:pt x="379" y="433"/>
                    </a:lnTo>
                    <a:lnTo>
                      <a:pt x="380" y="435"/>
                    </a:lnTo>
                    <a:lnTo>
                      <a:pt x="380" y="440"/>
                    </a:lnTo>
                    <a:lnTo>
                      <a:pt x="375" y="444"/>
                    </a:lnTo>
                    <a:lnTo>
                      <a:pt x="377" y="451"/>
                    </a:lnTo>
                    <a:lnTo>
                      <a:pt x="375" y="455"/>
                    </a:lnTo>
                    <a:lnTo>
                      <a:pt x="374" y="456"/>
                    </a:lnTo>
                    <a:lnTo>
                      <a:pt x="367" y="455"/>
                    </a:lnTo>
                    <a:lnTo>
                      <a:pt x="365" y="455"/>
                    </a:lnTo>
                    <a:lnTo>
                      <a:pt x="367" y="458"/>
                    </a:lnTo>
                    <a:lnTo>
                      <a:pt x="370" y="462"/>
                    </a:lnTo>
                    <a:lnTo>
                      <a:pt x="374" y="465"/>
                    </a:lnTo>
                    <a:lnTo>
                      <a:pt x="374" y="467"/>
                    </a:lnTo>
                    <a:lnTo>
                      <a:pt x="370" y="469"/>
                    </a:lnTo>
                    <a:lnTo>
                      <a:pt x="370" y="471"/>
                    </a:lnTo>
                    <a:lnTo>
                      <a:pt x="370" y="472"/>
                    </a:lnTo>
                    <a:lnTo>
                      <a:pt x="360" y="472"/>
                    </a:lnTo>
                    <a:lnTo>
                      <a:pt x="342" y="474"/>
                    </a:lnTo>
                    <a:lnTo>
                      <a:pt x="339" y="474"/>
                    </a:lnTo>
                    <a:lnTo>
                      <a:pt x="275" y="478"/>
                    </a:lnTo>
                    <a:lnTo>
                      <a:pt x="207" y="479"/>
                    </a:lnTo>
                    <a:lnTo>
                      <a:pt x="179" y="479"/>
                    </a:lnTo>
                    <a:lnTo>
                      <a:pt x="152" y="481"/>
                    </a:lnTo>
                    <a:lnTo>
                      <a:pt x="127" y="481"/>
                    </a:lnTo>
                    <a:lnTo>
                      <a:pt x="124" y="481"/>
                    </a:lnTo>
                    <a:lnTo>
                      <a:pt x="92" y="481"/>
                    </a:lnTo>
                    <a:lnTo>
                      <a:pt x="67" y="483"/>
                    </a:lnTo>
                    <a:lnTo>
                      <a:pt x="67" y="449"/>
                    </a:lnTo>
                    <a:lnTo>
                      <a:pt x="67" y="410"/>
                    </a:lnTo>
                    <a:lnTo>
                      <a:pt x="64" y="409"/>
                    </a:lnTo>
                    <a:lnTo>
                      <a:pt x="62" y="407"/>
                    </a:lnTo>
                    <a:lnTo>
                      <a:pt x="60" y="409"/>
                    </a:lnTo>
                    <a:lnTo>
                      <a:pt x="54" y="410"/>
                    </a:lnTo>
                    <a:lnTo>
                      <a:pt x="54" y="407"/>
                    </a:lnTo>
                    <a:lnTo>
                      <a:pt x="49" y="407"/>
                    </a:lnTo>
                    <a:lnTo>
                      <a:pt x="49" y="410"/>
                    </a:lnTo>
                    <a:lnTo>
                      <a:pt x="45" y="410"/>
                    </a:lnTo>
                    <a:lnTo>
                      <a:pt x="47" y="407"/>
                    </a:lnTo>
                    <a:lnTo>
                      <a:pt x="45" y="407"/>
                    </a:lnTo>
                    <a:lnTo>
                      <a:pt x="42" y="410"/>
                    </a:lnTo>
                    <a:lnTo>
                      <a:pt x="42" y="407"/>
                    </a:lnTo>
                    <a:lnTo>
                      <a:pt x="39" y="409"/>
                    </a:lnTo>
                    <a:lnTo>
                      <a:pt x="39" y="412"/>
                    </a:lnTo>
                    <a:lnTo>
                      <a:pt x="35" y="409"/>
                    </a:lnTo>
                    <a:lnTo>
                      <a:pt x="32" y="412"/>
                    </a:lnTo>
                    <a:lnTo>
                      <a:pt x="29" y="410"/>
                    </a:lnTo>
                    <a:lnTo>
                      <a:pt x="32" y="409"/>
                    </a:lnTo>
                    <a:lnTo>
                      <a:pt x="32" y="407"/>
                    </a:lnTo>
                    <a:lnTo>
                      <a:pt x="30" y="407"/>
                    </a:lnTo>
                    <a:lnTo>
                      <a:pt x="29" y="409"/>
                    </a:lnTo>
                    <a:lnTo>
                      <a:pt x="25" y="407"/>
                    </a:lnTo>
                    <a:lnTo>
                      <a:pt x="24" y="407"/>
                    </a:lnTo>
                    <a:lnTo>
                      <a:pt x="24" y="405"/>
                    </a:lnTo>
                    <a:lnTo>
                      <a:pt x="25" y="403"/>
                    </a:lnTo>
                    <a:lnTo>
                      <a:pt x="25" y="402"/>
                    </a:lnTo>
                    <a:lnTo>
                      <a:pt x="20" y="402"/>
                    </a:lnTo>
                    <a:lnTo>
                      <a:pt x="20" y="361"/>
                    </a:lnTo>
                    <a:lnTo>
                      <a:pt x="20" y="326"/>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6" name="Freeform 52"/>
              <p:cNvSpPr>
                <a:spLocks noEditPoints="1"/>
              </p:cNvSpPr>
              <p:nvPr/>
            </p:nvSpPr>
            <p:spPr bwMode="auto">
              <a:xfrm>
                <a:off x="4414041" y="3652307"/>
                <a:ext cx="650031" cy="611998"/>
              </a:xfrm>
              <a:custGeom>
                <a:avLst/>
                <a:gdLst>
                  <a:gd name="T0" fmla="*/ 42 w 564"/>
                  <a:gd name="T1" fmla="*/ 356 h 531"/>
                  <a:gd name="T2" fmla="*/ 42 w 564"/>
                  <a:gd name="T3" fmla="*/ 338 h 531"/>
                  <a:gd name="T4" fmla="*/ 53 w 564"/>
                  <a:gd name="T5" fmla="*/ 319 h 531"/>
                  <a:gd name="T6" fmla="*/ 58 w 564"/>
                  <a:gd name="T7" fmla="*/ 299 h 531"/>
                  <a:gd name="T8" fmla="*/ 57 w 564"/>
                  <a:gd name="T9" fmla="*/ 283 h 531"/>
                  <a:gd name="T10" fmla="*/ 58 w 564"/>
                  <a:gd name="T11" fmla="*/ 267 h 531"/>
                  <a:gd name="T12" fmla="*/ 58 w 564"/>
                  <a:gd name="T13" fmla="*/ 255 h 531"/>
                  <a:gd name="T14" fmla="*/ 47 w 564"/>
                  <a:gd name="T15" fmla="*/ 241 h 531"/>
                  <a:gd name="T16" fmla="*/ 43 w 564"/>
                  <a:gd name="T17" fmla="*/ 221 h 531"/>
                  <a:gd name="T18" fmla="*/ 35 w 564"/>
                  <a:gd name="T19" fmla="*/ 209 h 531"/>
                  <a:gd name="T20" fmla="*/ 28 w 564"/>
                  <a:gd name="T21" fmla="*/ 189 h 531"/>
                  <a:gd name="T22" fmla="*/ 20 w 564"/>
                  <a:gd name="T23" fmla="*/ 165 h 531"/>
                  <a:gd name="T24" fmla="*/ 3 w 564"/>
                  <a:gd name="T25" fmla="*/ 149 h 531"/>
                  <a:gd name="T26" fmla="*/ 85 w 564"/>
                  <a:gd name="T27" fmla="*/ 9 h 531"/>
                  <a:gd name="T28" fmla="*/ 298 w 564"/>
                  <a:gd name="T29" fmla="*/ 11 h 531"/>
                  <a:gd name="T30" fmla="*/ 312 w 564"/>
                  <a:gd name="T31" fmla="*/ 18 h 531"/>
                  <a:gd name="T32" fmla="*/ 317 w 564"/>
                  <a:gd name="T33" fmla="*/ 53 h 531"/>
                  <a:gd name="T34" fmla="*/ 323 w 564"/>
                  <a:gd name="T35" fmla="*/ 66 h 531"/>
                  <a:gd name="T36" fmla="*/ 325 w 564"/>
                  <a:gd name="T37" fmla="*/ 75 h 531"/>
                  <a:gd name="T38" fmla="*/ 332 w 564"/>
                  <a:gd name="T39" fmla="*/ 94 h 531"/>
                  <a:gd name="T40" fmla="*/ 315 w 564"/>
                  <a:gd name="T41" fmla="*/ 106 h 531"/>
                  <a:gd name="T42" fmla="*/ 320 w 564"/>
                  <a:gd name="T43" fmla="*/ 110 h 531"/>
                  <a:gd name="T44" fmla="*/ 310 w 564"/>
                  <a:gd name="T45" fmla="*/ 124 h 531"/>
                  <a:gd name="T46" fmla="*/ 300 w 564"/>
                  <a:gd name="T47" fmla="*/ 154 h 531"/>
                  <a:gd name="T48" fmla="*/ 292 w 564"/>
                  <a:gd name="T49" fmla="*/ 168 h 531"/>
                  <a:gd name="T50" fmla="*/ 285 w 564"/>
                  <a:gd name="T51" fmla="*/ 188 h 531"/>
                  <a:gd name="T52" fmla="*/ 280 w 564"/>
                  <a:gd name="T53" fmla="*/ 198 h 531"/>
                  <a:gd name="T54" fmla="*/ 273 w 564"/>
                  <a:gd name="T55" fmla="*/ 216 h 531"/>
                  <a:gd name="T56" fmla="*/ 277 w 564"/>
                  <a:gd name="T57" fmla="*/ 232 h 531"/>
                  <a:gd name="T58" fmla="*/ 272 w 564"/>
                  <a:gd name="T59" fmla="*/ 260 h 531"/>
                  <a:gd name="T60" fmla="*/ 403 w 564"/>
                  <a:gd name="T61" fmla="*/ 264 h 531"/>
                  <a:gd name="T62" fmla="*/ 470 w 564"/>
                  <a:gd name="T63" fmla="*/ 269 h 531"/>
                  <a:gd name="T64" fmla="*/ 464 w 564"/>
                  <a:gd name="T65" fmla="*/ 285 h 531"/>
                  <a:gd name="T66" fmla="*/ 460 w 564"/>
                  <a:gd name="T67" fmla="*/ 303 h 531"/>
                  <a:gd name="T68" fmla="*/ 472 w 564"/>
                  <a:gd name="T69" fmla="*/ 324 h 531"/>
                  <a:gd name="T70" fmla="*/ 484 w 564"/>
                  <a:gd name="T71" fmla="*/ 342 h 531"/>
                  <a:gd name="T72" fmla="*/ 494 w 564"/>
                  <a:gd name="T73" fmla="*/ 366 h 531"/>
                  <a:gd name="T74" fmla="*/ 419 w 564"/>
                  <a:gd name="T75" fmla="*/ 389 h 531"/>
                  <a:gd name="T76" fmla="*/ 480 w 564"/>
                  <a:gd name="T77" fmla="*/ 386 h 531"/>
                  <a:gd name="T78" fmla="*/ 509 w 564"/>
                  <a:gd name="T79" fmla="*/ 393 h 531"/>
                  <a:gd name="T80" fmla="*/ 489 w 564"/>
                  <a:gd name="T81" fmla="*/ 423 h 531"/>
                  <a:gd name="T82" fmla="*/ 482 w 564"/>
                  <a:gd name="T83" fmla="*/ 441 h 531"/>
                  <a:gd name="T84" fmla="*/ 535 w 564"/>
                  <a:gd name="T85" fmla="*/ 483 h 531"/>
                  <a:gd name="T86" fmla="*/ 554 w 564"/>
                  <a:gd name="T87" fmla="*/ 510 h 531"/>
                  <a:gd name="T88" fmla="*/ 524 w 564"/>
                  <a:gd name="T89" fmla="*/ 510 h 531"/>
                  <a:gd name="T90" fmla="*/ 474 w 564"/>
                  <a:gd name="T91" fmla="*/ 471 h 531"/>
                  <a:gd name="T92" fmla="*/ 434 w 564"/>
                  <a:gd name="T93" fmla="*/ 464 h 531"/>
                  <a:gd name="T94" fmla="*/ 447 w 564"/>
                  <a:gd name="T95" fmla="*/ 504 h 531"/>
                  <a:gd name="T96" fmla="*/ 405 w 564"/>
                  <a:gd name="T97" fmla="*/ 485 h 531"/>
                  <a:gd name="T98" fmla="*/ 370 w 564"/>
                  <a:gd name="T99" fmla="*/ 517 h 531"/>
                  <a:gd name="T100" fmla="*/ 335 w 564"/>
                  <a:gd name="T101" fmla="*/ 487 h 531"/>
                  <a:gd name="T102" fmla="*/ 247 w 564"/>
                  <a:gd name="T103" fmla="*/ 442 h 531"/>
                  <a:gd name="T104" fmla="*/ 210 w 564"/>
                  <a:gd name="T105" fmla="*/ 439 h 531"/>
                  <a:gd name="T106" fmla="*/ 38 w 564"/>
                  <a:gd name="T107" fmla="*/ 412 h 531"/>
                  <a:gd name="T108" fmla="*/ 43 w 564"/>
                  <a:gd name="T109" fmla="*/ 384 h 531"/>
                  <a:gd name="T110" fmla="*/ 232 w 564"/>
                  <a:gd name="T111" fmla="*/ 460 h 531"/>
                  <a:gd name="T112" fmla="*/ 323 w 564"/>
                  <a:gd name="T113" fmla="*/ 499 h 531"/>
                  <a:gd name="T114" fmla="*/ 350 w 564"/>
                  <a:gd name="T115" fmla="*/ 497 h 531"/>
                  <a:gd name="T116" fmla="*/ 337 w 564"/>
                  <a:gd name="T117" fmla="*/ 501 h 5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4"/>
                  <a:gd name="T178" fmla="*/ 0 h 531"/>
                  <a:gd name="T179" fmla="*/ 564 w 564"/>
                  <a:gd name="T180" fmla="*/ 531 h 5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4" h="531">
                    <a:moveTo>
                      <a:pt x="43" y="382"/>
                    </a:moveTo>
                    <a:lnTo>
                      <a:pt x="45" y="373"/>
                    </a:lnTo>
                    <a:lnTo>
                      <a:pt x="42" y="373"/>
                    </a:lnTo>
                    <a:lnTo>
                      <a:pt x="38" y="368"/>
                    </a:lnTo>
                    <a:lnTo>
                      <a:pt x="38" y="366"/>
                    </a:lnTo>
                    <a:lnTo>
                      <a:pt x="40" y="365"/>
                    </a:lnTo>
                    <a:lnTo>
                      <a:pt x="38" y="363"/>
                    </a:lnTo>
                    <a:lnTo>
                      <a:pt x="40" y="359"/>
                    </a:lnTo>
                    <a:lnTo>
                      <a:pt x="42" y="356"/>
                    </a:lnTo>
                    <a:lnTo>
                      <a:pt x="45" y="354"/>
                    </a:lnTo>
                    <a:lnTo>
                      <a:pt x="43" y="352"/>
                    </a:lnTo>
                    <a:lnTo>
                      <a:pt x="45" y="350"/>
                    </a:lnTo>
                    <a:lnTo>
                      <a:pt x="42" y="349"/>
                    </a:lnTo>
                    <a:lnTo>
                      <a:pt x="43" y="347"/>
                    </a:lnTo>
                    <a:lnTo>
                      <a:pt x="42" y="347"/>
                    </a:lnTo>
                    <a:lnTo>
                      <a:pt x="43" y="343"/>
                    </a:lnTo>
                    <a:lnTo>
                      <a:pt x="40" y="342"/>
                    </a:lnTo>
                    <a:lnTo>
                      <a:pt x="42" y="338"/>
                    </a:lnTo>
                    <a:lnTo>
                      <a:pt x="42" y="334"/>
                    </a:lnTo>
                    <a:lnTo>
                      <a:pt x="45" y="333"/>
                    </a:lnTo>
                    <a:lnTo>
                      <a:pt x="47" y="334"/>
                    </a:lnTo>
                    <a:lnTo>
                      <a:pt x="45" y="331"/>
                    </a:lnTo>
                    <a:lnTo>
                      <a:pt x="45" y="327"/>
                    </a:lnTo>
                    <a:lnTo>
                      <a:pt x="47" y="327"/>
                    </a:lnTo>
                    <a:lnTo>
                      <a:pt x="48" y="324"/>
                    </a:lnTo>
                    <a:lnTo>
                      <a:pt x="52" y="322"/>
                    </a:lnTo>
                    <a:lnTo>
                      <a:pt x="53" y="319"/>
                    </a:lnTo>
                    <a:lnTo>
                      <a:pt x="52" y="315"/>
                    </a:lnTo>
                    <a:lnTo>
                      <a:pt x="53" y="315"/>
                    </a:lnTo>
                    <a:lnTo>
                      <a:pt x="52" y="313"/>
                    </a:lnTo>
                    <a:lnTo>
                      <a:pt x="55" y="310"/>
                    </a:lnTo>
                    <a:lnTo>
                      <a:pt x="57" y="306"/>
                    </a:lnTo>
                    <a:lnTo>
                      <a:pt x="58" y="303"/>
                    </a:lnTo>
                    <a:lnTo>
                      <a:pt x="58" y="301"/>
                    </a:lnTo>
                    <a:lnTo>
                      <a:pt x="57" y="301"/>
                    </a:lnTo>
                    <a:lnTo>
                      <a:pt x="58" y="299"/>
                    </a:lnTo>
                    <a:lnTo>
                      <a:pt x="58" y="297"/>
                    </a:lnTo>
                    <a:lnTo>
                      <a:pt x="57" y="296"/>
                    </a:lnTo>
                    <a:lnTo>
                      <a:pt x="57" y="292"/>
                    </a:lnTo>
                    <a:lnTo>
                      <a:pt x="60" y="292"/>
                    </a:lnTo>
                    <a:lnTo>
                      <a:pt x="58" y="290"/>
                    </a:lnTo>
                    <a:lnTo>
                      <a:pt x="62" y="288"/>
                    </a:lnTo>
                    <a:lnTo>
                      <a:pt x="60" y="285"/>
                    </a:lnTo>
                    <a:lnTo>
                      <a:pt x="58" y="283"/>
                    </a:lnTo>
                    <a:lnTo>
                      <a:pt x="57" y="283"/>
                    </a:lnTo>
                    <a:lnTo>
                      <a:pt x="58" y="281"/>
                    </a:lnTo>
                    <a:lnTo>
                      <a:pt x="57" y="280"/>
                    </a:lnTo>
                    <a:lnTo>
                      <a:pt x="57" y="278"/>
                    </a:lnTo>
                    <a:lnTo>
                      <a:pt x="58" y="278"/>
                    </a:lnTo>
                    <a:lnTo>
                      <a:pt x="63" y="274"/>
                    </a:lnTo>
                    <a:lnTo>
                      <a:pt x="62" y="273"/>
                    </a:lnTo>
                    <a:lnTo>
                      <a:pt x="62" y="269"/>
                    </a:lnTo>
                    <a:lnTo>
                      <a:pt x="58" y="269"/>
                    </a:lnTo>
                    <a:lnTo>
                      <a:pt x="58" y="267"/>
                    </a:lnTo>
                    <a:lnTo>
                      <a:pt x="57" y="266"/>
                    </a:lnTo>
                    <a:lnTo>
                      <a:pt x="58" y="266"/>
                    </a:lnTo>
                    <a:lnTo>
                      <a:pt x="60" y="264"/>
                    </a:lnTo>
                    <a:lnTo>
                      <a:pt x="60" y="262"/>
                    </a:lnTo>
                    <a:lnTo>
                      <a:pt x="58" y="258"/>
                    </a:lnTo>
                    <a:lnTo>
                      <a:pt x="60" y="258"/>
                    </a:lnTo>
                    <a:lnTo>
                      <a:pt x="60" y="257"/>
                    </a:lnTo>
                    <a:lnTo>
                      <a:pt x="60" y="255"/>
                    </a:lnTo>
                    <a:lnTo>
                      <a:pt x="58" y="255"/>
                    </a:lnTo>
                    <a:lnTo>
                      <a:pt x="55" y="257"/>
                    </a:lnTo>
                    <a:lnTo>
                      <a:pt x="53" y="255"/>
                    </a:lnTo>
                    <a:lnTo>
                      <a:pt x="52" y="253"/>
                    </a:lnTo>
                    <a:lnTo>
                      <a:pt x="53" y="250"/>
                    </a:lnTo>
                    <a:lnTo>
                      <a:pt x="52" y="248"/>
                    </a:lnTo>
                    <a:lnTo>
                      <a:pt x="52" y="244"/>
                    </a:lnTo>
                    <a:lnTo>
                      <a:pt x="50" y="243"/>
                    </a:lnTo>
                    <a:lnTo>
                      <a:pt x="48" y="243"/>
                    </a:lnTo>
                    <a:lnTo>
                      <a:pt x="47" y="241"/>
                    </a:lnTo>
                    <a:lnTo>
                      <a:pt x="43" y="239"/>
                    </a:lnTo>
                    <a:lnTo>
                      <a:pt x="43" y="235"/>
                    </a:lnTo>
                    <a:lnTo>
                      <a:pt x="48" y="230"/>
                    </a:lnTo>
                    <a:lnTo>
                      <a:pt x="45" y="230"/>
                    </a:lnTo>
                    <a:lnTo>
                      <a:pt x="45" y="227"/>
                    </a:lnTo>
                    <a:lnTo>
                      <a:pt x="43" y="227"/>
                    </a:lnTo>
                    <a:lnTo>
                      <a:pt x="42" y="225"/>
                    </a:lnTo>
                    <a:lnTo>
                      <a:pt x="42" y="223"/>
                    </a:lnTo>
                    <a:lnTo>
                      <a:pt x="43" y="221"/>
                    </a:lnTo>
                    <a:lnTo>
                      <a:pt x="42" y="221"/>
                    </a:lnTo>
                    <a:lnTo>
                      <a:pt x="42" y="218"/>
                    </a:lnTo>
                    <a:lnTo>
                      <a:pt x="38" y="220"/>
                    </a:lnTo>
                    <a:lnTo>
                      <a:pt x="35" y="216"/>
                    </a:lnTo>
                    <a:lnTo>
                      <a:pt x="35" y="214"/>
                    </a:lnTo>
                    <a:lnTo>
                      <a:pt x="38" y="214"/>
                    </a:lnTo>
                    <a:lnTo>
                      <a:pt x="40" y="211"/>
                    </a:lnTo>
                    <a:lnTo>
                      <a:pt x="38" y="211"/>
                    </a:lnTo>
                    <a:lnTo>
                      <a:pt x="35" y="209"/>
                    </a:lnTo>
                    <a:lnTo>
                      <a:pt x="33" y="209"/>
                    </a:lnTo>
                    <a:lnTo>
                      <a:pt x="32" y="209"/>
                    </a:lnTo>
                    <a:lnTo>
                      <a:pt x="28" y="205"/>
                    </a:lnTo>
                    <a:lnTo>
                      <a:pt x="28" y="204"/>
                    </a:lnTo>
                    <a:lnTo>
                      <a:pt x="27" y="202"/>
                    </a:lnTo>
                    <a:lnTo>
                      <a:pt x="27" y="198"/>
                    </a:lnTo>
                    <a:lnTo>
                      <a:pt x="28" y="198"/>
                    </a:lnTo>
                    <a:lnTo>
                      <a:pt x="28" y="193"/>
                    </a:lnTo>
                    <a:lnTo>
                      <a:pt x="28" y="189"/>
                    </a:lnTo>
                    <a:lnTo>
                      <a:pt x="30" y="186"/>
                    </a:lnTo>
                    <a:lnTo>
                      <a:pt x="28" y="186"/>
                    </a:lnTo>
                    <a:lnTo>
                      <a:pt x="28" y="182"/>
                    </a:lnTo>
                    <a:lnTo>
                      <a:pt x="27" y="179"/>
                    </a:lnTo>
                    <a:lnTo>
                      <a:pt x="27" y="177"/>
                    </a:lnTo>
                    <a:lnTo>
                      <a:pt x="25" y="174"/>
                    </a:lnTo>
                    <a:lnTo>
                      <a:pt x="22" y="172"/>
                    </a:lnTo>
                    <a:lnTo>
                      <a:pt x="22" y="166"/>
                    </a:lnTo>
                    <a:lnTo>
                      <a:pt x="20" y="165"/>
                    </a:lnTo>
                    <a:lnTo>
                      <a:pt x="18" y="161"/>
                    </a:lnTo>
                    <a:lnTo>
                      <a:pt x="17" y="161"/>
                    </a:lnTo>
                    <a:lnTo>
                      <a:pt x="17" y="159"/>
                    </a:lnTo>
                    <a:lnTo>
                      <a:pt x="15" y="159"/>
                    </a:lnTo>
                    <a:lnTo>
                      <a:pt x="12" y="158"/>
                    </a:lnTo>
                    <a:lnTo>
                      <a:pt x="10" y="154"/>
                    </a:lnTo>
                    <a:lnTo>
                      <a:pt x="7" y="151"/>
                    </a:lnTo>
                    <a:lnTo>
                      <a:pt x="7" y="149"/>
                    </a:lnTo>
                    <a:lnTo>
                      <a:pt x="3" y="149"/>
                    </a:lnTo>
                    <a:lnTo>
                      <a:pt x="3" y="121"/>
                    </a:lnTo>
                    <a:lnTo>
                      <a:pt x="3" y="96"/>
                    </a:lnTo>
                    <a:lnTo>
                      <a:pt x="2" y="55"/>
                    </a:lnTo>
                    <a:lnTo>
                      <a:pt x="0" y="29"/>
                    </a:lnTo>
                    <a:lnTo>
                      <a:pt x="0" y="11"/>
                    </a:lnTo>
                    <a:lnTo>
                      <a:pt x="25" y="9"/>
                    </a:lnTo>
                    <a:lnTo>
                      <a:pt x="57" y="9"/>
                    </a:lnTo>
                    <a:lnTo>
                      <a:pt x="60" y="9"/>
                    </a:lnTo>
                    <a:lnTo>
                      <a:pt x="85" y="9"/>
                    </a:lnTo>
                    <a:lnTo>
                      <a:pt x="112" y="7"/>
                    </a:lnTo>
                    <a:lnTo>
                      <a:pt x="140" y="7"/>
                    </a:lnTo>
                    <a:lnTo>
                      <a:pt x="208" y="6"/>
                    </a:lnTo>
                    <a:lnTo>
                      <a:pt x="272" y="2"/>
                    </a:lnTo>
                    <a:lnTo>
                      <a:pt x="275" y="2"/>
                    </a:lnTo>
                    <a:lnTo>
                      <a:pt x="293" y="0"/>
                    </a:lnTo>
                    <a:lnTo>
                      <a:pt x="303" y="0"/>
                    </a:lnTo>
                    <a:lnTo>
                      <a:pt x="303" y="2"/>
                    </a:lnTo>
                    <a:lnTo>
                      <a:pt x="298" y="11"/>
                    </a:lnTo>
                    <a:lnTo>
                      <a:pt x="300" y="14"/>
                    </a:lnTo>
                    <a:lnTo>
                      <a:pt x="303" y="14"/>
                    </a:lnTo>
                    <a:lnTo>
                      <a:pt x="307" y="13"/>
                    </a:lnTo>
                    <a:lnTo>
                      <a:pt x="307" y="11"/>
                    </a:lnTo>
                    <a:lnTo>
                      <a:pt x="307" y="6"/>
                    </a:lnTo>
                    <a:lnTo>
                      <a:pt x="308" y="4"/>
                    </a:lnTo>
                    <a:lnTo>
                      <a:pt x="310" y="4"/>
                    </a:lnTo>
                    <a:lnTo>
                      <a:pt x="312" y="7"/>
                    </a:lnTo>
                    <a:lnTo>
                      <a:pt x="312" y="18"/>
                    </a:lnTo>
                    <a:lnTo>
                      <a:pt x="307" y="23"/>
                    </a:lnTo>
                    <a:lnTo>
                      <a:pt x="305" y="34"/>
                    </a:lnTo>
                    <a:lnTo>
                      <a:pt x="307" y="36"/>
                    </a:lnTo>
                    <a:lnTo>
                      <a:pt x="312" y="36"/>
                    </a:lnTo>
                    <a:lnTo>
                      <a:pt x="315" y="39"/>
                    </a:lnTo>
                    <a:lnTo>
                      <a:pt x="308" y="46"/>
                    </a:lnTo>
                    <a:lnTo>
                      <a:pt x="307" y="50"/>
                    </a:lnTo>
                    <a:lnTo>
                      <a:pt x="312" y="55"/>
                    </a:lnTo>
                    <a:lnTo>
                      <a:pt x="317" y="53"/>
                    </a:lnTo>
                    <a:lnTo>
                      <a:pt x="318" y="53"/>
                    </a:lnTo>
                    <a:lnTo>
                      <a:pt x="320" y="50"/>
                    </a:lnTo>
                    <a:lnTo>
                      <a:pt x="322" y="48"/>
                    </a:lnTo>
                    <a:lnTo>
                      <a:pt x="323" y="52"/>
                    </a:lnTo>
                    <a:lnTo>
                      <a:pt x="320" y="57"/>
                    </a:lnTo>
                    <a:lnTo>
                      <a:pt x="317" y="59"/>
                    </a:lnTo>
                    <a:lnTo>
                      <a:pt x="315" y="60"/>
                    </a:lnTo>
                    <a:lnTo>
                      <a:pt x="317" y="62"/>
                    </a:lnTo>
                    <a:lnTo>
                      <a:pt x="323" y="66"/>
                    </a:lnTo>
                    <a:lnTo>
                      <a:pt x="325" y="69"/>
                    </a:lnTo>
                    <a:lnTo>
                      <a:pt x="322" y="69"/>
                    </a:lnTo>
                    <a:lnTo>
                      <a:pt x="320" y="69"/>
                    </a:lnTo>
                    <a:lnTo>
                      <a:pt x="313" y="62"/>
                    </a:lnTo>
                    <a:lnTo>
                      <a:pt x="310" y="66"/>
                    </a:lnTo>
                    <a:lnTo>
                      <a:pt x="312" y="69"/>
                    </a:lnTo>
                    <a:lnTo>
                      <a:pt x="318" y="75"/>
                    </a:lnTo>
                    <a:lnTo>
                      <a:pt x="322" y="76"/>
                    </a:lnTo>
                    <a:lnTo>
                      <a:pt x="325" y="75"/>
                    </a:lnTo>
                    <a:lnTo>
                      <a:pt x="327" y="76"/>
                    </a:lnTo>
                    <a:lnTo>
                      <a:pt x="327" y="78"/>
                    </a:lnTo>
                    <a:lnTo>
                      <a:pt x="323" y="82"/>
                    </a:lnTo>
                    <a:lnTo>
                      <a:pt x="325" y="85"/>
                    </a:lnTo>
                    <a:lnTo>
                      <a:pt x="327" y="87"/>
                    </a:lnTo>
                    <a:lnTo>
                      <a:pt x="333" y="89"/>
                    </a:lnTo>
                    <a:lnTo>
                      <a:pt x="337" y="83"/>
                    </a:lnTo>
                    <a:lnTo>
                      <a:pt x="333" y="94"/>
                    </a:lnTo>
                    <a:lnTo>
                      <a:pt x="332" y="94"/>
                    </a:lnTo>
                    <a:lnTo>
                      <a:pt x="328" y="94"/>
                    </a:lnTo>
                    <a:lnTo>
                      <a:pt x="327" y="94"/>
                    </a:lnTo>
                    <a:lnTo>
                      <a:pt x="327" y="96"/>
                    </a:lnTo>
                    <a:lnTo>
                      <a:pt x="328" y="99"/>
                    </a:lnTo>
                    <a:lnTo>
                      <a:pt x="328" y="105"/>
                    </a:lnTo>
                    <a:lnTo>
                      <a:pt x="320" y="101"/>
                    </a:lnTo>
                    <a:lnTo>
                      <a:pt x="318" y="105"/>
                    </a:lnTo>
                    <a:lnTo>
                      <a:pt x="315" y="105"/>
                    </a:lnTo>
                    <a:lnTo>
                      <a:pt x="315" y="106"/>
                    </a:lnTo>
                    <a:lnTo>
                      <a:pt x="313" y="105"/>
                    </a:lnTo>
                    <a:lnTo>
                      <a:pt x="308" y="108"/>
                    </a:lnTo>
                    <a:lnTo>
                      <a:pt x="308" y="113"/>
                    </a:lnTo>
                    <a:lnTo>
                      <a:pt x="308" y="117"/>
                    </a:lnTo>
                    <a:lnTo>
                      <a:pt x="315" y="117"/>
                    </a:lnTo>
                    <a:lnTo>
                      <a:pt x="317" y="115"/>
                    </a:lnTo>
                    <a:lnTo>
                      <a:pt x="320" y="117"/>
                    </a:lnTo>
                    <a:lnTo>
                      <a:pt x="320" y="113"/>
                    </a:lnTo>
                    <a:lnTo>
                      <a:pt x="320" y="110"/>
                    </a:lnTo>
                    <a:lnTo>
                      <a:pt x="323" y="112"/>
                    </a:lnTo>
                    <a:lnTo>
                      <a:pt x="325" y="112"/>
                    </a:lnTo>
                    <a:lnTo>
                      <a:pt x="325" y="117"/>
                    </a:lnTo>
                    <a:lnTo>
                      <a:pt x="322" y="121"/>
                    </a:lnTo>
                    <a:lnTo>
                      <a:pt x="318" y="122"/>
                    </a:lnTo>
                    <a:lnTo>
                      <a:pt x="320" y="128"/>
                    </a:lnTo>
                    <a:lnTo>
                      <a:pt x="317" y="128"/>
                    </a:lnTo>
                    <a:lnTo>
                      <a:pt x="313" y="124"/>
                    </a:lnTo>
                    <a:lnTo>
                      <a:pt x="310" y="124"/>
                    </a:lnTo>
                    <a:lnTo>
                      <a:pt x="312" y="126"/>
                    </a:lnTo>
                    <a:lnTo>
                      <a:pt x="317" y="129"/>
                    </a:lnTo>
                    <a:lnTo>
                      <a:pt x="318" y="131"/>
                    </a:lnTo>
                    <a:lnTo>
                      <a:pt x="318" y="133"/>
                    </a:lnTo>
                    <a:lnTo>
                      <a:pt x="315" y="136"/>
                    </a:lnTo>
                    <a:lnTo>
                      <a:pt x="310" y="136"/>
                    </a:lnTo>
                    <a:lnTo>
                      <a:pt x="305" y="147"/>
                    </a:lnTo>
                    <a:lnTo>
                      <a:pt x="302" y="152"/>
                    </a:lnTo>
                    <a:lnTo>
                      <a:pt x="300" y="154"/>
                    </a:lnTo>
                    <a:lnTo>
                      <a:pt x="302" y="158"/>
                    </a:lnTo>
                    <a:lnTo>
                      <a:pt x="302" y="161"/>
                    </a:lnTo>
                    <a:lnTo>
                      <a:pt x="298" y="159"/>
                    </a:lnTo>
                    <a:lnTo>
                      <a:pt x="297" y="154"/>
                    </a:lnTo>
                    <a:lnTo>
                      <a:pt x="295" y="154"/>
                    </a:lnTo>
                    <a:lnTo>
                      <a:pt x="292" y="158"/>
                    </a:lnTo>
                    <a:lnTo>
                      <a:pt x="292" y="165"/>
                    </a:lnTo>
                    <a:lnTo>
                      <a:pt x="288" y="168"/>
                    </a:lnTo>
                    <a:lnTo>
                      <a:pt x="292" y="168"/>
                    </a:lnTo>
                    <a:lnTo>
                      <a:pt x="300" y="166"/>
                    </a:lnTo>
                    <a:lnTo>
                      <a:pt x="300" y="168"/>
                    </a:lnTo>
                    <a:lnTo>
                      <a:pt x="298" y="170"/>
                    </a:lnTo>
                    <a:lnTo>
                      <a:pt x="292" y="168"/>
                    </a:lnTo>
                    <a:lnTo>
                      <a:pt x="288" y="170"/>
                    </a:lnTo>
                    <a:lnTo>
                      <a:pt x="290" y="170"/>
                    </a:lnTo>
                    <a:lnTo>
                      <a:pt x="287" y="175"/>
                    </a:lnTo>
                    <a:lnTo>
                      <a:pt x="287" y="182"/>
                    </a:lnTo>
                    <a:lnTo>
                      <a:pt x="285" y="188"/>
                    </a:lnTo>
                    <a:lnTo>
                      <a:pt x="280" y="188"/>
                    </a:lnTo>
                    <a:lnTo>
                      <a:pt x="275" y="184"/>
                    </a:lnTo>
                    <a:lnTo>
                      <a:pt x="275" y="186"/>
                    </a:lnTo>
                    <a:lnTo>
                      <a:pt x="275" y="188"/>
                    </a:lnTo>
                    <a:lnTo>
                      <a:pt x="277" y="191"/>
                    </a:lnTo>
                    <a:lnTo>
                      <a:pt x="285" y="189"/>
                    </a:lnTo>
                    <a:lnTo>
                      <a:pt x="287" y="193"/>
                    </a:lnTo>
                    <a:lnTo>
                      <a:pt x="285" y="195"/>
                    </a:lnTo>
                    <a:lnTo>
                      <a:pt x="280" y="198"/>
                    </a:lnTo>
                    <a:lnTo>
                      <a:pt x="277" y="200"/>
                    </a:lnTo>
                    <a:lnTo>
                      <a:pt x="275" y="200"/>
                    </a:lnTo>
                    <a:lnTo>
                      <a:pt x="277" y="211"/>
                    </a:lnTo>
                    <a:lnTo>
                      <a:pt x="280" y="214"/>
                    </a:lnTo>
                    <a:lnTo>
                      <a:pt x="280" y="218"/>
                    </a:lnTo>
                    <a:lnTo>
                      <a:pt x="280" y="221"/>
                    </a:lnTo>
                    <a:lnTo>
                      <a:pt x="278" y="221"/>
                    </a:lnTo>
                    <a:lnTo>
                      <a:pt x="275" y="220"/>
                    </a:lnTo>
                    <a:lnTo>
                      <a:pt x="273" y="216"/>
                    </a:lnTo>
                    <a:lnTo>
                      <a:pt x="273" y="212"/>
                    </a:lnTo>
                    <a:lnTo>
                      <a:pt x="272" y="214"/>
                    </a:lnTo>
                    <a:lnTo>
                      <a:pt x="270" y="216"/>
                    </a:lnTo>
                    <a:lnTo>
                      <a:pt x="270" y="220"/>
                    </a:lnTo>
                    <a:lnTo>
                      <a:pt x="273" y="220"/>
                    </a:lnTo>
                    <a:lnTo>
                      <a:pt x="273" y="221"/>
                    </a:lnTo>
                    <a:lnTo>
                      <a:pt x="273" y="225"/>
                    </a:lnTo>
                    <a:lnTo>
                      <a:pt x="277" y="228"/>
                    </a:lnTo>
                    <a:lnTo>
                      <a:pt x="277" y="232"/>
                    </a:lnTo>
                    <a:lnTo>
                      <a:pt x="277" y="234"/>
                    </a:lnTo>
                    <a:lnTo>
                      <a:pt x="272" y="235"/>
                    </a:lnTo>
                    <a:lnTo>
                      <a:pt x="263" y="235"/>
                    </a:lnTo>
                    <a:lnTo>
                      <a:pt x="262" y="235"/>
                    </a:lnTo>
                    <a:lnTo>
                      <a:pt x="263" y="239"/>
                    </a:lnTo>
                    <a:lnTo>
                      <a:pt x="267" y="243"/>
                    </a:lnTo>
                    <a:lnTo>
                      <a:pt x="268" y="248"/>
                    </a:lnTo>
                    <a:lnTo>
                      <a:pt x="265" y="255"/>
                    </a:lnTo>
                    <a:lnTo>
                      <a:pt x="272" y="260"/>
                    </a:lnTo>
                    <a:lnTo>
                      <a:pt x="273" y="264"/>
                    </a:lnTo>
                    <a:lnTo>
                      <a:pt x="272" y="267"/>
                    </a:lnTo>
                    <a:lnTo>
                      <a:pt x="265" y="271"/>
                    </a:lnTo>
                    <a:lnTo>
                      <a:pt x="313" y="269"/>
                    </a:lnTo>
                    <a:lnTo>
                      <a:pt x="327" y="269"/>
                    </a:lnTo>
                    <a:lnTo>
                      <a:pt x="352" y="267"/>
                    </a:lnTo>
                    <a:lnTo>
                      <a:pt x="380" y="266"/>
                    </a:lnTo>
                    <a:lnTo>
                      <a:pt x="382" y="266"/>
                    </a:lnTo>
                    <a:lnTo>
                      <a:pt x="403" y="264"/>
                    </a:lnTo>
                    <a:lnTo>
                      <a:pt x="414" y="262"/>
                    </a:lnTo>
                    <a:lnTo>
                      <a:pt x="459" y="260"/>
                    </a:lnTo>
                    <a:lnTo>
                      <a:pt x="470" y="258"/>
                    </a:lnTo>
                    <a:lnTo>
                      <a:pt x="470" y="260"/>
                    </a:lnTo>
                    <a:lnTo>
                      <a:pt x="470" y="262"/>
                    </a:lnTo>
                    <a:lnTo>
                      <a:pt x="472" y="262"/>
                    </a:lnTo>
                    <a:lnTo>
                      <a:pt x="470" y="264"/>
                    </a:lnTo>
                    <a:lnTo>
                      <a:pt x="469" y="267"/>
                    </a:lnTo>
                    <a:lnTo>
                      <a:pt x="470" y="269"/>
                    </a:lnTo>
                    <a:lnTo>
                      <a:pt x="469" y="271"/>
                    </a:lnTo>
                    <a:lnTo>
                      <a:pt x="469" y="273"/>
                    </a:lnTo>
                    <a:lnTo>
                      <a:pt x="467" y="273"/>
                    </a:lnTo>
                    <a:lnTo>
                      <a:pt x="467" y="278"/>
                    </a:lnTo>
                    <a:lnTo>
                      <a:pt x="465" y="278"/>
                    </a:lnTo>
                    <a:lnTo>
                      <a:pt x="467" y="283"/>
                    </a:lnTo>
                    <a:lnTo>
                      <a:pt x="465" y="283"/>
                    </a:lnTo>
                    <a:lnTo>
                      <a:pt x="465" y="285"/>
                    </a:lnTo>
                    <a:lnTo>
                      <a:pt x="464" y="285"/>
                    </a:lnTo>
                    <a:lnTo>
                      <a:pt x="462" y="288"/>
                    </a:lnTo>
                    <a:lnTo>
                      <a:pt x="464" y="294"/>
                    </a:lnTo>
                    <a:lnTo>
                      <a:pt x="462" y="294"/>
                    </a:lnTo>
                    <a:lnTo>
                      <a:pt x="462" y="296"/>
                    </a:lnTo>
                    <a:lnTo>
                      <a:pt x="460" y="296"/>
                    </a:lnTo>
                    <a:lnTo>
                      <a:pt x="460" y="299"/>
                    </a:lnTo>
                    <a:lnTo>
                      <a:pt x="462" y="299"/>
                    </a:lnTo>
                    <a:lnTo>
                      <a:pt x="460" y="301"/>
                    </a:lnTo>
                    <a:lnTo>
                      <a:pt x="460" y="303"/>
                    </a:lnTo>
                    <a:lnTo>
                      <a:pt x="462" y="304"/>
                    </a:lnTo>
                    <a:lnTo>
                      <a:pt x="460" y="304"/>
                    </a:lnTo>
                    <a:lnTo>
                      <a:pt x="462" y="304"/>
                    </a:lnTo>
                    <a:lnTo>
                      <a:pt x="464" y="306"/>
                    </a:lnTo>
                    <a:lnTo>
                      <a:pt x="465" y="306"/>
                    </a:lnTo>
                    <a:lnTo>
                      <a:pt x="464" y="310"/>
                    </a:lnTo>
                    <a:lnTo>
                      <a:pt x="467" y="320"/>
                    </a:lnTo>
                    <a:lnTo>
                      <a:pt x="469" y="320"/>
                    </a:lnTo>
                    <a:lnTo>
                      <a:pt x="472" y="324"/>
                    </a:lnTo>
                    <a:lnTo>
                      <a:pt x="474" y="326"/>
                    </a:lnTo>
                    <a:lnTo>
                      <a:pt x="475" y="327"/>
                    </a:lnTo>
                    <a:lnTo>
                      <a:pt x="477" y="329"/>
                    </a:lnTo>
                    <a:lnTo>
                      <a:pt x="479" y="329"/>
                    </a:lnTo>
                    <a:lnTo>
                      <a:pt x="479" y="331"/>
                    </a:lnTo>
                    <a:lnTo>
                      <a:pt x="480" y="331"/>
                    </a:lnTo>
                    <a:lnTo>
                      <a:pt x="480" y="333"/>
                    </a:lnTo>
                    <a:lnTo>
                      <a:pt x="480" y="340"/>
                    </a:lnTo>
                    <a:lnTo>
                      <a:pt x="484" y="342"/>
                    </a:lnTo>
                    <a:lnTo>
                      <a:pt x="485" y="345"/>
                    </a:lnTo>
                    <a:lnTo>
                      <a:pt x="487" y="347"/>
                    </a:lnTo>
                    <a:lnTo>
                      <a:pt x="489" y="349"/>
                    </a:lnTo>
                    <a:lnTo>
                      <a:pt x="485" y="350"/>
                    </a:lnTo>
                    <a:lnTo>
                      <a:pt x="485" y="352"/>
                    </a:lnTo>
                    <a:lnTo>
                      <a:pt x="487" y="354"/>
                    </a:lnTo>
                    <a:lnTo>
                      <a:pt x="489" y="357"/>
                    </a:lnTo>
                    <a:lnTo>
                      <a:pt x="490" y="359"/>
                    </a:lnTo>
                    <a:lnTo>
                      <a:pt x="494" y="366"/>
                    </a:lnTo>
                    <a:lnTo>
                      <a:pt x="477" y="368"/>
                    </a:lnTo>
                    <a:lnTo>
                      <a:pt x="474" y="363"/>
                    </a:lnTo>
                    <a:lnTo>
                      <a:pt x="454" y="359"/>
                    </a:lnTo>
                    <a:lnTo>
                      <a:pt x="439" y="347"/>
                    </a:lnTo>
                    <a:lnTo>
                      <a:pt x="420" y="345"/>
                    </a:lnTo>
                    <a:lnTo>
                      <a:pt x="414" y="356"/>
                    </a:lnTo>
                    <a:lnTo>
                      <a:pt x="402" y="373"/>
                    </a:lnTo>
                    <a:lnTo>
                      <a:pt x="405" y="386"/>
                    </a:lnTo>
                    <a:lnTo>
                      <a:pt x="419" y="389"/>
                    </a:lnTo>
                    <a:lnTo>
                      <a:pt x="437" y="389"/>
                    </a:lnTo>
                    <a:lnTo>
                      <a:pt x="450" y="388"/>
                    </a:lnTo>
                    <a:lnTo>
                      <a:pt x="460" y="373"/>
                    </a:lnTo>
                    <a:lnTo>
                      <a:pt x="470" y="379"/>
                    </a:lnTo>
                    <a:lnTo>
                      <a:pt x="475" y="372"/>
                    </a:lnTo>
                    <a:lnTo>
                      <a:pt x="479" y="377"/>
                    </a:lnTo>
                    <a:lnTo>
                      <a:pt x="484" y="370"/>
                    </a:lnTo>
                    <a:lnTo>
                      <a:pt x="487" y="375"/>
                    </a:lnTo>
                    <a:lnTo>
                      <a:pt x="480" y="386"/>
                    </a:lnTo>
                    <a:lnTo>
                      <a:pt x="465" y="393"/>
                    </a:lnTo>
                    <a:lnTo>
                      <a:pt x="469" y="400"/>
                    </a:lnTo>
                    <a:lnTo>
                      <a:pt x="480" y="396"/>
                    </a:lnTo>
                    <a:lnTo>
                      <a:pt x="482" y="407"/>
                    </a:lnTo>
                    <a:lnTo>
                      <a:pt x="490" y="409"/>
                    </a:lnTo>
                    <a:lnTo>
                      <a:pt x="495" y="405"/>
                    </a:lnTo>
                    <a:lnTo>
                      <a:pt x="495" y="391"/>
                    </a:lnTo>
                    <a:lnTo>
                      <a:pt x="510" y="384"/>
                    </a:lnTo>
                    <a:lnTo>
                      <a:pt x="509" y="393"/>
                    </a:lnTo>
                    <a:lnTo>
                      <a:pt x="517" y="396"/>
                    </a:lnTo>
                    <a:lnTo>
                      <a:pt x="512" y="398"/>
                    </a:lnTo>
                    <a:lnTo>
                      <a:pt x="515" y="410"/>
                    </a:lnTo>
                    <a:lnTo>
                      <a:pt x="514" y="412"/>
                    </a:lnTo>
                    <a:lnTo>
                      <a:pt x="520" y="418"/>
                    </a:lnTo>
                    <a:lnTo>
                      <a:pt x="514" y="419"/>
                    </a:lnTo>
                    <a:lnTo>
                      <a:pt x="507" y="414"/>
                    </a:lnTo>
                    <a:lnTo>
                      <a:pt x="502" y="425"/>
                    </a:lnTo>
                    <a:lnTo>
                      <a:pt x="489" y="423"/>
                    </a:lnTo>
                    <a:lnTo>
                      <a:pt x="495" y="430"/>
                    </a:lnTo>
                    <a:lnTo>
                      <a:pt x="494" y="432"/>
                    </a:lnTo>
                    <a:lnTo>
                      <a:pt x="505" y="435"/>
                    </a:lnTo>
                    <a:lnTo>
                      <a:pt x="509" y="439"/>
                    </a:lnTo>
                    <a:lnTo>
                      <a:pt x="495" y="437"/>
                    </a:lnTo>
                    <a:lnTo>
                      <a:pt x="487" y="432"/>
                    </a:lnTo>
                    <a:lnTo>
                      <a:pt x="485" y="433"/>
                    </a:lnTo>
                    <a:lnTo>
                      <a:pt x="492" y="442"/>
                    </a:lnTo>
                    <a:lnTo>
                      <a:pt x="482" y="441"/>
                    </a:lnTo>
                    <a:lnTo>
                      <a:pt x="480" y="441"/>
                    </a:lnTo>
                    <a:lnTo>
                      <a:pt x="482" y="446"/>
                    </a:lnTo>
                    <a:lnTo>
                      <a:pt x="477" y="444"/>
                    </a:lnTo>
                    <a:lnTo>
                      <a:pt x="504" y="462"/>
                    </a:lnTo>
                    <a:lnTo>
                      <a:pt x="505" y="471"/>
                    </a:lnTo>
                    <a:lnTo>
                      <a:pt x="522" y="471"/>
                    </a:lnTo>
                    <a:lnTo>
                      <a:pt x="527" y="478"/>
                    </a:lnTo>
                    <a:lnTo>
                      <a:pt x="535" y="476"/>
                    </a:lnTo>
                    <a:lnTo>
                      <a:pt x="535" y="483"/>
                    </a:lnTo>
                    <a:lnTo>
                      <a:pt x="542" y="474"/>
                    </a:lnTo>
                    <a:lnTo>
                      <a:pt x="550" y="481"/>
                    </a:lnTo>
                    <a:lnTo>
                      <a:pt x="552" y="492"/>
                    </a:lnTo>
                    <a:lnTo>
                      <a:pt x="562" y="490"/>
                    </a:lnTo>
                    <a:lnTo>
                      <a:pt x="555" y="499"/>
                    </a:lnTo>
                    <a:lnTo>
                      <a:pt x="564" y="501"/>
                    </a:lnTo>
                    <a:lnTo>
                      <a:pt x="560" y="510"/>
                    </a:lnTo>
                    <a:lnTo>
                      <a:pt x="552" y="502"/>
                    </a:lnTo>
                    <a:lnTo>
                      <a:pt x="554" y="510"/>
                    </a:lnTo>
                    <a:lnTo>
                      <a:pt x="550" y="513"/>
                    </a:lnTo>
                    <a:lnTo>
                      <a:pt x="552" y="518"/>
                    </a:lnTo>
                    <a:lnTo>
                      <a:pt x="540" y="506"/>
                    </a:lnTo>
                    <a:lnTo>
                      <a:pt x="539" y="513"/>
                    </a:lnTo>
                    <a:lnTo>
                      <a:pt x="524" y="531"/>
                    </a:lnTo>
                    <a:lnTo>
                      <a:pt x="537" y="502"/>
                    </a:lnTo>
                    <a:lnTo>
                      <a:pt x="530" y="499"/>
                    </a:lnTo>
                    <a:lnTo>
                      <a:pt x="529" y="508"/>
                    </a:lnTo>
                    <a:lnTo>
                      <a:pt x="524" y="510"/>
                    </a:lnTo>
                    <a:lnTo>
                      <a:pt x="522" y="504"/>
                    </a:lnTo>
                    <a:lnTo>
                      <a:pt x="514" y="495"/>
                    </a:lnTo>
                    <a:lnTo>
                      <a:pt x="514" y="490"/>
                    </a:lnTo>
                    <a:lnTo>
                      <a:pt x="510" y="492"/>
                    </a:lnTo>
                    <a:lnTo>
                      <a:pt x="497" y="488"/>
                    </a:lnTo>
                    <a:lnTo>
                      <a:pt x="497" y="481"/>
                    </a:lnTo>
                    <a:lnTo>
                      <a:pt x="477" y="483"/>
                    </a:lnTo>
                    <a:lnTo>
                      <a:pt x="480" y="476"/>
                    </a:lnTo>
                    <a:lnTo>
                      <a:pt x="474" y="471"/>
                    </a:lnTo>
                    <a:lnTo>
                      <a:pt x="474" y="464"/>
                    </a:lnTo>
                    <a:lnTo>
                      <a:pt x="457" y="465"/>
                    </a:lnTo>
                    <a:lnTo>
                      <a:pt x="455" y="460"/>
                    </a:lnTo>
                    <a:lnTo>
                      <a:pt x="452" y="462"/>
                    </a:lnTo>
                    <a:lnTo>
                      <a:pt x="440" y="455"/>
                    </a:lnTo>
                    <a:lnTo>
                      <a:pt x="437" y="458"/>
                    </a:lnTo>
                    <a:lnTo>
                      <a:pt x="435" y="449"/>
                    </a:lnTo>
                    <a:lnTo>
                      <a:pt x="430" y="456"/>
                    </a:lnTo>
                    <a:lnTo>
                      <a:pt x="434" y="464"/>
                    </a:lnTo>
                    <a:lnTo>
                      <a:pt x="450" y="469"/>
                    </a:lnTo>
                    <a:lnTo>
                      <a:pt x="447" y="471"/>
                    </a:lnTo>
                    <a:lnTo>
                      <a:pt x="450" y="478"/>
                    </a:lnTo>
                    <a:lnTo>
                      <a:pt x="449" y="481"/>
                    </a:lnTo>
                    <a:lnTo>
                      <a:pt x="450" y="487"/>
                    </a:lnTo>
                    <a:lnTo>
                      <a:pt x="442" y="487"/>
                    </a:lnTo>
                    <a:lnTo>
                      <a:pt x="447" y="499"/>
                    </a:lnTo>
                    <a:lnTo>
                      <a:pt x="450" y="499"/>
                    </a:lnTo>
                    <a:lnTo>
                      <a:pt x="447" y="504"/>
                    </a:lnTo>
                    <a:lnTo>
                      <a:pt x="432" y="517"/>
                    </a:lnTo>
                    <a:lnTo>
                      <a:pt x="427" y="504"/>
                    </a:lnTo>
                    <a:lnTo>
                      <a:pt x="429" y="495"/>
                    </a:lnTo>
                    <a:lnTo>
                      <a:pt x="424" y="494"/>
                    </a:lnTo>
                    <a:lnTo>
                      <a:pt x="424" y="497"/>
                    </a:lnTo>
                    <a:lnTo>
                      <a:pt x="417" y="488"/>
                    </a:lnTo>
                    <a:lnTo>
                      <a:pt x="412" y="494"/>
                    </a:lnTo>
                    <a:lnTo>
                      <a:pt x="410" y="487"/>
                    </a:lnTo>
                    <a:lnTo>
                      <a:pt x="405" y="485"/>
                    </a:lnTo>
                    <a:lnTo>
                      <a:pt x="402" y="490"/>
                    </a:lnTo>
                    <a:lnTo>
                      <a:pt x="387" y="492"/>
                    </a:lnTo>
                    <a:lnTo>
                      <a:pt x="390" y="497"/>
                    </a:lnTo>
                    <a:lnTo>
                      <a:pt x="387" y="502"/>
                    </a:lnTo>
                    <a:lnTo>
                      <a:pt x="383" y="499"/>
                    </a:lnTo>
                    <a:lnTo>
                      <a:pt x="385" y="511"/>
                    </a:lnTo>
                    <a:lnTo>
                      <a:pt x="380" y="508"/>
                    </a:lnTo>
                    <a:lnTo>
                      <a:pt x="382" y="513"/>
                    </a:lnTo>
                    <a:lnTo>
                      <a:pt x="370" y="517"/>
                    </a:lnTo>
                    <a:lnTo>
                      <a:pt x="370" y="511"/>
                    </a:lnTo>
                    <a:lnTo>
                      <a:pt x="363" y="510"/>
                    </a:lnTo>
                    <a:lnTo>
                      <a:pt x="358" y="515"/>
                    </a:lnTo>
                    <a:lnTo>
                      <a:pt x="353" y="510"/>
                    </a:lnTo>
                    <a:lnTo>
                      <a:pt x="365" y="504"/>
                    </a:lnTo>
                    <a:lnTo>
                      <a:pt x="365" y="499"/>
                    </a:lnTo>
                    <a:lnTo>
                      <a:pt x="357" y="499"/>
                    </a:lnTo>
                    <a:lnTo>
                      <a:pt x="352" y="488"/>
                    </a:lnTo>
                    <a:lnTo>
                      <a:pt x="335" y="487"/>
                    </a:lnTo>
                    <a:lnTo>
                      <a:pt x="333" y="494"/>
                    </a:lnTo>
                    <a:lnTo>
                      <a:pt x="320" y="481"/>
                    </a:lnTo>
                    <a:lnTo>
                      <a:pt x="315" y="471"/>
                    </a:lnTo>
                    <a:lnTo>
                      <a:pt x="295" y="464"/>
                    </a:lnTo>
                    <a:lnTo>
                      <a:pt x="283" y="467"/>
                    </a:lnTo>
                    <a:lnTo>
                      <a:pt x="282" y="453"/>
                    </a:lnTo>
                    <a:lnTo>
                      <a:pt x="272" y="453"/>
                    </a:lnTo>
                    <a:lnTo>
                      <a:pt x="273" y="435"/>
                    </a:lnTo>
                    <a:lnTo>
                      <a:pt x="247" y="442"/>
                    </a:lnTo>
                    <a:lnTo>
                      <a:pt x="245" y="437"/>
                    </a:lnTo>
                    <a:lnTo>
                      <a:pt x="248" y="432"/>
                    </a:lnTo>
                    <a:lnTo>
                      <a:pt x="252" y="435"/>
                    </a:lnTo>
                    <a:lnTo>
                      <a:pt x="250" y="428"/>
                    </a:lnTo>
                    <a:lnTo>
                      <a:pt x="235" y="428"/>
                    </a:lnTo>
                    <a:lnTo>
                      <a:pt x="235" y="432"/>
                    </a:lnTo>
                    <a:lnTo>
                      <a:pt x="217" y="444"/>
                    </a:lnTo>
                    <a:lnTo>
                      <a:pt x="218" y="437"/>
                    </a:lnTo>
                    <a:lnTo>
                      <a:pt x="210" y="439"/>
                    </a:lnTo>
                    <a:lnTo>
                      <a:pt x="227" y="460"/>
                    </a:lnTo>
                    <a:lnTo>
                      <a:pt x="200" y="469"/>
                    </a:lnTo>
                    <a:lnTo>
                      <a:pt x="167" y="464"/>
                    </a:lnTo>
                    <a:lnTo>
                      <a:pt x="97" y="441"/>
                    </a:lnTo>
                    <a:lnTo>
                      <a:pt x="43" y="446"/>
                    </a:lnTo>
                    <a:lnTo>
                      <a:pt x="35" y="449"/>
                    </a:lnTo>
                    <a:lnTo>
                      <a:pt x="25" y="439"/>
                    </a:lnTo>
                    <a:lnTo>
                      <a:pt x="37" y="433"/>
                    </a:lnTo>
                    <a:lnTo>
                      <a:pt x="38" y="412"/>
                    </a:lnTo>
                    <a:lnTo>
                      <a:pt x="43" y="405"/>
                    </a:lnTo>
                    <a:lnTo>
                      <a:pt x="43" y="400"/>
                    </a:lnTo>
                    <a:lnTo>
                      <a:pt x="45" y="398"/>
                    </a:lnTo>
                    <a:lnTo>
                      <a:pt x="45" y="395"/>
                    </a:lnTo>
                    <a:lnTo>
                      <a:pt x="47" y="395"/>
                    </a:lnTo>
                    <a:lnTo>
                      <a:pt x="47" y="393"/>
                    </a:lnTo>
                    <a:lnTo>
                      <a:pt x="45" y="393"/>
                    </a:lnTo>
                    <a:lnTo>
                      <a:pt x="45" y="389"/>
                    </a:lnTo>
                    <a:lnTo>
                      <a:pt x="43" y="384"/>
                    </a:lnTo>
                    <a:lnTo>
                      <a:pt x="43" y="382"/>
                    </a:lnTo>
                    <a:close/>
                    <a:moveTo>
                      <a:pt x="232" y="460"/>
                    </a:moveTo>
                    <a:lnTo>
                      <a:pt x="243" y="453"/>
                    </a:lnTo>
                    <a:lnTo>
                      <a:pt x="258" y="462"/>
                    </a:lnTo>
                    <a:lnTo>
                      <a:pt x="267" y="462"/>
                    </a:lnTo>
                    <a:lnTo>
                      <a:pt x="258" y="467"/>
                    </a:lnTo>
                    <a:lnTo>
                      <a:pt x="260" y="472"/>
                    </a:lnTo>
                    <a:lnTo>
                      <a:pt x="250" y="474"/>
                    </a:lnTo>
                    <a:lnTo>
                      <a:pt x="232" y="460"/>
                    </a:lnTo>
                    <a:close/>
                    <a:moveTo>
                      <a:pt x="307" y="490"/>
                    </a:moveTo>
                    <a:lnTo>
                      <a:pt x="312" y="494"/>
                    </a:lnTo>
                    <a:lnTo>
                      <a:pt x="318" y="485"/>
                    </a:lnTo>
                    <a:lnTo>
                      <a:pt x="323" y="495"/>
                    </a:lnTo>
                    <a:lnTo>
                      <a:pt x="327" y="492"/>
                    </a:lnTo>
                    <a:lnTo>
                      <a:pt x="325" y="497"/>
                    </a:lnTo>
                    <a:lnTo>
                      <a:pt x="323" y="497"/>
                    </a:lnTo>
                    <a:lnTo>
                      <a:pt x="322" y="495"/>
                    </a:lnTo>
                    <a:lnTo>
                      <a:pt x="323" y="499"/>
                    </a:lnTo>
                    <a:lnTo>
                      <a:pt x="328" y="501"/>
                    </a:lnTo>
                    <a:lnTo>
                      <a:pt x="327" y="502"/>
                    </a:lnTo>
                    <a:lnTo>
                      <a:pt x="330" y="501"/>
                    </a:lnTo>
                    <a:lnTo>
                      <a:pt x="332" y="504"/>
                    </a:lnTo>
                    <a:lnTo>
                      <a:pt x="315" y="502"/>
                    </a:lnTo>
                    <a:lnTo>
                      <a:pt x="307" y="490"/>
                    </a:lnTo>
                    <a:close/>
                    <a:moveTo>
                      <a:pt x="352" y="499"/>
                    </a:moveTo>
                    <a:lnTo>
                      <a:pt x="348" y="502"/>
                    </a:lnTo>
                    <a:lnTo>
                      <a:pt x="350" y="497"/>
                    </a:lnTo>
                    <a:lnTo>
                      <a:pt x="347" y="497"/>
                    </a:lnTo>
                    <a:lnTo>
                      <a:pt x="347" y="504"/>
                    </a:lnTo>
                    <a:lnTo>
                      <a:pt x="352" y="504"/>
                    </a:lnTo>
                    <a:lnTo>
                      <a:pt x="350" y="510"/>
                    </a:lnTo>
                    <a:lnTo>
                      <a:pt x="345" y="510"/>
                    </a:lnTo>
                    <a:lnTo>
                      <a:pt x="345" y="504"/>
                    </a:lnTo>
                    <a:lnTo>
                      <a:pt x="340" y="506"/>
                    </a:lnTo>
                    <a:lnTo>
                      <a:pt x="342" y="497"/>
                    </a:lnTo>
                    <a:lnTo>
                      <a:pt x="337" y="501"/>
                    </a:lnTo>
                    <a:lnTo>
                      <a:pt x="338" y="510"/>
                    </a:lnTo>
                    <a:lnTo>
                      <a:pt x="332" y="504"/>
                    </a:lnTo>
                    <a:lnTo>
                      <a:pt x="330" y="495"/>
                    </a:lnTo>
                    <a:lnTo>
                      <a:pt x="343" y="495"/>
                    </a:lnTo>
                    <a:lnTo>
                      <a:pt x="345" y="492"/>
                    </a:lnTo>
                    <a:lnTo>
                      <a:pt x="352" y="499"/>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7" name="Freeform 53"/>
              <p:cNvSpPr>
                <a:spLocks noEditPoints="1"/>
              </p:cNvSpPr>
              <p:nvPr/>
            </p:nvSpPr>
            <p:spPr bwMode="auto">
              <a:xfrm>
                <a:off x="5217360" y="3866680"/>
                <a:ext cx="1043047" cy="859794"/>
              </a:xfrm>
              <a:custGeom>
                <a:avLst/>
                <a:gdLst>
                  <a:gd name="T0" fmla="*/ 825 w 905"/>
                  <a:gd name="T1" fmla="*/ 364 h 746"/>
                  <a:gd name="T2" fmla="*/ 874 w 905"/>
                  <a:gd name="T3" fmla="*/ 447 h 746"/>
                  <a:gd name="T4" fmla="*/ 880 w 905"/>
                  <a:gd name="T5" fmla="*/ 456 h 746"/>
                  <a:gd name="T6" fmla="*/ 902 w 905"/>
                  <a:gd name="T7" fmla="*/ 633 h 746"/>
                  <a:gd name="T8" fmla="*/ 874 w 905"/>
                  <a:gd name="T9" fmla="*/ 711 h 746"/>
                  <a:gd name="T10" fmla="*/ 800 w 905"/>
                  <a:gd name="T11" fmla="*/ 716 h 746"/>
                  <a:gd name="T12" fmla="*/ 802 w 905"/>
                  <a:gd name="T13" fmla="*/ 698 h 746"/>
                  <a:gd name="T14" fmla="*/ 727 w 905"/>
                  <a:gd name="T15" fmla="*/ 631 h 746"/>
                  <a:gd name="T16" fmla="*/ 687 w 905"/>
                  <a:gd name="T17" fmla="*/ 568 h 746"/>
                  <a:gd name="T18" fmla="*/ 682 w 905"/>
                  <a:gd name="T19" fmla="*/ 568 h 746"/>
                  <a:gd name="T20" fmla="*/ 677 w 905"/>
                  <a:gd name="T21" fmla="*/ 500 h 746"/>
                  <a:gd name="T22" fmla="*/ 647 w 905"/>
                  <a:gd name="T23" fmla="*/ 511 h 746"/>
                  <a:gd name="T24" fmla="*/ 635 w 905"/>
                  <a:gd name="T25" fmla="*/ 518 h 746"/>
                  <a:gd name="T26" fmla="*/ 607 w 905"/>
                  <a:gd name="T27" fmla="*/ 479 h 746"/>
                  <a:gd name="T28" fmla="*/ 590 w 905"/>
                  <a:gd name="T29" fmla="*/ 449 h 746"/>
                  <a:gd name="T30" fmla="*/ 602 w 905"/>
                  <a:gd name="T31" fmla="*/ 444 h 746"/>
                  <a:gd name="T32" fmla="*/ 615 w 905"/>
                  <a:gd name="T33" fmla="*/ 394 h 746"/>
                  <a:gd name="T34" fmla="*/ 585 w 905"/>
                  <a:gd name="T35" fmla="*/ 385 h 746"/>
                  <a:gd name="T36" fmla="*/ 597 w 905"/>
                  <a:gd name="T37" fmla="*/ 400 h 746"/>
                  <a:gd name="T38" fmla="*/ 580 w 905"/>
                  <a:gd name="T39" fmla="*/ 428 h 746"/>
                  <a:gd name="T40" fmla="*/ 572 w 905"/>
                  <a:gd name="T41" fmla="*/ 278 h 746"/>
                  <a:gd name="T42" fmla="*/ 509 w 905"/>
                  <a:gd name="T43" fmla="*/ 223 h 746"/>
                  <a:gd name="T44" fmla="*/ 457 w 905"/>
                  <a:gd name="T45" fmla="*/ 171 h 746"/>
                  <a:gd name="T46" fmla="*/ 365 w 905"/>
                  <a:gd name="T47" fmla="*/ 140 h 746"/>
                  <a:gd name="T48" fmla="*/ 355 w 905"/>
                  <a:gd name="T49" fmla="*/ 159 h 746"/>
                  <a:gd name="T50" fmla="*/ 253 w 905"/>
                  <a:gd name="T51" fmla="*/ 193 h 746"/>
                  <a:gd name="T52" fmla="*/ 265 w 905"/>
                  <a:gd name="T53" fmla="*/ 186 h 746"/>
                  <a:gd name="T54" fmla="*/ 248 w 905"/>
                  <a:gd name="T55" fmla="*/ 157 h 746"/>
                  <a:gd name="T56" fmla="*/ 217 w 905"/>
                  <a:gd name="T57" fmla="*/ 143 h 746"/>
                  <a:gd name="T58" fmla="*/ 200 w 905"/>
                  <a:gd name="T59" fmla="*/ 131 h 746"/>
                  <a:gd name="T60" fmla="*/ 127 w 905"/>
                  <a:gd name="T61" fmla="*/ 122 h 746"/>
                  <a:gd name="T62" fmla="*/ 157 w 905"/>
                  <a:gd name="T63" fmla="*/ 108 h 746"/>
                  <a:gd name="T64" fmla="*/ 80 w 905"/>
                  <a:gd name="T65" fmla="*/ 118 h 746"/>
                  <a:gd name="T66" fmla="*/ 53 w 905"/>
                  <a:gd name="T67" fmla="*/ 110 h 746"/>
                  <a:gd name="T68" fmla="*/ 35 w 905"/>
                  <a:gd name="T69" fmla="*/ 124 h 746"/>
                  <a:gd name="T70" fmla="*/ 25 w 905"/>
                  <a:gd name="T71" fmla="*/ 94 h 746"/>
                  <a:gd name="T72" fmla="*/ 3 w 905"/>
                  <a:gd name="T73" fmla="*/ 60 h 746"/>
                  <a:gd name="T74" fmla="*/ 155 w 905"/>
                  <a:gd name="T75" fmla="*/ 41 h 746"/>
                  <a:gd name="T76" fmla="*/ 285 w 905"/>
                  <a:gd name="T77" fmla="*/ 28 h 746"/>
                  <a:gd name="T78" fmla="*/ 293 w 905"/>
                  <a:gd name="T79" fmla="*/ 57 h 746"/>
                  <a:gd name="T80" fmla="*/ 385 w 905"/>
                  <a:gd name="T81" fmla="*/ 55 h 746"/>
                  <a:gd name="T82" fmla="*/ 487 w 905"/>
                  <a:gd name="T83" fmla="*/ 48 h 746"/>
                  <a:gd name="T84" fmla="*/ 585 w 905"/>
                  <a:gd name="T85" fmla="*/ 46 h 746"/>
                  <a:gd name="T86" fmla="*/ 607 w 905"/>
                  <a:gd name="T87" fmla="*/ 64 h 746"/>
                  <a:gd name="T88" fmla="*/ 607 w 905"/>
                  <a:gd name="T89" fmla="*/ 34 h 746"/>
                  <a:gd name="T90" fmla="*/ 610 w 905"/>
                  <a:gd name="T91" fmla="*/ 5 h 746"/>
                  <a:gd name="T92" fmla="*/ 627 w 905"/>
                  <a:gd name="T93" fmla="*/ 3 h 746"/>
                  <a:gd name="T94" fmla="*/ 647 w 905"/>
                  <a:gd name="T95" fmla="*/ 9 h 746"/>
                  <a:gd name="T96" fmla="*/ 662 w 905"/>
                  <a:gd name="T97" fmla="*/ 30 h 746"/>
                  <a:gd name="T98" fmla="*/ 697 w 905"/>
                  <a:gd name="T99" fmla="*/ 122 h 746"/>
                  <a:gd name="T100" fmla="*/ 92 w 905"/>
                  <a:gd name="T101" fmla="*/ 127 h 746"/>
                  <a:gd name="T102" fmla="*/ 102 w 905"/>
                  <a:gd name="T103" fmla="*/ 125 h 746"/>
                  <a:gd name="T104" fmla="*/ 43 w 905"/>
                  <a:gd name="T105" fmla="*/ 140 h 746"/>
                  <a:gd name="T106" fmla="*/ 780 w 905"/>
                  <a:gd name="T107" fmla="*/ 247 h 746"/>
                  <a:gd name="T108" fmla="*/ 764 w 905"/>
                  <a:gd name="T109" fmla="*/ 224 h 746"/>
                  <a:gd name="T110" fmla="*/ 800 w 905"/>
                  <a:gd name="T111" fmla="*/ 295 h 746"/>
                  <a:gd name="T112" fmla="*/ 777 w 905"/>
                  <a:gd name="T113" fmla="*/ 262 h 746"/>
                  <a:gd name="T114" fmla="*/ 794 w 905"/>
                  <a:gd name="T115" fmla="*/ 270 h 746"/>
                  <a:gd name="T116" fmla="*/ 790 w 905"/>
                  <a:gd name="T117" fmla="*/ 274 h 746"/>
                  <a:gd name="T118" fmla="*/ 667 w 905"/>
                  <a:gd name="T119" fmla="*/ 548 h 746"/>
                  <a:gd name="T120" fmla="*/ 897 w 905"/>
                  <a:gd name="T121" fmla="*/ 700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5"/>
                  <a:gd name="T184" fmla="*/ 0 h 746"/>
                  <a:gd name="T185" fmla="*/ 905 w 905"/>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5" h="746">
                    <a:moveTo>
                      <a:pt x="775" y="249"/>
                    </a:moveTo>
                    <a:lnTo>
                      <a:pt x="779" y="256"/>
                    </a:lnTo>
                    <a:lnTo>
                      <a:pt x="770" y="251"/>
                    </a:lnTo>
                    <a:lnTo>
                      <a:pt x="769" y="251"/>
                    </a:lnTo>
                    <a:lnTo>
                      <a:pt x="787" y="299"/>
                    </a:lnTo>
                    <a:lnTo>
                      <a:pt x="825" y="364"/>
                    </a:lnTo>
                    <a:lnTo>
                      <a:pt x="825" y="369"/>
                    </a:lnTo>
                    <a:lnTo>
                      <a:pt x="827" y="368"/>
                    </a:lnTo>
                    <a:lnTo>
                      <a:pt x="839" y="384"/>
                    </a:lnTo>
                    <a:lnTo>
                      <a:pt x="847" y="403"/>
                    </a:lnTo>
                    <a:lnTo>
                      <a:pt x="867" y="438"/>
                    </a:lnTo>
                    <a:lnTo>
                      <a:pt x="874" y="447"/>
                    </a:lnTo>
                    <a:lnTo>
                      <a:pt x="869" y="444"/>
                    </a:lnTo>
                    <a:lnTo>
                      <a:pt x="862" y="442"/>
                    </a:lnTo>
                    <a:lnTo>
                      <a:pt x="857" y="442"/>
                    </a:lnTo>
                    <a:lnTo>
                      <a:pt x="862" y="446"/>
                    </a:lnTo>
                    <a:lnTo>
                      <a:pt x="870" y="446"/>
                    </a:lnTo>
                    <a:lnTo>
                      <a:pt x="880" y="456"/>
                    </a:lnTo>
                    <a:lnTo>
                      <a:pt x="889" y="474"/>
                    </a:lnTo>
                    <a:lnTo>
                      <a:pt x="887" y="474"/>
                    </a:lnTo>
                    <a:lnTo>
                      <a:pt x="897" y="495"/>
                    </a:lnTo>
                    <a:lnTo>
                      <a:pt x="904" y="557"/>
                    </a:lnTo>
                    <a:lnTo>
                      <a:pt x="905" y="603"/>
                    </a:lnTo>
                    <a:lnTo>
                      <a:pt x="902" y="633"/>
                    </a:lnTo>
                    <a:lnTo>
                      <a:pt x="894" y="654"/>
                    </a:lnTo>
                    <a:lnTo>
                      <a:pt x="892" y="670"/>
                    </a:lnTo>
                    <a:lnTo>
                      <a:pt x="897" y="682"/>
                    </a:lnTo>
                    <a:lnTo>
                      <a:pt x="887" y="704"/>
                    </a:lnTo>
                    <a:lnTo>
                      <a:pt x="889" y="711"/>
                    </a:lnTo>
                    <a:lnTo>
                      <a:pt x="874" y="711"/>
                    </a:lnTo>
                    <a:lnTo>
                      <a:pt x="859" y="721"/>
                    </a:lnTo>
                    <a:lnTo>
                      <a:pt x="839" y="721"/>
                    </a:lnTo>
                    <a:lnTo>
                      <a:pt x="827" y="730"/>
                    </a:lnTo>
                    <a:lnTo>
                      <a:pt x="810" y="732"/>
                    </a:lnTo>
                    <a:lnTo>
                      <a:pt x="805" y="728"/>
                    </a:lnTo>
                    <a:lnTo>
                      <a:pt x="800" y="716"/>
                    </a:lnTo>
                    <a:lnTo>
                      <a:pt x="804" y="709"/>
                    </a:lnTo>
                    <a:lnTo>
                      <a:pt x="820" y="720"/>
                    </a:lnTo>
                    <a:lnTo>
                      <a:pt x="827" y="720"/>
                    </a:lnTo>
                    <a:lnTo>
                      <a:pt x="830" y="714"/>
                    </a:lnTo>
                    <a:lnTo>
                      <a:pt x="822" y="705"/>
                    </a:lnTo>
                    <a:lnTo>
                      <a:pt x="802" y="698"/>
                    </a:lnTo>
                    <a:lnTo>
                      <a:pt x="784" y="665"/>
                    </a:lnTo>
                    <a:lnTo>
                      <a:pt x="790" y="659"/>
                    </a:lnTo>
                    <a:lnTo>
                      <a:pt x="782" y="649"/>
                    </a:lnTo>
                    <a:lnTo>
                      <a:pt x="749" y="638"/>
                    </a:lnTo>
                    <a:lnTo>
                      <a:pt x="727" y="642"/>
                    </a:lnTo>
                    <a:lnTo>
                      <a:pt x="727" y="631"/>
                    </a:lnTo>
                    <a:lnTo>
                      <a:pt x="715" y="619"/>
                    </a:lnTo>
                    <a:lnTo>
                      <a:pt x="709" y="596"/>
                    </a:lnTo>
                    <a:lnTo>
                      <a:pt x="704" y="591"/>
                    </a:lnTo>
                    <a:lnTo>
                      <a:pt x="700" y="576"/>
                    </a:lnTo>
                    <a:lnTo>
                      <a:pt x="692" y="575"/>
                    </a:lnTo>
                    <a:lnTo>
                      <a:pt x="687" y="568"/>
                    </a:lnTo>
                    <a:lnTo>
                      <a:pt x="692" y="566"/>
                    </a:lnTo>
                    <a:lnTo>
                      <a:pt x="695" y="550"/>
                    </a:lnTo>
                    <a:lnTo>
                      <a:pt x="705" y="539"/>
                    </a:lnTo>
                    <a:lnTo>
                      <a:pt x="694" y="548"/>
                    </a:lnTo>
                    <a:lnTo>
                      <a:pt x="690" y="564"/>
                    </a:lnTo>
                    <a:lnTo>
                      <a:pt x="682" y="568"/>
                    </a:lnTo>
                    <a:lnTo>
                      <a:pt x="670" y="545"/>
                    </a:lnTo>
                    <a:lnTo>
                      <a:pt x="672" y="537"/>
                    </a:lnTo>
                    <a:lnTo>
                      <a:pt x="672" y="523"/>
                    </a:lnTo>
                    <a:lnTo>
                      <a:pt x="665" y="518"/>
                    </a:lnTo>
                    <a:lnTo>
                      <a:pt x="677" y="511"/>
                    </a:lnTo>
                    <a:lnTo>
                      <a:pt x="677" y="500"/>
                    </a:lnTo>
                    <a:lnTo>
                      <a:pt x="675" y="502"/>
                    </a:lnTo>
                    <a:lnTo>
                      <a:pt x="674" y="509"/>
                    </a:lnTo>
                    <a:lnTo>
                      <a:pt x="659" y="516"/>
                    </a:lnTo>
                    <a:lnTo>
                      <a:pt x="647" y="509"/>
                    </a:lnTo>
                    <a:lnTo>
                      <a:pt x="644" y="507"/>
                    </a:lnTo>
                    <a:lnTo>
                      <a:pt x="647" y="511"/>
                    </a:lnTo>
                    <a:lnTo>
                      <a:pt x="657" y="520"/>
                    </a:lnTo>
                    <a:lnTo>
                      <a:pt x="662" y="536"/>
                    </a:lnTo>
                    <a:lnTo>
                      <a:pt x="645" y="530"/>
                    </a:lnTo>
                    <a:lnTo>
                      <a:pt x="637" y="518"/>
                    </a:lnTo>
                    <a:lnTo>
                      <a:pt x="630" y="513"/>
                    </a:lnTo>
                    <a:lnTo>
                      <a:pt x="635" y="518"/>
                    </a:lnTo>
                    <a:lnTo>
                      <a:pt x="639" y="523"/>
                    </a:lnTo>
                    <a:lnTo>
                      <a:pt x="634" y="520"/>
                    </a:lnTo>
                    <a:lnTo>
                      <a:pt x="614" y="483"/>
                    </a:lnTo>
                    <a:lnTo>
                      <a:pt x="612" y="481"/>
                    </a:lnTo>
                    <a:lnTo>
                      <a:pt x="614" y="486"/>
                    </a:lnTo>
                    <a:lnTo>
                      <a:pt x="607" y="479"/>
                    </a:lnTo>
                    <a:lnTo>
                      <a:pt x="610" y="472"/>
                    </a:lnTo>
                    <a:lnTo>
                      <a:pt x="605" y="465"/>
                    </a:lnTo>
                    <a:lnTo>
                      <a:pt x="590" y="454"/>
                    </a:lnTo>
                    <a:lnTo>
                      <a:pt x="595" y="451"/>
                    </a:lnTo>
                    <a:lnTo>
                      <a:pt x="592" y="453"/>
                    </a:lnTo>
                    <a:lnTo>
                      <a:pt x="590" y="449"/>
                    </a:lnTo>
                    <a:lnTo>
                      <a:pt x="612" y="451"/>
                    </a:lnTo>
                    <a:lnTo>
                      <a:pt x="609" y="447"/>
                    </a:lnTo>
                    <a:lnTo>
                      <a:pt x="619" y="444"/>
                    </a:lnTo>
                    <a:lnTo>
                      <a:pt x="602" y="449"/>
                    </a:lnTo>
                    <a:lnTo>
                      <a:pt x="594" y="446"/>
                    </a:lnTo>
                    <a:lnTo>
                      <a:pt x="602" y="444"/>
                    </a:lnTo>
                    <a:lnTo>
                      <a:pt x="604" y="438"/>
                    </a:lnTo>
                    <a:lnTo>
                      <a:pt x="595" y="444"/>
                    </a:lnTo>
                    <a:lnTo>
                      <a:pt x="604" y="435"/>
                    </a:lnTo>
                    <a:lnTo>
                      <a:pt x="602" y="431"/>
                    </a:lnTo>
                    <a:lnTo>
                      <a:pt x="615" y="408"/>
                    </a:lnTo>
                    <a:lnTo>
                      <a:pt x="615" y="394"/>
                    </a:lnTo>
                    <a:lnTo>
                      <a:pt x="607" y="391"/>
                    </a:lnTo>
                    <a:lnTo>
                      <a:pt x="607" y="407"/>
                    </a:lnTo>
                    <a:lnTo>
                      <a:pt x="604" y="405"/>
                    </a:lnTo>
                    <a:lnTo>
                      <a:pt x="599" y="392"/>
                    </a:lnTo>
                    <a:lnTo>
                      <a:pt x="585" y="382"/>
                    </a:lnTo>
                    <a:lnTo>
                      <a:pt x="585" y="385"/>
                    </a:lnTo>
                    <a:lnTo>
                      <a:pt x="579" y="380"/>
                    </a:lnTo>
                    <a:lnTo>
                      <a:pt x="582" y="385"/>
                    </a:lnTo>
                    <a:lnTo>
                      <a:pt x="580" y="389"/>
                    </a:lnTo>
                    <a:lnTo>
                      <a:pt x="587" y="391"/>
                    </a:lnTo>
                    <a:lnTo>
                      <a:pt x="577" y="394"/>
                    </a:lnTo>
                    <a:lnTo>
                      <a:pt x="597" y="400"/>
                    </a:lnTo>
                    <a:lnTo>
                      <a:pt x="590" y="405"/>
                    </a:lnTo>
                    <a:lnTo>
                      <a:pt x="590" y="423"/>
                    </a:lnTo>
                    <a:lnTo>
                      <a:pt x="587" y="424"/>
                    </a:lnTo>
                    <a:lnTo>
                      <a:pt x="572" y="410"/>
                    </a:lnTo>
                    <a:lnTo>
                      <a:pt x="582" y="424"/>
                    </a:lnTo>
                    <a:lnTo>
                      <a:pt x="580" y="428"/>
                    </a:lnTo>
                    <a:lnTo>
                      <a:pt x="565" y="408"/>
                    </a:lnTo>
                    <a:lnTo>
                      <a:pt x="567" y="364"/>
                    </a:lnTo>
                    <a:lnTo>
                      <a:pt x="575" y="329"/>
                    </a:lnTo>
                    <a:lnTo>
                      <a:pt x="574" y="293"/>
                    </a:lnTo>
                    <a:lnTo>
                      <a:pt x="567" y="279"/>
                    </a:lnTo>
                    <a:lnTo>
                      <a:pt x="572" y="278"/>
                    </a:lnTo>
                    <a:lnTo>
                      <a:pt x="570" y="269"/>
                    </a:lnTo>
                    <a:lnTo>
                      <a:pt x="555" y="255"/>
                    </a:lnTo>
                    <a:lnTo>
                      <a:pt x="549" y="237"/>
                    </a:lnTo>
                    <a:lnTo>
                      <a:pt x="522" y="237"/>
                    </a:lnTo>
                    <a:lnTo>
                      <a:pt x="517" y="226"/>
                    </a:lnTo>
                    <a:lnTo>
                      <a:pt x="509" y="223"/>
                    </a:lnTo>
                    <a:lnTo>
                      <a:pt x="512" y="217"/>
                    </a:lnTo>
                    <a:lnTo>
                      <a:pt x="504" y="217"/>
                    </a:lnTo>
                    <a:lnTo>
                      <a:pt x="497" y="207"/>
                    </a:lnTo>
                    <a:lnTo>
                      <a:pt x="479" y="198"/>
                    </a:lnTo>
                    <a:lnTo>
                      <a:pt x="474" y="179"/>
                    </a:lnTo>
                    <a:lnTo>
                      <a:pt x="457" y="171"/>
                    </a:lnTo>
                    <a:lnTo>
                      <a:pt x="444" y="150"/>
                    </a:lnTo>
                    <a:lnTo>
                      <a:pt x="405" y="133"/>
                    </a:lnTo>
                    <a:lnTo>
                      <a:pt x="394" y="131"/>
                    </a:lnTo>
                    <a:lnTo>
                      <a:pt x="387" y="134"/>
                    </a:lnTo>
                    <a:lnTo>
                      <a:pt x="377" y="133"/>
                    </a:lnTo>
                    <a:lnTo>
                      <a:pt x="365" y="140"/>
                    </a:lnTo>
                    <a:lnTo>
                      <a:pt x="365" y="152"/>
                    </a:lnTo>
                    <a:lnTo>
                      <a:pt x="357" y="150"/>
                    </a:lnTo>
                    <a:lnTo>
                      <a:pt x="357" y="154"/>
                    </a:lnTo>
                    <a:lnTo>
                      <a:pt x="369" y="156"/>
                    </a:lnTo>
                    <a:lnTo>
                      <a:pt x="369" y="159"/>
                    </a:lnTo>
                    <a:lnTo>
                      <a:pt x="355" y="159"/>
                    </a:lnTo>
                    <a:lnTo>
                      <a:pt x="315" y="189"/>
                    </a:lnTo>
                    <a:lnTo>
                      <a:pt x="307" y="186"/>
                    </a:lnTo>
                    <a:lnTo>
                      <a:pt x="300" y="194"/>
                    </a:lnTo>
                    <a:lnTo>
                      <a:pt x="277" y="200"/>
                    </a:lnTo>
                    <a:lnTo>
                      <a:pt x="260" y="203"/>
                    </a:lnTo>
                    <a:lnTo>
                      <a:pt x="253" y="193"/>
                    </a:lnTo>
                    <a:lnTo>
                      <a:pt x="252" y="180"/>
                    </a:lnTo>
                    <a:lnTo>
                      <a:pt x="255" y="179"/>
                    </a:lnTo>
                    <a:lnTo>
                      <a:pt x="255" y="189"/>
                    </a:lnTo>
                    <a:lnTo>
                      <a:pt x="262" y="203"/>
                    </a:lnTo>
                    <a:lnTo>
                      <a:pt x="267" y="200"/>
                    </a:lnTo>
                    <a:lnTo>
                      <a:pt x="265" y="186"/>
                    </a:lnTo>
                    <a:lnTo>
                      <a:pt x="255" y="171"/>
                    </a:lnTo>
                    <a:lnTo>
                      <a:pt x="227" y="154"/>
                    </a:lnTo>
                    <a:lnTo>
                      <a:pt x="232" y="152"/>
                    </a:lnTo>
                    <a:lnTo>
                      <a:pt x="243" y="161"/>
                    </a:lnTo>
                    <a:lnTo>
                      <a:pt x="250" y="159"/>
                    </a:lnTo>
                    <a:lnTo>
                      <a:pt x="248" y="157"/>
                    </a:lnTo>
                    <a:lnTo>
                      <a:pt x="253" y="159"/>
                    </a:lnTo>
                    <a:lnTo>
                      <a:pt x="253" y="157"/>
                    </a:lnTo>
                    <a:lnTo>
                      <a:pt x="252" y="154"/>
                    </a:lnTo>
                    <a:lnTo>
                      <a:pt x="245" y="156"/>
                    </a:lnTo>
                    <a:lnTo>
                      <a:pt x="237" y="147"/>
                    </a:lnTo>
                    <a:lnTo>
                      <a:pt x="217" y="143"/>
                    </a:lnTo>
                    <a:lnTo>
                      <a:pt x="220" y="133"/>
                    </a:lnTo>
                    <a:lnTo>
                      <a:pt x="227" y="131"/>
                    </a:lnTo>
                    <a:lnTo>
                      <a:pt x="230" y="124"/>
                    </a:lnTo>
                    <a:lnTo>
                      <a:pt x="213" y="131"/>
                    </a:lnTo>
                    <a:lnTo>
                      <a:pt x="210" y="127"/>
                    </a:lnTo>
                    <a:lnTo>
                      <a:pt x="200" y="131"/>
                    </a:lnTo>
                    <a:lnTo>
                      <a:pt x="202" y="136"/>
                    </a:lnTo>
                    <a:lnTo>
                      <a:pt x="210" y="136"/>
                    </a:lnTo>
                    <a:lnTo>
                      <a:pt x="215" y="150"/>
                    </a:lnTo>
                    <a:lnTo>
                      <a:pt x="185" y="133"/>
                    </a:lnTo>
                    <a:lnTo>
                      <a:pt x="140" y="124"/>
                    </a:lnTo>
                    <a:lnTo>
                      <a:pt x="127" y="122"/>
                    </a:lnTo>
                    <a:lnTo>
                      <a:pt x="140" y="120"/>
                    </a:lnTo>
                    <a:lnTo>
                      <a:pt x="155" y="120"/>
                    </a:lnTo>
                    <a:lnTo>
                      <a:pt x="155" y="117"/>
                    </a:lnTo>
                    <a:lnTo>
                      <a:pt x="170" y="120"/>
                    </a:lnTo>
                    <a:lnTo>
                      <a:pt x="168" y="115"/>
                    </a:lnTo>
                    <a:lnTo>
                      <a:pt x="157" y="108"/>
                    </a:lnTo>
                    <a:lnTo>
                      <a:pt x="138" y="113"/>
                    </a:lnTo>
                    <a:lnTo>
                      <a:pt x="132" y="108"/>
                    </a:lnTo>
                    <a:lnTo>
                      <a:pt x="115" y="120"/>
                    </a:lnTo>
                    <a:lnTo>
                      <a:pt x="97" y="124"/>
                    </a:lnTo>
                    <a:lnTo>
                      <a:pt x="53" y="136"/>
                    </a:lnTo>
                    <a:lnTo>
                      <a:pt x="80" y="118"/>
                    </a:lnTo>
                    <a:lnTo>
                      <a:pt x="70" y="113"/>
                    </a:lnTo>
                    <a:lnTo>
                      <a:pt x="73" y="102"/>
                    </a:lnTo>
                    <a:lnTo>
                      <a:pt x="70" y="104"/>
                    </a:lnTo>
                    <a:lnTo>
                      <a:pt x="65" y="122"/>
                    </a:lnTo>
                    <a:lnTo>
                      <a:pt x="58" y="108"/>
                    </a:lnTo>
                    <a:lnTo>
                      <a:pt x="53" y="110"/>
                    </a:lnTo>
                    <a:lnTo>
                      <a:pt x="55" y="122"/>
                    </a:lnTo>
                    <a:lnTo>
                      <a:pt x="45" y="136"/>
                    </a:lnTo>
                    <a:lnTo>
                      <a:pt x="28" y="143"/>
                    </a:lnTo>
                    <a:lnTo>
                      <a:pt x="30" y="133"/>
                    </a:lnTo>
                    <a:lnTo>
                      <a:pt x="35" y="127"/>
                    </a:lnTo>
                    <a:lnTo>
                      <a:pt x="35" y="124"/>
                    </a:lnTo>
                    <a:lnTo>
                      <a:pt x="27" y="122"/>
                    </a:lnTo>
                    <a:lnTo>
                      <a:pt x="23" y="115"/>
                    </a:lnTo>
                    <a:lnTo>
                      <a:pt x="27" y="111"/>
                    </a:lnTo>
                    <a:lnTo>
                      <a:pt x="28" y="102"/>
                    </a:lnTo>
                    <a:lnTo>
                      <a:pt x="28" y="97"/>
                    </a:lnTo>
                    <a:lnTo>
                      <a:pt x="25" y="94"/>
                    </a:lnTo>
                    <a:lnTo>
                      <a:pt x="20" y="92"/>
                    </a:lnTo>
                    <a:lnTo>
                      <a:pt x="13" y="88"/>
                    </a:lnTo>
                    <a:lnTo>
                      <a:pt x="10" y="83"/>
                    </a:lnTo>
                    <a:lnTo>
                      <a:pt x="2" y="76"/>
                    </a:lnTo>
                    <a:lnTo>
                      <a:pt x="0" y="71"/>
                    </a:lnTo>
                    <a:lnTo>
                      <a:pt x="3" y="60"/>
                    </a:lnTo>
                    <a:lnTo>
                      <a:pt x="2" y="55"/>
                    </a:lnTo>
                    <a:lnTo>
                      <a:pt x="48" y="49"/>
                    </a:lnTo>
                    <a:lnTo>
                      <a:pt x="90" y="46"/>
                    </a:lnTo>
                    <a:lnTo>
                      <a:pt x="98" y="46"/>
                    </a:lnTo>
                    <a:lnTo>
                      <a:pt x="133" y="42"/>
                    </a:lnTo>
                    <a:lnTo>
                      <a:pt x="155" y="41"/>
                    </a:lnTo>
                    <a:lnTo>
                      <a:pt x="170" y="39"/>
                    </a:lnTo>
                    <a:lnTo>
                      <a:pt x="228" y="30"/>
                    </a:lnTo>
                    <a:lnTo>
                      <a:pt x="280" y="25"/>
                    </a:lnTo>
                    <a:lnTo>
                      <a:pt x="282" y="26"/>
                    </a:lnTo>
                    <a:lnTo>
                      <a:pt x="285" y="28"/>
                    </a:lnTo>
                    <a:lnTo>
                      <a:pt x="285" y="34"/>
                    </a:lnTo>
                    <a:lnTo>
                      <a:pt x="288" y="37"/>
                    </a:lnTo>
                    <a:lnTo>
                      <a:pt x="292" y="44"/>
                    </a:lnTo>
                    <a:lnTo>
                      <a:pt x="292" y="49"/>
                    </a:lnTo>
                    <a:lnTo>
                      <a:pt x="292" y="53"/>
                    </a:lnTo>
                    <a:lnTo>
                      <a:pt x="293" y="57"/>
                    </a:lnTo>
                    <a:lnTo>
                      <a:pt x="297" y="57"/>
                    </a:lnTo>
                    <a:lnTo>
                      <a:pt x="300" y="60"/>
                    </a:lnTo>
                    <a:lnTo>
                      <a:pt x="354" y="57"/>
                    </a:lnTo>
                    <a:lnTo>
                      <a:pt x="364" y="57"/>
                    </a:lnTo>
                    <a:lnTo>
                      <a:pt x="385" y="55"/>
                    </a:lnTo>
                    <a:lnTo>
                      <a:pt x="394" y="53"/>
                    </a:lnTo>
                    <a:lnTo>
                      <a:pt x="422" y="51"/>
                    </a:lnTo>
                    <a:lnTo>
                      <a:pt x="435" y="51"/>
                    </a:lnTo>
                    <a:lnTo>
                      <a:pt x="469" y="49"/>
                    </a:lnTo>
                    <a:lnTo>
                      <a:pt x="487" y="48"/>
                    </a:lnTo>
                    <a:lnTo>
                      <a:pt x="535" y="44"/>
                    </a:lnTo>
                    <a:lnTo>
                      <a:pt x="547" y="44"/>
                    </a:lnTo>
                    <a:lnTo>
                      <a:pt x="560" y="42"/>
                    </a:lnTo>
                    <a:lnTo>
                      <a:pt x="565" y="42"/>
                    </a:lnTo>
                    <a:lnTo>
                      <a:pt x="585" y="41"/>
                    </a:lnTo>
                    <a:lnTo>
                      <a:pt x="585" y="46"/>
                    </a:lnTo>
                    <a:lnTo>
                      <a:pt x="587" y="49"/>
                    </a:lnTo>
                    <a:lnTo>
                      <a:pt x="590" y="49"/>
                    </a:lnTo>
                    <a:lnTo>
                      <a:pt x="590" y="58"/>
                    </a:lnTo>
                    <a:lnTo>
                      <a:pt x="594" y="65"/>
                    </a:lnTo>
                    <a:lnTo>
                      <a:pt x="595" y="67"/>
                    </a:lnTo>
                    <a:lnTo>
                      <a:pt x="607" y="64"/>
                    </a:lnTo>
                    <a:lnTo>
                      <a:pt x="609" y="62"/>
                    </a:lnTo>
                    <a:lnTo>
                      <a:pt x="607" y="55"/>
                    </a:lnTo>
                    <a:lnTo>
                      <a:pt x="609" y="53"/>
                    </a:lnTo>
                    <a:lnTo>
                      <a:pt x="609" y="49"/>
                    </a:lnTo>
                    <a:lnTo>
                      <a:pt x="609" y="37"/>
                    </a:lnTo>
                    <a:lnTo>
                      <a:pt x="607" y="34"/>
                    </a:lnTo>
                    <a:lnTo>
                      <a:pt x="604" y="26"/>
                    </a:lnTo>
                    <a:lnTo>
                      <a:pt x="602" y="12"/>
                    </a:lnTo>
                    <a:lnTo>
                      <a:pt x="605" y="11"/>
                    </a:lnTo>
                    <a:lnTo>
                      <a:pt x="604" y="7"/>
                    </a:lnTo>
                    <a:lnTo>
                      <a:pt x="607" y="9"/>
                    </a:lnTo>
                    <a:lnTo>
                      <a:pt x="610" y="5"/>
                    </a:lnTo>
                    <a:lnTo>
                      <a:pt x="610" y="2"/>
                    </a:lnTo>
                    <a:lnTo>
                      <a:pt x="615" y="3"/>
                    </a:lnTo>
                    <a:lnTo>
                      <a:pt x="615" y="0"/>
                    </a:lnTo>
                    <a:lnTo>
                      <a:pt x="619" y="3"/>
                    </a:lnTo>
                    <a:lnTo>
                      <a:pt x="627" y="3"/>
                    </a:lnTo>
                    <a:lnTo>
                      <a:pt x="630" y="7"/>
                    </a:lnTo>
                    <a:lnTo>
                      <a:pt x="632" y="5"/>
                    </a:lnTo>
                    <a:lnTo>
                      <a:pt x="634" y="7"/>
                    </a:lnTo>
                    <a:lnTo>
                      <a:pt x="637" y="9"/>
                    </a:lnTo>
                    <a:lnTo>
                      <a:pt x="645" y="9"/>
                    </a:lnTo>
                    <a:lnTo>
                      <a:pt x="647" y="9"/>
                    </a:lnTo>
                    <a:lnTo>
                      <a:pt x="649" y="11"/>
                    </a:lnTo>
                    <a:lnTo>
                      <a:pt x="649" y="9"/>
                    </a:lnTo>
                    <a:lnTo>
                      <a:pt x="657" y="11"/>
                    </a:lnTo>
                    <a:lnTo>
                      <a:pt x="657" y="9"/>
                    </a:lnTo>
                    <a:lnTo>
                      <a:pt x="662" y="25"/>
                    </a:lnTo>
                    <a:lnTo>
                      <a:pt x="662" y="30"/>
                    </a:lnTo>
                    <a:lnTo>
                      <a:pt x="670" y="42"/>
                    </a:lnTo>
                    <a:lnTo>
                      <a:pt x="669" y="53"/>
                    </a:lnTo>
                    <a:lnTo>
                      <a:pt x="674" y="55"/>
                    </a:lnTo>
                    <a:lnTo>
                      <a:pt x="677" y="69"/>
                    </a:lnTo>
                    <a:lnTo>
                      <a:pt x="697" y="111"/>
                    </a:lnTo>
                    <a:lnTo>
                      <a:pt x="697" y="122"/>
                    </a:lnTo>
                    <a:lnTo>
                      <a:pt x="707" y="133"/>
                    </a:lnTo>
                    <a:lnTo>
                      <a:pt x="709" y="141"/>
                    </a:lnTo>
                    <a:lnTo>
                      <a:pt x="727" y="171"/>
                    </a:lnTo>
                    <a:lnTo>
                      <a:pt x="730" y="180"/>
                    </a:lnTo>
                    <a:lnTo>
                      <a:pt x="775" y="249"/>
                    </a:lnTo>
                    <a:close/>
                    <a:moveTo>
                      <a:pt x="92" y="127"/>
                    </a:moveTo>
                    <a:lnTo>
                      <a:pt x="97" y="125"/>
                    </a:lnTo>
                    <a:lnTo>
                      <a:pt x="115" y="122"/>
                    </a:lnTo>
                    <a:lnTo>
                      <a:pt x="123" y="122"/>
                    </a:lnTo>
                    <a:lnTo>
                      <a:pt x="125" y="122"/>
                    </a:lnTo>
                    <a:lnTo>
                      <a:pt x="125" y="124"/>
                    </a:lnTo>
                    <a:lnTo>
                      <a:pt x="102" y="125"/>
                    </a:lnTo>
                    <a:lnTo>
                      <a:pt x="97" y="127"/>
                    </a:lnTo>
                    <a:lnTo>
                      <a:pt x="92" y="129"/>
                    </a:lnTo>
                    <a:lnTo>
                      <a:pt x="48" y="141"/>
                    </a:lnTo>
                    <a:lnTo>
                      <a:pt x="45" y="141"/>
                    </a:lnTo>
                    <a:lnTo>
                      <a:pt x="43" y="140"/>
                    </a:lnTo>
                    <a:lnTo>
                      <a:pt x="53" y="140"/>
                    </a:lnTo>
                    <a:lnTo>
                      <a:pt x="58" y="136"/>
                    </a:lnTo>
                    <a:lnTo>
                      <a:pt x="68" y="133"/>
                    </a:lnTo>
                    <a:lnTo>
                      <a:pt x="82" y="131"/>
                    </a:lnTo>
                    <a:lnTo>
                      <a:pt x="92" y="127"/>
                    </a:lnTo>
                    <a:close/>
                    <a:moveTo>
                      <a:pt x="780" y="247"/>
                    </a:moveTo>
                    <a:lnTo>
                      <a:pt x="777" y="244"/>
                    </a:lnTo>
                    <a:lnTo>
                      <a:pt x="770" y="235"/>
                    </a:lnTo>
                    <a:lnTo>
                      <a:pt x="759" y="221"/>
                    </a:lnTo>
                    <a:lnTo>
                      <a:pt x="755" y="214"/>
                    </a:lnTo>
                    <a:lnTo>
                      <a:pt x="757" y="216"/>
                    </a:lnTo>
                    <a:lnTo>
                      <a:pt x="764" y="224"/>
                    </a:lnTo>
                    <a:lnTo>
                      <a:pt x="780" y="247"/>
                    </a:lnTo>
                    <a:close/>
                    <a:moveTo>
                      <a:pt x="782" y="249"/>
                    </a:moveTo>
                    <a:lnTo>
                      <a:pt x="802" y="270"/>
                    </a:lnTo>
                    <a:lnTo>
                      <a:pt x="810" y="286"/>
                    </a:lnTo>
                    <a:lnTo>
                      <a:pt x="805" y="295"/>
                    </a:lnTo>
                    <a:lnTo>
                      <a:pt x="800" y="295"/>
                    </a:lnTo>
                    <a:lnTo>
                      <a:pt x="804" y="276"/>
                    </a:lnTo>
                    <a:lnTo>
                      <a:pt x="799" y="270"/>
                    </a:lnTo>
                    <a:lnTo>
                      <a:pt x="792" y="269"/>
                    </a:lnTo>
                    <a:lnTo>
                      <a:pt x="790" y="274"/>
                    </a:lnTo>
                    <a:lnTo>
                      <a:pt x="779" y="270"/>
                    </a:lnTo>
                    <a:lnTo>
                      <a:pt x="777" y="262"/>
                    </a:lnTo>
                    <a:lnTo>
                      <a:pt x="782" y="258"/>
                    </a:lnTo>
                    <a:lnTo>
                      <a:pt x="780" y="255"/>
                    </a:lnTo>
                    <a:lnTo>
                      <a:pt x="794" y="263"/>
                    </a:lnTo>
                    <a:lnTo>
                      <a:pt x="782" y="249"/>
                    </a:lnTo>
                    <a:close/>
                    <a:moveTo>
                      <a:pt x="790" y="274"/>
                    </a:moveTo>
                    <a:lnTo>
                      <a:pt x="794" y="270"/>
                    </a:lnTo>
                    <a:lnTo>
                      <a:pt x="799" y="274"/>
                    </a:lnTo>
                    <a:lnTo>
                      <a:pt x="795" y="293"/>
                    </a:lnTo>
                    <a:lnTo>
                      <a:pt x="799" y="311"/>
                    </a:lnTo>
                    <a:lnTo>
                      <a:pt x="809" y="331"/>
                    </a:lnTo>
                    <a:lnTo>
                      <a:pt x="790" y="301"/>
                    </a:lnTo>
                    <a:lnTo>
                      <a:pt x="790" y="274"/>
                    </a:lnTo>
                    <a:close/>
                    <a:moveTo>
                      <a:pt x="672" y="562"/>
                    </a:moveTo>
                    <a:lnTo>
                      <a:pt x="677" y="573"/>
                    </a:lnTo>
                    <a:lnTo>
                      <a:pt x="674" y="573"/>
                    </a:lnTo>
                    <a:lnTo>
                      <a:pt x="667" y="555"/>
                    </a:lnTo>
                    <a:lnTo>
                      <a:pt x="660" y="550"/>
                    </a:lnTo>
                    <a:lnTo>
                      <a:pt x="667" y="548"/>
                    </a:lnTo>
                    <a:lnTo>
                      <a:pt x="672" y="562"/>
                    </a:lnTo>
                    <a:close/>
                    <a:moveTo>
                      <a:pt x="905" y="686"/>
                    </a:moveTo>
                    <a:lnTo>
                      <a:pt x="897" y="714"/>
                    </a:lnTo>
                    <a:lnTo>
                      <a:pt x="874" y="746"/>
                    </a:lnTo>
                    <a:lnTo>
                      <a:pt x="895" y="707"/>
                    </a:lnTo>
                    <a:lnTo>
                      <a:pt x="897" y="700"/>
                    </a:lnTo>
                    <a:lnTo>
                      <a:pt x="894" y="697"/>
                    </a:lnTo>
                    <a:lnTo>
                      <a:pt x="905" y="686"/>
                    </a:lnTo>
                    <a:close/>
                  </a:path>
                </a:pathLst>
              </a:custGeom>
              <a:solidFill>
                <a:schemeClr val="accent1"/>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58" name="Freeform 39"/>
              <p:cNvSpPr>
                <a:spLocks noEditPoints="1"/>
              </p:cNvSpPr>
              <p:nvPr/>
            </p:nvSpPr>
            <p:spPr bwMode="auto">
              <a:xfrm>
                <a:off x="5592729" y="2476814"/>
                <a:ext cx="915115" cy="538236"/>
              </a:xfrm>
              <a:custGeom>
                <a:avLst/>
                <a:gdLst>
                  <a:gd name="T0" fmla="*/ 322 w 794"/>
                  <a:gd name="T1" fmla="*/ 423 h 467"/>
                  <a:gd name="T2" fmla="*/ 183 w 794"/>
                  <a:gd name="T3" fmla="*/ 439 h 467"/>
                  <a:gd name="T4" fmla="*/ 82 w 794"/>
                  <a:gd name="T5" fmla="*/ 456 h 467"/>
                  <a:gd name="T6" fmla="*/ 2 w 794"/>
                  <a:gd name="T7" fmla="*/ 465 h 467"/>
                  <a:gd name="T8" fmla="*/ 50 w 794"/>
                  <a:gd name="T9" fmla="*/ 440 h 467"/>
                  <a:gd name="T10" fmla="*/ 75 w 794"/>
                  <a:gd name="T11" fmla="*/ 412 h 467"/>
                  <a:gd name="T12" fmla="*/ 85 w 794"/>
                  <a:gd name="T13" fmla="*/ 386 h 467"/>
                  <a:gd name="T14" fmla="*/ 155 w 794"/>
                  <a:gd name="T15" fmla="*/ 320 h 467"/>
                  <a:gd name="T16" fmla="*/ 165 w 794"/>
                  <a:gd name="T17" fmla="*/ 343 h 467"/>
                  <a:gd name="T18" fmla="*/ 183 w 794"/>
                  <a:gd name="T19" fmla="*/ 354 h 467"/>
                  <a:gd name="T20" fmla="*/ 212 w 794"/>
                  <a:gd name="T21" fmla="*/ 338 h 467"/>
                  <a:gd name="T22" fmla="*/ 253 w 794"/>
                  <a:gd name="T23" fmla="*/ 334 h 467"/>
                  <a:gd name="T24" fmla="*/ 268 w 794"/>
                  <a:gd name="T25" fmla="*/ 315 h 467"/>
                  <a:gd name="T26" fmla="*/ 278 w 794"/>
                  <a:gd name="T27" fmla="*/ 317 h 467"/>
                  <a:gd name="T28" fmla="*/ 305 w 794"/>
                  <a:gd name="T29" fmla="*/ 306 h 467"/>
                  <a:gd name="T30" fmla="*/ 312 w 794"/>
                  <a:gd name="T31" fmla="*/ 292 h 467"/>
                  <a:gd name="T32" fmla="*/ 312 w 794"/>
                  <a:gd name="T33" fmla="*/ 272 h 467"/>
                  <a:gd name="T34" fmla="*/ 320 w 794"/>
                  <a:gd name="T35" fmla="*/ 246 h 467"/>
                  <a:gd name="T36" fmla="*/ 337 w 794"/>
                  <a:gd name="T37" fmla="*/ 214 h 467"/>
                  <a:gd name="T38" fmla="*/ 348 w 794"/>
                  <a:gd name="T39" fmla="*/ 182 h 467"/>
                  <a:gd name="T40" fmla="*/ 353 w 794"/>
                  <a:gd name="T41" fmla="*/ 152 h 467"/>
                  <a:gd name="T42" fmla="*/ 395 w 794"/>
                  <a:gd name="T43" fmla="*/ 152 h 467"/>
                  <a:gd name="T44" fmla="*/ 408 w 794"/>
                  <a:gd name="T45" fmla="*/ 101 h 467"/>
                  <a:gd name="T46" fmla="*/ 435 w 794"/>
                  <a:gd name="T47" fmla="*/ 78 h 467"/>
                  <a:gd name="T48" fmla="*/ 452 w 794"/>
                  <a:gd name="T49" fmla="*/ 62 h 467"/>
                  <a:gd name="T50" fmla="*/ 460 w 794"/>
                  <a:gd name="T51" fmla="*/ 42 h 467"/>
                  <a:gd name="T52" fmla="*/ 463 w 794"/>
                  <a:gd name="T53" fmla="*/ 14 h 467"/>
                  <a:gd name="T54" fmla="*/ 517 w 794"/>
                  <a:gd name="T55" fmla="*/ 34 h 467"/>
                  <a:gd name="T56" fmla="*/ 533 w 794"/>
                  <a:gd name="T57" fmla="*/ 7 h 467"/>
                  <a:gd name="T58" fmla="*/ 547 w 794"/>
                  <a:gd name="T59" fmla="*/ 23 h 467"/>
                  <a:gd name="T60" fmla="*/ 575 w 794"/>
                  <a:gd name="T61" fmla="*/ 35 h 467"/>
                  <a:gd name="T62" fmla="*/ 600 w 794"/>
                  <a:gd name="T63" fmla="*/ 57 h 467"/>
                  <a:gd name="T64" fmla="*/ 599 w 794"/>
                  <a:gd name="T65" fmla="*/ 74 h 467"/>
                  <a:gd name="T66" fmla="*/ 582 w 794"/>
                  <a:gd name="T67" fmla="*/ 115 h 467"/>
                  <a:gd name="T68" fmla="*/ 660 w 794"/>
                  <a:gd name="T69" fmla="*/ 142 h 467"/>
                  <a:gd name="T70" fmla="*/ 700 w 794"/>
                  <a:gd name="T71" fmla="*/ 170 h 467"/>
                  <a:gd name="T72" fmla="*/ 672 w 794"/>
                  <a:gd name="T73" fmla="*/ 187 h 467"/>
                  <a:gd name="T74" fmla="*/ 702 w 794"/>
                  <a:gd name="T75" fmla="*/ 210 h 467"/>
                  <a:gd name="T76" fmla="*/ 710 w 794"/>
                  <a:gd name="T77" fmla="*/ 239 h 467"/>
                  <a:gd name="T78" fmla="*/ 702 w 794"/>
                  <a:gd name="T79" fmla="*/ 246 h 467"/>
                  <a:gd name="T80" fmla="*/ 704 w 794"/>
                  <a:gd name="T81" fmla="*/ 265 h 467"/>
                  <a:gd name="T82" fmla="*/ 719 w 794"/>
                  <a:gd name="T83" fmla="*/ 279 h 467"/>
                  <a:gd name="T84" fmla="*/ 684 w 794"/>
                  <a:gd name="T85" fmla="*/ 272 h 467"/>
                  <a:gd name="T86" fmla="*/ 654 w 794"/>
                  <a:gd name="T87" fmla="*/ 253 h 467"/>
                  <a:gd name="T88" fmla="*/ 679 w 794"/>
                  <a:gd name="T89" fmla="*/ 271 h 467"/>
                  <a:gd name="T90" fmla="*/ 702 w 794"/>
                  <a:gd name="T91" fmla="*/ 297 h 467"/>
                  <a:gd name="T92" fmla="*/ 719 w 794"/>
                  <a:gd name="T93" fmla="*/ 302 h 467"/>
                  <a:gd name="T94" fmla="*/ 730 w 794"/>
                  <a:gd name="T95" fmla="*/ 290 h 467"/>
                  <a:gd name="T96" fmla="*/ 760 w 794"/>
                  <a:gd name="T97" fmla="*/ 311 h 467"/>
                  <a:gd name="T98" fmla="*/ 710 w 794"/>
                  <a:gd name="T99" fmla="*/ 345 h 467"/>
                  <a:gd name="T100" fmla="*/ 573 w 794"/>
                  <a:gd name="T101" fmla="*/ 375 h 467"/>
                  <a:gd name="T102" fmla="*/ 790 w 794"/>
                  <a:gd name="T103" fmla="*/ 126 h 467"/>
                  <a:gd name="T104" fmla="*/ 787 w 794"/>
                  <a:gd name="T105" fmla="*/ 142 h 467"/>
                  <a:gd name="T106" fmla="*/ 749 w 794"/>
                  <a:gd name="T107" fmla="*/ 179 h 467"/>
                  <a:gd name="T108" fmla="*/ 757 w 794"/>
                  <a:gd name="T109" fmla="*/ 136 h 467"/>
                  <a:gd name="T110" fmla="*/ 759 w 794"/>
                  <a:gd name="T111" fmla="*/ 203 h 467"/>
                  <a:gd name="T112" fmla="*/ 750 w 794"/>
                  <a:gd name="T113" fmla="*/ 256 h 467"/>
                  <a:gd name="T114" fmla="*/ 745 w 794"/>
                  <a:gd name="T115" fmla="*/ 200 h 4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4"/>
                  <a:gd name="T175" fmla="*/ 0 h 467"/>
                  <a:gd name="T176" fmla="*/ 794 w 794"/>
                  <a:gd name="T177" fmla="*/ 467 h 46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4" h="467">
                    <a:moveTo>
                      <a:pt x="450" y="401"/>
                    </a:moveTo>
                    <a:lnTo>
                      <a:pt x="442" y="401"/>
                    </a:lnTo>
                    <a:lnTo>
                      <a:pt x="413" y="407"/>
                    </a:lnTo>
                    <a:lnTo>
                      <a:pt x="393" y="410"/>
                    </a:lnTo>
                    <a:lnTo>
                      <a:pt x="363" y="417"/>
                    </a:lnTo>
                    <a:lnTo>
                      <a:pt x="360" y="417"/>
                    </a:lnTo>
                    <a:lnTo>
                      <a:pt x="322" y="423"/>
                    </a:lnTo>
                    <a:lnTo>
                      <a:pt x="305" y="426"/>
                    </a:lnTo>
                    <a:lnTo>
                      <a:pt x="282" y="428"/>
                    </a:lnTo>
                    <a:lnTo>
                      <a:pt x="275" y="430"/>
                    </a:lnTo>
                    <a:lnTo>
                      <a:pt x="232" y="435"/>
                    </a:lnTo>
                    <a:lnTo>
                      <a:pt x="198" y="439"/>
                    </a:lnTo>
                    <a:lnTo>
                      <a:pt x="200" y="437"/>
                    </a:lnTo>
                    <a:lnTo>
                      <a:pt x="183" y="439"/>
                    </a:lnTo>
                    <a:lnTo>
                      <a:pt x="173" y="440"/>
                    </a:lnTo>
                    <a:lnTo>
                      <a:pt x="173" y="442"/>
                    </a:lnTo>
                    <a:lnTo>
                      <a:pt x="150" y="446"/>
                    </a:lnTo>
                    <a:lnTo>
                      <a:pt x="145" y="447"/>
                    </a:lnTo>
                    <a:lnTo>
                      <a:pt x="137" y="447"/>
                    </a:lnTo>
                    <a:lnTo>
                      <a:pt x="105" y="453"/>
                    </a:lnTo>
                    <a:lnTo>
                      <a:pt x="82" y="456"/>
                    </a:lnTo>
                    <a:lnTo>
                      <a:pt x="68" y="458"/>
                    </a:lnTo>
                    <a:lnTo>
                      <a:pt x="45" y="462"/>
                    </a:lnTo>
                    <a:lnTo>
                      <a:pt x="42" y="463"/>
                    </a:lnTo>
                    <a:lnTo>
                      <a:pt x="38" y="462"/>
                    </a:lnTo>
                    <a:lnTo>
                      <a:pt x="20" y="465"/>
                    </a:lnTo>
                    <a:lnTo>
                      <a:pt x="0" y="467"/>
                    </a:lnTo>
                    <a:lnTo>
                      <a:pt x="2" y="465"/>
                    </a:lnTo>
                    <a:lnTo>
                      <a:pt x="13" y="456"/>
                    </a:lnTo>
                    <a:lnTo>
                      <a:pt x="20" y="456"/>
                    </a:lnTo>
                    <a:lnTo>
                      <a:pt x="25" y="454"/>
                    </a:lnTo>
                    <a:lnTo>
                      <a:pt x="27" y="451"/>
                    </a:lnTo>
                    <a:lnTo>
                      <a:pt x="33" y="447"/>
                    </a:lnTo>
                    <a:lnTo>
                      <a:pt x="43" y="442"/>
                    </a:lnTo>
                    <a:lnTo>
                      <a:pt x="50" y="440"/>
                    </a:lnTo>
                    <a:lnTo>
                      <a:pt x="52" y="439"/>
                    </a:lnTo>
                    <a:lnTo>
                      <a:pt x="50" y="435"/>
                    </a:lnTo>
                    <a:lnTo>
                      <a:pt x="55" y="424"/>
                    </a:lnTo>
                    <a:lnTo>
                      <a:pt x="57" y="424"/>
                    </a:lnTo>
                    <a:lnTo>
                      <a:pt x="67" y="421"/>
                    </a:lnTo>
                    <a:lnTo>
                      <a:pt x="73" y="417"/>
                    </a:lnTo>
                    <a:lnTo>
                      <a:pt x="75" y="412"/>
                    </a:lnTo>
                    <a:lnTo>
                      <a:pt x="73" y="405"/>
                    </a:lnTo>
                    <a:lnTo>
                      <a:pt x="78" y="401"/>
                    </a:lnTo>
                    <a:lnTo>
                      <a:pt x="87" y="396"/>
                    </a:lnTo>
                    <a:lnTo>
                      <a:pt x="87" y="391"/>
                    </a:lnTo>
                    <a:lnTo>
                      <a:pt x="85" y="387"/>
                    </a:lnTo>
                    <a:lnTo>
                      <a:pt x="85" y="386"/>
                    </a:lnTo>
                    <a:lnTo>
                      <a:pt x="98" y="371"/>
                    </a:lnTo>
                    <a:lnTo>
                      <a:pt x="100" y="371"/>
                    </a:lnTo>
                    <a:lnTo>
                      <a:pt x="113" y="363"/>
                    </a:lnTo>
                    <a:lnTo>
                      <a:pt x="118" y="361"/>
                    </a:lnTo>
                    <a:lnTo>
                      <a:pt x="125" y="354"/>
                    </a:lnTo>
                    <a:lnTo>
                      <a:pt x="152" y="318"/>
                    </a:lnTo>
                    <a:lnTo>
                      <a:pt x="155" y="320"/>
                    </a:lnTo>
                    <a:lnTo>
                      <a:pt x="155" y="324"/>
                    </a:lnTo>
                    <a:lnTo>
                      <a:pt x="152" y="325"/>
                    </a:lnTo>
                    <a:lnTo>
                      <a:pt x="150" y="327"/>
                    </a:lnTo>
                    <a:lnTo>
                      <a:pt x="158" y="332"/>
                    </a:lnTo>
                    <a:lnTo>
                      <a:pt x="158" y="340"/>
                    </a:lnTo>
                    <a:lnTo>
                      <a:pt x="162" y="343"/>
                    </a:lnTo>
                    <a:lnTo>
                      <a:pt x="165" y="343"/>
                    </a:lnTo>
                    <a:lnTo>
                      <a:pt x="167" y="347"/>
                    </a:lnTo>
                    <a:lnTo>
                      <a:pt x="168" y="348"/>
                    </a:lnTo>
                    <a:lnTo>
                      <a:pt x="172" y="348"/>
                    </a:lnTo>
                    <a:lnTo>
                      <a:pt x="173" y="348"/>
                    </a:lnTo>
                    <a:lnTo>
                      <a:pt x="178" y="348"/>
                    </a:lnTo>
                    <a:lnTo>
                      <a:pt x="180" y="352"/>
                    </a:lnTo>
                    <a:lnTo>
                      <a:pt x="183" y="354"/>
                    </a:lnTo>
                    <a:lnTo>
                      <a:pt x="187" y="357"/>
                    </a:lnTo>
                    <a:lnTo>
                      <a:pt x="198" y="355"/>
                    </a:lnTo>
                    <a:lnTo>
                      <a:pt x="203" y="350"/>
                    </a:lnTo>
                    <a:lnTo>
                      <a:pt x="203" y="348"/>
                    </a:lnTo>
                    <a:lnTo>
                      <a:pt x="205" y="347"/>
                    </a:lnTo>
                    <a:lnTo>
                      <a:pt x="212" y="343"/>
                    </a:lnTo>
                    <a:lnTo>
                      <a:pt x="212" y="338"/>
                    </a:lnTo>
                    <a:lnTo>
                      <a:pt x="215" y="334"/>
                    </a:lnTo>
                    <a:lnTo>
                      <a:pt x="220" y="340"/>
                    </a:lnTo>
                    <a:lnTo>
                      <a:pt x="230" y="345"/>
                    </a:lnTo>
                    <a:lnTo>
                      <a:pt x="238" y="340"/>
                    </a:lnTo>
                    <a:lnTo>
                      <a:pt x="248" y="336"/>
                    </a:lnTo>
                    <a:lnTo>
                      <a:pt x="252" y="332"/>
                    </a:lnTo>
                    <a:lnTo>
                      <a:pt x="253" y="334"/>
                    </a:lnTo>
                    <a:lnTo>
                      <a:pt x="255" y="334"/>
                    </a:lnTo>
                    <a:lnTo>
                      <a:pt x="257" y="332"/>
                    </a:lnTo>
                    <a:lnTo>
                      <a:pt x="265" y="325"/>
                    </a:lnTo>
                    <a:lnTo>
                      <a:pt x="265" y="324"/>
                    </a:lnTo>
                    <a:lnTo>
                      <a:pt x="262" y="320"/>
                    </a:lnTo>
                    <a:lnTo>
                      <a:pt x="263" y="315"/>
                    </a:lnTo>
                    <a:lnTo>
                      <a:pt x="268" y="315"/>
                    </a:lnTo>
                    <a:lnTo>
                      <a:pt x="268" y="318"/>
                    </a:lnTo>
                    <a:lnTo>
                      <a:pt x="272" y="318"/>
                    </a:lnTo>
                    <a:lnTo>
                      <a:pt x="273" y="320"/>
                    </a:lnTo>
                    <a:lnTo>
                      <a:pt x="273" y="318"/>
                    </a:lnTo>
                    <a:lnTo>
                      <a:pt x="275" y="317"/>
                    </a:lnTo>
                    <a:lnTo>
                      <a:pt x="278" y="317"/>
                    </a:lnTo>
                    <a:lnTo>
                      <a:pt x="288" y="308"/>
                    </a:lnTo>
                    <a:lnTo>
                      <a:pt x="292" y="302"/>
                    </a:lnTo>
                    <a:lnTo>
                      <a:pt x="295" y="302"/>
                    </a:lnTo>
                    <a:lnTo>
                      <a:pt x="298" y="304"/>
                    </a:lnTo>
                    <a:lnTo>
                      <a:pt x="298" y="308"/>
                    </a:lnTo>
                    <a:lnTo>
                      <a:pt x="300" y="308"/>
                    </a:lnTo>
                    <a:lnTo>
                      <a:pt x="305" y="306"/>
                    </a:lnTo>
                    <a:lnTo>
                      <a:pt x="308" y="301"/>
                    </a:lnTo>
                    <a:lnTo>
                      <a:pt x="312" y="299"/>
                    </a:lnTo>
                    <a:lnTo>
                      <a:pt x="312" y="297"/>
                    </a:lnTo>
                    <a:lnTo>
                      <a:pt x="317" y="294"/>
                    </a:lnTo>
                    <a:lnTo>
                      <a:pt x="317" y="290"/>
                    </a:lnTo>
                    <a:lnTo>
                      <a:pt x="313" y="292"/>
                    </a:lnTo>
                    <a:lnTo>
                      <a:pt x="312" y="292"/>
                    </a:lnTo>
                    <a:lnTo>
                      <a:pt x="312" y="287"/>
                    </a:lnTo>
                    <a:lnTo>
                      <a:pt x="318" y="281"/>
                    </a:lnTo>
                    <a:lnTo>
                      <a:pt x="320" y="278"/>
                    </a:lnTo>
                    <a:lnTo>
                      <a:pt x="317" y="276"/>
                    </a:lnTo>
                    <a:lnTo>
                      <a:pt x="312" y="276"/>
                    </a:lnTo>
                    <a:lnTo>
                      <a:pt x="312" y="274"/>
                    </a:lnTo>
                    <a:lnTo>
                      <a:pt x="312" y="272"/>
                    </a:lnTo>
                    <a:lnTo>
                      <a:pt x="312" y="271"/>
                    </a:lnTo>
                    <a:lnTo>
                      <a:pt x="315" y="264"/>
                    </a:lnTo>
                    <a:lnTo>
                      <a:pt x="315" y="260"/>
                    </a:lnTo>
                    <a:lnTo>
                      <a:pt x="317" y="256"/>
                    </a:lnTo>
                    <a:lnTo>
                      <a:pt x="317" y="253"/>
                    </a:lnTo>
                    <a:lnTo>
                      <a:pt x="322" y="248"/>
                    </a:lnTo>
                    <a:lnTo>
                      <a:pt x="320" y="246"/>
                    </a:lnTo>
                    <a:lnTo>
                      <a:pt x="322" y="242"/>
                    </a:lnTo>
                    <a:lnTo>
                      <a:pt x="325" y="241"/>
                    </a:lnTo>
                    <a:lnTo>
                      <a:pt x="325" y="237"/>
                    </a:lnTo>
                    <a:lnTo>
                      <a:pt x="330" y="230"/>
                    </a:lnTo>
                    <a:lnTo>
                      <a:pt x="335" y="225"/>
                    </a:lnTo>
                    <a:lnTo>
                      <a:pt x="337" y="218"/>
                    </a:lnTo>
                    <a:lnTo>
                      <a:pt x="337" y="214"/>
                    </a:lnTo>
                    <a:lnTo>
                      <a:pt x="338" y="209"/>
                    </a:lnTo>
                    <a:lnTo>
                      <a:pt x="338" y="207"/>
                    </a:lnTo>
                    <a:lnTo>
                      <a:pt x="340" y="200"/>
                    </a:lnTo>
                    <a:lnTo>
                      <a:pt x="338" y="198"/>
                    </a:lnTo>
                    <a:lnTo>
                      <a:pt x="345" y="187"/>
                    </a:lnTo>
                    <a:lnTo>
                      <a:pt x="348" y="184"/>
                    </a:lnTo>
                    <a:lnTo>
                      <a:pt x="348" y="182"/>
                    </a:lnTo>
                    <a:lnTo>
                      <a:pt x="347" y="180"/>
                    </a:lnTo>
                    <a:lnTo>
                      <a:pt x="347" y="179"/>
                    </a:lnTo>
                    <a:lnTo>
                      <a:pt x="350" y="172"/>
                    </a:lnTo>
                    <a:lnTo>
                      <a:pt x="353" y="172"/>
                    </a:lnTo>
                    <a:lnTo>
                      <a:pt x="353" y="166"/>
                    </a:lnTo>
                    <a:lnTo>
                      <a:pt x="355" y="161"/>
                    </a:lnTo>
                    <a:lnTo>
                      <a:pt x="353" y="152"/>
                    </a:lnTo>
                    <a:lnTo>
                      <a:pt x="355" y="149"/>
                    </a:lnTo>
                    <a:lnTo>
                      <a:pt x="355" y="145"/>
                    </a:lnTo>
                    <a:lnTo>
                      <a:pt x="357" y="138"/>
                    </a:lnTo>
                    <a:lnTo>
                      <a:pt x="367" y="142"/>
                    </a:lnTo>
                    <a:lnTo>
                      <a:pt x="373" y="152"/>
                    </a:lnTo>
                    <a:lnTo>
                      <a:pt x="392" y="156"/>
                    </a:lnTo>
                    <a:lnTo>
                      <a:pt x="395" y="152"/>
                    </a:lnTo>
                    <a:lnTo>
                      <a:pt x="398" y="147"/>
                    </a:lnTo>
                    <a:lnTo>
                      <a:pt x="403" y="120"/>
                    </a:lnTo>
                    <a:lnTo>
                      <a:pt x="405" y="120"/>
                    </a:lnTo>
                    <a:lnTo>
                      <a:pt x="408" y="120"/>
                    </a:lnTo>
                    <a:lnTo>
                      <a:pt x="407" y="113"/>
                    </a:lnTo>
                    <a:lnTo>
                      <a:pt x="408" y="106"/>
                    </a:lnTo>
                    <a:lnTo>
                      <a:pt x="408" y="101"/>
                    </a:lnTo>
                    <a:lnTo>
                      <a:pt x="410" y="101"/>
                    </a:lnTo>
                    <a:lnTo>
                      <a:pt x="413" y="94"/>
                    </a:lnTo>
                    <a:lnTo>
                      <a:pt x="427" y="103"/>
                    </a:lnTo>
                    <a:lnTo>
                      <a:pt x="430" y="92"/>
                    </a:lnTo>
                    <a:lnTo>
                      <a:pt x="432" y="85"/>
                    </a:lnTo>
                    <a:lnTo>
                      <a:pt x="435" y="80"/>
                    </a:lnTo>
                    <a:lnTo>
                      <a:pt x="435" y="78"/>
                    </a:lnTo>
                    <a:lnTo>
                      <a:pt x="437" y="78"/>
                    </a:lnTo>
                    <a:lnTo>
                      <a:pt x="438" y="80"/>
                    </a:lnTo>
                    <a:lnTo>
                      <a:pt x="442" y="78"/>
                    </a:lnTo>
                    <a:lnTo>
                      <a:pt x="443" y="73"/>
                    </a:lnTo>
                    <a:lnTo>
                      <a:pt x="445" y="69"/>
                    </a:lnTo>
                    <a:lnTo>
                      <a:pt x="448" y="69"/>
                    </a:lnTo>
                    <a:lnTo>
                      <a:pt x="452" y="62"/>
                    </a:lnTo>
                    <a:lnTo>
                      <a:pt x="450" y="60"/>
                    </a:lnTo>
                    <a:lnTo>
                      <a:pt x="452" y="57"/>
                    </a:lnTo>
                    <a:lnTo>
                      <a:pt x="453" y="51"/>
                    </a:lnTo>
                    <a:lnTo>
                      <a:pt x="455" y="48"/>
                    </a:lnTo>
                    <a:lnTo>
                      <a:pt x="458" y="46"/>
                    </a:lnTo>
                    <a:lnTo>
                      <a:pt x="460" y="42"/>
                    </a:lnTo>
                    <a:lnTo>
                      <a:pt x="462" y="39"/>
                    </a:lnTo>
                    <a:lnTo>
                      <a:pt x="458" y="35"/>
                    </a:lnTo>
                    <a:lnTo>
                      <a:pt x="458" y="34"/>
                    </a:lnTo>
                    <a:lnTo>
                      <a:pt x="460" y="30"/>
                    </a:lnTo>
                    <a:lnTo>
                      <a:pt x="458" y="28"/>
                    </a:lnTo>
                    <a:lnTo>
                      <a:pt x="463" y="16"/>
                    </a:lnTo>
                    <a:lnTo>
                      <a:pt x="463" y="14"/>
                    </a:lnTo>
                    <a:lnTo>
                      <a:pt x="460" y="12"/>
                    </a:lnTo>
                    <a:lnTo>
                      <a:pt x="462" y="11"/>
                    </a:lnTo>
                    <a:lnTo>
                      <a:pt x="460" y="0"/>
                    </a:lnTo>
                    <a:lnTo>
                      <a:pt x="468" y="4"/>
                    </a:lnTo>
                    <a:lnTo>
                      <a:pt x="473" y="7"/>
                    </a:lnTo>
                    <a:lnTo>
                      <a:pt x="495" y="20"/>
                    </a:lnTo>
                    <a:lnTo>
                      <a:pt x="517" y="34"/>
                    </a:lnTo>
                    <a:lnTo>
                      <a:pt x="518" y="32"/>
                    </a:lnTo>
                    <a:lnTo>
                      <a:pt x="518" y="25"/>
                    </a:lnTo>
                    <a:lnTo>
                      <a:pt x="520" y="18"/>
                    </a:lnTo>
                    <a:lnTo>
                      <a:pt x="520" y="12"/>
                    </a:lnTo>
                    <a:lnTo>
                      <a:pt x="522" y="7"/>
                    </a:lnTo>
                    <a:lnTo>
                      <a:pt x="527" y="5"/>
                    </a:lnTo>
                    <a:lnTo>
                      <a:pt x="533" y="7"/>
                    </a:lnTo>
                    <a:lnTo>
                      <a:pt x="538" y="5"/>
                    </a:lnTo>
                    <a:lnTo>
                      <a:pt x="542" y="9"/>
                    </a:lnTo>
                    <a:lnTo>
                      <a:pt x="547" y="11"/>
                    </a:lnTo>
                    <a:lnTo>
                      <a:pt x="550" y="12"/>
                    </a:lnTo>
                    <a:lnTo>
                      <a:pt x="550" y="14"/>
                    </a:lnTo>
                    <a:lnTo>
                      <a:pt x="550" y="21"/>
                    </a:lnTo>
                    <a:lnTo>
                      <a:pt x="547" y="23"/>
                    </a:lnTo>
                    <a:lnTo>
                      <a:pt x="548" y="28"/>
                    </a:lnTo>
                    <a:lnTo>
                      <a:pt x="552" y="30"/>
                    </a:lnTo>
                    <a:lnTo>
                      <a:pt x="553" y="32"/>
                    </a:lnTo>
                    <a:lnTo>
                      <a:pt x="557" y="34"/>
                    </a:lnTo>
                    <a:lnTo>
                      <a:pt x="565" y="32"/>
                    </a:lnTo>
                    <a:lnTo>
                      <a:pt x="567" y="32"/>
                    </a:lnTo>
                    <a:lnTo>
                      <a:pt x="575" y="35"/>
                    </a:lnTo>
                    <a:lnTo>
                      <a:pt x="577" y="42"/>
                    </a:lnTo>
                    <a:lnTo>
                      <a:pt x="585" y="42"/>
                    </a:lnTo>
                    <a:lnTo>
                      <a:pt x="590" y="46"/>
                    </a:lnTo>
                    <a:lnTo>
                      <a:pt x="594" y="46"/>
                    </a:lnTo>
                    <a:lnTo>
                      <a:pt x="595" y="51"/>
                    </a:lnTo>
                    <a:lnTo>
                      <a:pt x="599" y="53"/>
                    </a:lnTo>
                    <a:lnTo>
                      <a:pt x="600" y="57"/>
                    </a:lnTo>
                    <a:lnTo>
                      <a:pt x="600" y="60"/>
                    </a:lnTo>
                    <a:lnTo>
                      <a:pt x="600" y="64"/>
                    </a:lnTo>
                    <a:lnTo>
                      <a:pt x="602" y="73"/>
                    </a:lnTo>
                    <a:lnTo>
                      <a:pt x="599" y="73"/>
                    </a:lnTo>
                    <a:lnTo>
                      <a:pt x="599" y="74"/>
                    </a:lnTo>
                    <a:lnTo>
                      <a:pt x="595" y="80"/>
                    </a:lnTo>
                    <a:lnTo>
                      <a:pt x="595" y="83"/>
                    </a:lnTo>
                    <a:lnTo>
                      <a:pt x="590" y="88"/>
                    </a:lnTo>
                    <a:lnTo>
                      <a:pt x="590" y="83"/>
                    </a:lnTo>
                    <a:lnTo>
                      <a:pt x="587" y="85"/>
                    </a:lnTo>
                    <a:lnTo>
                      <a:pt x="584" y="106"/>
                    </a:lnTo>
                    <a:lnTo>
                      <a:pt x="582" y="115"/>
                    </a:lnTo>
                    <a:lnTo>
                      <a:pt x="589" y="124"/>
                    </a:lnTo>
                    <a:lnTo>
                      <a:pt x="585" y="127"/>
                    </a:lnTo>
                    <a:lnTo>
                      <a:pt x="594" y="127"/>
                    </a:lnTo>
                    <a:lnTo>
                      <a:pt x="610" y="117"/>
                    </a:lnTo>
                    <a:lnTo>
                      <a:pt x="619" y="129"/>
                    </a:lnTo>
                    <a:lnTo>
                      <a:pt x="625" y="138"/>
                    </a:lnTo>
                    <a:lnTo>
                      <a:pt x="660" y="142"/>
                    </a:lnTo>
                    <a:lnTo>
                      <a:pt x="667" y="147"/>
                    </a:lnTo>
                    <a:lnTo>
                      <a:pt x="667" y="154"/>
                    </a:lnTo>
                    <a:lnTo>
                      <a:pt x="665" y="157"/>
                    </a:lnTo>
                    <a:lnTo>
                      <a:pt x="670" y="154"/>
                    </a:lnTo>
                    <a:lnTo>
                      <a:pt x="687" y="159"/>
                    </a:lnTo>
                    <a:lnTo>
                      <a:pt x="699" y="165"/>
                    </a:lnTo>
                    <a:lnTo>
                      <a:pt x="700" y="170"/>
                    </a:lnTo>
                    <a:lnTo>
                      <a:pt x="695" y="179"/>
                    </a:lnTo>
                    <a:lnTo>
                      <a:pt x="699" y="189"/>
                    </a:lnTo>
                    <a:lnTo>
                      <a:pt x="695" y="193"/>
                    </a:lnTo>
                    <a:lnTo>
                      <a:pt x="699" y="195"/>
                    </a:lnTo>
                    <a:lnTo>
                      <a:pt x="699" y="202"/>
                    </a:lnTo>
                    <a:lnTo>
                      <a:pt x="682" y="202"/>
                    </a:lnTo>
                    <a:lnTo>
                      <a:pt x="672" y="187"/>
                    </a:lnTo>
                    <a:lnTo>
                      <a:pt x="665" y="186"/>
                    </a:lnTo>
                    <a:lnTo>
                      <a:pt x="649" y="172"/>
                    </a:lnTo>
                    <a:lnTo>
                      <a:pt x="644" y="173"/>
                    </a:lnTo>
                    <a:lnTo>
                      <a:pt x="655" y="187"/>
                    </a:lnTo>
                    <a:lnTo>
                      <a:pt x="662" y="189"/>
                    </a:lnTo>
                    <a:lnTo>
                      <a:pt x="675" y="203"/>
                    </a:lnTo>
                    <a:lnTo>
                      <a:pt x="702" y="210"/>
                    </a:lnTo>
                    <a:lnTo>
                      <a:pt x="700" y="214"/>
                    </a:lnTo>
                    <a:lnTo>
                      <a:pt x="684" y="214"/>
                    </a:lnTo>
                    <a:lnTo>
                      <a:pt x="692" y="218"/>
                    </a:lnTo>
                    <a:lnTo>
                      <a:pt x="700" y="216"/>
                    </a:lnTo>
                    <a:lnTo>
                      <a:pt x="712" y="230"/>
                    </a:lnTo>
                    <a:lnTo>
                      <a:pt x="712" y="239"/>
                    </a:lnTo>
                    <a:lnTo>
                      <a:pt x="710" y="239"/>
                    </a:lnTo>
                    <a:lnTo>
                      <a:pt x="704" y="232"/>
                    </a:lnTo>
                    <a:lnTo>
                      <a:pt x="692" y="226"/>
                    </a:lnTo>
                    <a:lnTo>
                      <a:pt x="692" y="232"/>
                    </a:lnTo>
                    <a:lnTo>
                      <a:pt x="697" y="232"/>
                    </a:lnTo>
                    <a:lnTo>
                      <a:pt x="699" y="235"/>
                    </a:lnTo>
                    <a:lnTo>
                      <a:pt x="694" y="237"/>
                    </a:lnTo>
                    <a:lnTo>
                      <a:pt x="702" y="246"/>
                    </a:lnTo>
                    <a:lnTo>
                      <a:pt x="695" y="253"/>
                    </a:lnTo>
                    <a:lnTo>
                      <a:pt x="674" y="237"/>
                    </a:lnTo>
                    <a:lnTo>
                      <a:pt x="669" y="237"/>
                    </a:lnTo>
                    <a:lnTo>
                      <a:pt x="674" y="242"/>
                    </a:lnTo>
                    <a:lnTo>
                      <a:pt x="682" y="251"/>
                    </a:lnTo>
                    <a:lnTo>
                      <a:pt x="700" y="258"/>
                    </a:lnTo>
                    <a:lnTo>
                      <a:pt x="704" y="265"/>
                    </a:lnTo>
                    <a:lnTo>
                      <a:pt x="705" y="262"/>
                    </a:lnTo>
                    <a:lnTo>
                      <a:pt x="709" y="265"/>
                    </a:lnTo>
                    <a:lnTo>
                      <a:pt x="710" y="260"/>
                    </a:lnTo>
                    <a:lnTo>
                      <a:pt x="717" y="267"/>
                    </a:lnTo>
                    <a:lnTo>
                      <a:pt x="707" y="271"/>
                    </a:lnTo>
                    <a:lnTo>
                      <a:pt x="719" y="272"/>
                    </a:lnTo>
                    <a:lnTo>
                      <a:pt x="719" y="279"/>
                    </a:lnTo>
                    <a:lnTo>
                      <a:pt x="710" y="287"/>
                    </a:lnTo>
                    <a:lnTo>
                      <a:pt x="707" y="290"/>
                    </a:lnTo>
                    <a:lnTo>
                      <a:pt x="694" y="279"/>
                    </a:lnTo>
                    <a:lnTo>
                      <a:pt x="695" y="276"/>
                    </a:lnTo>
                    <a:lnTo>
                      <a:pt x="690" y="272"/>
                    </a:lnTo>
                    <a:lnTo>
                      <a:pt x="690" y="278"/>
                    </a:lnTo>
                    <a:lnTo>
                      <a:pt x="684" y="272"/>
                    </a:lnTo>
                    <a:lnTo>
                      <a:pt x="684" y="265"/>
                    </a:lnTo>
                    <a:lnTo>
                      <a:pt x="679" y="260"/>
                    </a:lnTo>
                    <a:lnTo>
                      <a:pt x="674" y="260"/>
                    </a:lnTo>
                    <a:lnTo>
                      <a:pt x="670" y="267"/>
                    </a:lnTo>
                    <a:lnTo>
                      <a:pt x="664" y="262"/>
                    </a:lnTo>
                    <a:lnTo>
                      <a:pt x="659" y="264"/>
                    </a:lnTo>
                    <a:lnTo>
                      <a:pt x="654" y="253"/>
                    </a:lnTo>
                    <a:lnTo>
                      <a:pt x="655" y="262"/>
                    </a:lnTo>
                    <a:lnTo>
                      <a:pt x="650" y="265"/>
                    </a:lnTo>
                    <a:lnTo>
                      <a:pt x="655" y="269"/>
                    </a:lnTo>
                    <a:lnTo>
                      <a:pt x="665" y="267"/>
                    </a:lnTo>
                    <a:lnTo>
                      <a:pt x="672" y="272"/>
                    </a:lnTo>
                    <a:lnTo>
                      <a:pt x="675" y="265"/>
                    </a:lnTo>
                    <a:lnTo>
                      <a:pt x="679" y="271"/>
                    </a:lnTo>
                    <a:lnTo>
                      <a:pt x="682" y="283"/>
                    </a:lnTo>
                    <a:lnTo>
                      <a:pt x="690" y="287"/>
                    </a:lnTo>
                    <a:lnTo>
                      <a:pt x="689" y="290"/>
                    </a:lnTo>
                    <a:lnTo>
                      <a:pt x="694" y="288"/>
                    </a:lnTo>
                    <a:lnTo>
                      <a:pt x="700" y="292"/>
                    </a:lnTo>
                    <a:lnTo>
                      <a:pt x="700" y="299"/>
                    </a:lnTo>
                    <a:lnTo>
                      <a:pt x="702" y="297"/>
                    </a:lnTo>
                    <a:lnTo>
                      <a:pt x="704" y="301"/>
                    </a:lnTo>
                    <a:lnTo>
                      <a:pt x="697" y="309"/>
                    </a:lnTo>
                    <a:lnTo>
                      <a:pt x="699" y="315"/>
                    </a:lnTo>
                    <a:lnTo>
                      <a:pt x="702" y="304"/>
                    </a:lnTo>
                    <a:lnTo>
                      <a:pt x="710" y="299"/>
                    </a:lnTo>
                    <a:lnTo>
                      <a:pt x="715" y="295"/>
                    </a:lnTo>
                    <a:lnTo>
                      <a:pt x="719" y="302"/>
                    </a:lnTo>
                    <a:lnTo>
                      <a:pt x="714" y="306"/>
                    </a:lnTo>
                    <a:lnTo>
                      <a:pt x="714" y="308"/>
                    </a:lnTo>
                    <a:lnTo>
                      <a:pt x="720" y="304"/>
                    </a:lnTo>
                    <a:lnTo>
                      <a:pt x="724" y="306"/>
                    </a:lnTo>
                    <a:lnTo>
                      <a:pt x="719" y="290"/>
                    </a:lnTo>
                    <a:lnTo>
                      <a:pt x="720" y="288"/>
                    </a:lnTo>
                    <a:lnTo>
                      <a:pt x="730" y="290"/>
                    </a:lnTo>
                    <a:lnTo>
                      <a:pt x="732" y="294"/>
                    </a:lnTo>
                    <a:lnTo>
                      <a:pt x="739" y="288"/>
                    </a:lnTo>
                    <a:lnTo>
                      <a:pt x="750" y="287"/>
                    </a:lnTo>
                    <a:lnTo>
                      <a:pt x="772" y="332"/>
                    </a:lnTo>
                    <a:lnTo>
                      <a:pt x="769" y="332"/>
                    </a:lnTo>
                    <a:lnTo>
                      <a:pt x="769" y="327"/>
                    </a:lnTo>
                    <a:lnTo>
                      <a:pt x="760" y="311"/>
                    </a:lnTo>
                    <a:lnTo>
                      <a:pt x="760" y="334"/>
                    </a:lnTo>
                    <a:lnTo>
                      <a:pt x="757" y="336"/>
                    </a:lnTo>
                    <a:lnTo>
                      <a:pt x="752" y="331"/>
                    </a:lnTo>
                    <a:lnTo>
                      <a:pt x="755" y="336"/>
                    </a:lnTo>
                    <a:lnTo>
                      <a:pt x="747" y="338"/>
                    </a:lnTo>
                    <a:lnTo>
                      <a:pt x="727" y="341"/>
                    </a:lnTo>
                    <a:lnTo>
                      <a:pt x="710" y="345"/>
                    </a:lnTo>
                    <a:lnTo>
                      <a:pt x="704" y="347"/>
                    </a:lnTo>
                    <a:lnTo>
                      <a:pt x="669" y="355"/>
                    </a:lnTo>
                    <a:lnTo>
                      <a:pt x="644" y="361"/>
                    </a:lnTo>
                    <a:lnTo>
                      <a:pt x="630" y="364"/>
                    </a:lnTo>
                    <a:lnTo>
                      <a:pt x="585" y="373"/>
                    </a:lnTo>
                    <a:lnTo>
                      <a:pt x="573" y="375"/>
                    </a:lnTo>
                    <a:lnTo>
                      <a:pt x="557" y="378"/>
                    </a:lnTo>
                    <a:lnTo>
                      <a:pt x="532" y="386"/>
                    </a:lnTo>
                    <a:lnTo>
                      <a:pt x="518" y="387"/>
                    </a:lnTo>
                    <a:lnTo>
                      <a:pt x="490" y="393"/>
                    </a:lnTo>
                    <a:lnTo>
                      <a:pt x="483" y="394"/>
                    </a:lnTo>
                    <a:lnTo>
                      <a:pt x="450" y="401"/>
                    </a:lnTo>
                    <a:close/>
                    <a:moveTo>
                      <a:pt x="790" y="126"/>
                    </a:moveTo>
                    <a:lnTo>
                      <a:pt x="794" y="124"/>
                    </a:lnTo>
                    <a:lnTo>
                      <a:pt x="790" y="134"/>
                    </a:lnTo>
                    <a:lnTo>
                      <a:pt x="789" y="145"/>
                    </a:lnTo>
                    <a:lnTo>
                      <a:pt x="784" y="147"/>
                    </a:lnTo>
                    <a:lnTo>
                      <a:pt x="787" y="143"/>
                    </a:lnTo>
                    <a:lnTo>
                      <a:pt x="784" y="143"/>
                    </a:lnTo>
                    <a:lnTo>
                      <a:pt x="787" y="142"/>
                    </a:lnTo>
                    <a:lnTo>
                      <a:pt x="790" y="126"/>
                    </a:lnTo>
                    <a:close/>
                    <a:moveTo>
                      <a:pt x="745" y="200"/>
                    </a:moveTo>
                    <a:lnTo>
                      <a:pt x="739" y="202"/>
                    </a:lnTo>
                    <a:lnTo>
                      <a:pt x="739" y="198"/>
                    </a:lnTo>
                    <a:lnTo>
                      <a:pt x="744" y="198"/>
                    </a:lnTo>
                    <a:lnTo>
                      <a:pt x="742" y="196"/>
                    </a:lnTo>
                    <a:lnTo>
                      <a:pt x="749" y="179"/>
                    </a:lnTo>
                    <a:lnTo>
                      <a:pt x="749" y="168"/>
                    </a:lnTo>
                    <a:lnTo>
                      <a:pt x="755" y="161"/>
                    </a:lnTo>
                    <a:lnTo>
                      <a:pt x="755" y="156"/>
                    </a:lnTo>
                    <a:lnTo>
                      <a:pt x="749" y="149"/>
                    </a:lnTo>
                    <a:lnTo>
                      <a:pt x="755" y="145"/>
                    </a:lnTo>
                    <a:lnTo>
                      <a:pt x="755" y="142"/>
                    </a:lnTo>
                    <a:lnTo>
                      <a:pt x="757" y="136"/>
                    </a:lnTo>
                    <a:lnTo>
                      <a:pt x="782" y="129"/>
                    </a:lnTo>
                    <a:lnTo>
                      <a:pt x="767" y="177"/>
                    </a:lnTo>
                    <a:lnTo>
                      <a:pt x="769" y="179"/>
                    </a:lnTo>
                    <a:lnTo>
                      <a:pt x="762" y="193"/>
                    </a:lnTo>
                    <a:lnTo>
                      <a:pt x="767" y="195"/>
                    </a:lnTo>
                    <a:lnTo>
                      <a:pt x="759" y="196"/>
                    </a:lnTo>
                    <a:lnTo>
                      <a:pt x="759" y="203"/>
                    </a:lnTo>
                    <a:lnTo>
                      <a:pt x="764" y="205"/>
                    </a:lnTo>
                    <a:lnTo>
                      <a:pt x="754" y="210"/>
                    </a:lnTo>
                    <a:lnTo>
                      <a:pt x="754" y="216"/>
                    </a:lnTo>
                    <a:lnTo>
                      <a:pt x="757" y="218"/>
                    </a:lnTo>
                    <a:lnTo>
                      <a:pt x="754" y="218"/>
                    </a:lnTo>
                    <a:lnTo>
                      <a:pt x="749" y="226"/>
                    </a:lnTo>
                    <a:lnTo>
                      <a:pt x="750" y="256"/>
                    </a:lnTo>
                    <a:lnTo>
                      <a:pt x="747" y="258"/>
                    </a:lnTo>
                    <a:lnTo>
                      <a:pt x="737" y="235"/>
                    </a:lnTo>
                    <a:lnTo>
                      <a:pt x="742" y="210"/>
                    </a:lnTo>
                    <a:lnTo>
                      <a:pt x="739" y="212"/>
                    </a:lnTo>
                    <a:lnTo>
                      <a:pt x="739" y="207"/>
                    </a:lnTo>
                    <a:lnTo>
                      <a:pt x="740" y="202"/>
                    </a:lnTo>
                    <a:lnTo>
                      <a:pt x="745" y="200"/>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grpSp>
        <p:grpSp>
          <p:nvGrpSpPr>
            <p:cNvPr id="9" name="Group 83"/>
            <p:cNvGrpSpPr/>
            <p:nvPr/>
          </p:nvGrpSpPr>
          <p:grpSpPr>
            <a:xfrm rot="21424471">
              <a:off x="3207279" y="2437516"/>
              <a:ext cx="3035560" cy="2418898"/>
              <a:chOff x="2690655" y="805692"/>
              <a:chExt cx="2564398" cy="2043451"/>
            </a:xfrm>
            <a:solidFill>
              <a:schemeClr val="bg2"/>
            </a:solidFill>
          </p:grpSpPr>
          <p:sp>
            <p:nvSpPr>
              <p:cNvPr id="35" name="Freeform 10"/>
              <p:cNvSpPr>
                <a:spLocks/>
              </p:cNvSpPr>
              <p:nvPr/>
            </p:nvSpPr>
            <p:spPr bwMode="auto">
              <a:xfrm>
                <a:off x="2716011" y="1292064"/>
                <a:ext cx="805624" cy="569354"/>
              </a:xfrm>
              <a:custGeom>
                <a:avLst/>
                <a:gdLst>
                  <a:gd name="T0" fmla="*/ 50 w 699"/>
                  <a:gd name="T1" fmla="*/ 396 h 494"/>
                  <a:gd name="T2" fmla="*/ 5 w 699"/>
                  <a:gd name="T3" fmla="*/ 326 h 494"/>
                  <a:gd name="T4" fmla="*/ 12 w 699"/>
                  <a:gd name="T5" fmla="*/ 234 h 494"/>
                  <a:gd name="T6" fmla="*/ 22 w 699"/>
                  <a:gd name="T7" fmla="*/ 126 h 494"/>
                  <a:gd name="T8" fmla="*/ 32 w 699"/>
                  <a:gd name="T9" fmla="*/ 0 h 494"/>
                  <a:gd name="T10" fmla="*/ 210 w 699"/>
                  <a:gd name="T11" fmla="*/ 14 h 494"/>
                  <a:gd name="T12" fmla="*/ 412 w 699"/>
                  <a:gd name="T13" fmla="*/ 25 h 494"/>
                  <a:gd name="T14" fmla="*/ 562 w 699"/>
                  <a:gd name="T15" fmla="*/ 32 h 494"/>
                  <a:gd name="T16" fmla="*/ 689 w 699"/>
                  <a:gd name="T17" fmla="*/ 32 h 494"/>
                  <a:gd name="T18" fmla="*/ 680 w 699"/>
                  <a:gd name="T19" fmla="*/ 59 h 494"/>
                  <a:gd name="T20" fmla="*/ 664 w 699"/>
                  <a:gd name="T21" fmla="*/ 80 h 494"/>
                  <a:gd name="T22" fmla="*/ 677 w 699"/>
                  <a:gd name="T23" fmla="*/ 103 h 494"/>
                  <a:gd name="T24" fmla="*/ 695 w 699"/>
                  <a:gd name="T25" fmla="*/ 113 h 494"/>
                  <a:gd name="T26" fmla="*/ 697 w 699"/>
                  <a:gd name="T27" fmla="*/ 161 h 494"/>
                  <a:gd name="T28" fmla="*/ 697 w 699"/>
                  <a:gd name="T29" fmla="*/ 220 h 494"/>
                  <a:gd name="T30" fmla="*/ 697 w 699"/>
                  <a:gd name="T31" fmla="*/ 357 h 494"/>
                  <a:gd name="T32" fmla="*/ 685 w 699"/>
                  <a:gd name="T33" fmla="*/ 366 h 494"/>
                  <a:gd name="T34" fmla="*/ 690 w 699"/>
                  <a:gd name="T35" fmla="*/ 377 h 494"/>
                  <a:gd name="T36" fmla="*/ 685 w 699"/>
                  <a:gd name="T37" fmla="*/ 389 h 494"/>
                  <a:gd name="T38" fmla="*/ 687 w 699"/>
                  <a:gd name="T39" fmla="*/ 395 h 494"/>
                  <a:gd name="T40" fmla="*/ 697 w 699"/>
                  <a:gd name="T41" fmla="*/ 409 h 494"/>
                  <a:gd name="T42" fmla="*/ 694 w 699"/>
                  <a:gd name="T43" fmla="*/ 418 h 494"/>
                  <a:gd name="T44" fmla="*/ 690 w 699"/>
                  <a:gd name="T45" fmla="*/ 426 h 494"/>
                  <a:gd name="T46" fmla="*/ 689 w 699"/>
                  <a:gd name="T47" fmla="*/ 439 h 494"/>
                  <a:gd name="T48" fmla="*/ 684 w 699"/>
                  <a:gd name="T49" fmla="*/ 448 h 494"/>
                  <a:gd name="T50" fmla="*/ 679 w 699"/>
                  <a:gd name="T51" fmla="*/ 458 h 494"/>
                  <a:gd name="T52" fmla="*/ 689 w 699"/>
                  <a:gd name="T53" fmla="*/ 471 h 494"/>
                  <a:gd name="T54" fmla="*/ 692 w 699"/>
                  <a:gd name="T55" fmla="*/ 483 h 494"/>
                  <a:gd name="T56" fmla="*/ 697 w 699"/>
                  <a:gd name="T57" fmla="*/ 494 h 494"/>
                  <a:gd name="T58" fmla="*/ 684 w 699"/>
                  <a:gd name="T59" fmla="*/ 490 h 494"/>
                  <a:gd name="T60" fmla="*/ 680 w 699"/>
                  <a:gd name="T61" fmla="*/ 485 h 494"/>
                  <a:gd name="T62" fmla="*/ 674 w 699"/>
                  <a:gd name="T63" fmla="*/ 474 h 494"/>
                  <a:gd name="T64" fmla="*/ 665 w 699"/>
                  <a:gd name="T65" fmla="*/ 469 h 494"/>
                  <a:gd name="T66" fmla="*/ 655 w 699"/>
                  <a:gd name="T67" fmla="*/ 462 h 494"/>
                  <a:gd name="T68" fmla="*/ 649 w 699"/>
                  <a:gd name="T69" fmla="*/ 458 h 494"/>
                  <a:gd name="T70" fmla="*/ 634 w 699"/>
                  <a:gd name="T71" fmla="*/ 455 h 494"/>
                  <a:gd name="T72" fmla="*/ 625 w 699"/>
                  <a:gd name="T73" fmla="*/ 446 h 494"/>
                  <a:gd name="T74" fmla="*/ 617 w 699"/>
                  <a:gd name="T75" fmla="*/ 442 h 494"/>
                  <a:gd name="T76" fmla="*/ 602 w 699"/>
                  <a:gd name="T77" fmla="*/ 444 h 494"/>
                  <a:gd name="T78" fmla="*/ 589 w 699"/>
                  <a:gd name="T79" fmla="*/ 442 h 494"/>
                  <a:gd name="T80" fmla="*/ 575 w 699"/>
                  <a:gd name="T81" fmla="*/ 444 h 494"/>
                  <a:gd name="T82" fmla="*/ 565 w 699"/>
                  <a:gd name="T83" fmla="*/ 442 h 494"/>
                  <a:gd name="T84" fmla="*/ 557 w 699"/>
                  <a:gd name="T85" fmla="*/ 455 h 494"/>
                  <a:gd name="T86" fmla="*/ 544 w 699"/>
                  <a:gd name="T87" fmla="*/ 449 h 494"/>
                  <a:gd name="T88" fmla="*/ 539 w 699"/>
                  <a:gd name="T89" fmla="*/ 444 h 494"/>
                  <a:gd name="T90" fmla="*/ 512 w 699"/>
                  <a:gd name="T91" fmla="*/ 430 h 494"/>
                  <a:gd name="T92" fmla="*/ 414 w 699"/>
                  <a:gd name="T93" fmla="*/ 419 h 494"/>
                  <a:gd name="T94" fmla="*/ 180 w 699"/>
                  <a:gd name="T95" fmla="*/ 407 h 4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9"/>
                  <a:gd name="T145" fmla="*/ 0 h 494"/>
                  <a:gd name="T146" fmla="*/ 699 w 699"/>
                  <a:gd name="T147" fmla="*/ 494 h 4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9" h="494">
                    <a:moveTo>
                      <a:pt x="115" y="402"/>
                    </a:moveTo>
                    <a:lnTo>
                      <a:pt x="95" y="400"/>
                    </a:lnTo>
                    <a:lnTo>
                      <a:pt x="50" y="396"/>
                    </a:lnTo>
                    <a:lnTo>
                      <a:pt x="0" y="391"/>
                    </a:lnTo>
                    <a:lnTo>
                      <a:pt x="5" y="327"/>
                    </a:lnTo>
                    <a:lnTo>
                      <a:pt x="5" y="326"/>
                    </a:lnTo>
                    <a:lnTo>
                      <a:pt x="8" y="278"/>
                    </a:lnTo>
                    <a:lnTo>
                      <a:pt x="12" y="239"/>
                    </a:lnTo>
                    <a:lnTo>
                      <a:pt x="12" y="234"/>
                    </a:lnTo>
                    <a:lnTo>
                      <a:pt x="17" y="182"/>
                    </a:lnTo>
                    <a:lnTo>
                      <a:pt x="20" y="126"/>
                    </a:lnTo>
                    <a:lnTo>
                      <a:pt x="22" y="126"/>
                    </a:lnTo>
                    <a:lnTo>
                      <a:pt x="25" y="98"/>
                    </a:lnTo>
                    <a:lnTo>
                      <a:pt x="30" y="7"/>
                    </a:lnTo>
                    <a:lnTo>
                      <a:pt x="32" y="0"/>
                    </a:lnTo>
                    <a:lnTo>
                      <a:pt x="123" y="7"/>
                    </a:lnTo>
                    <a:lnTo>
                      <a:pt x="128" y="9"/>
                    </a:lnTo>
                    <a:lnTo>
                      <a:pt x="210" y="14"/>
                    </a:lnTo>
                    <a:lnTo>
                      <a:pt x="342" y="21"/>
                    </a:lnTo>
                    <a:lnTo>
                      <a:pt x="397" y="25"/>
                    </a:lnTo>
                    <a:lnTo>
                      <a:pt x="412" y="25"/>
                    </a:lnTo>
                    <a:lnTo>
                      <a:pt x="474" y="29"/>
                    </a:lnTo>
                    <a:lnTo>
                      <a:pt x="499" y="29"/>
                    </a:lnTo>
                    <a:lnTo>
                      <a:pt x="562" y="32"/>
                    </a:lnTo>
                    <a:lnTo>
                      <a:pt x="564" y="32"/>
                    </a:lnTo>
                    <a:lnTo>
                      <a:pt x="630" y="32"/>
                    </a:lnTo>
                    <a:lnTo>
                      <a:pt x="689" y="32"/>
                    </a:lnTo>
                    <a:lnTo>
                      <a:pt x="687" y="48"/>
                    </a:lnTo>
                    <a:lnTo>
                      <a:pt x="685" y="50"/>
                    </a:lnTo>
                    <a:lnTo>
                      <a:pt x="680" y="59"/>
                    </a:lnTo>
                    <a:lnTo>
                      <a:pt x="665" y="71"/>
                    </a:lnTo>
                    <a:lnTo>
                      <a:pt x="662" y="76"/>
                    </a:lnTo>
                    <a:lnTo>
                      <a:pt x="664" y="80"/>
                    </a:lnTo>
                    <a:lnTo>
                      <a:pt x="670" y="89"/>
                    </a:lnTo>
                    <a:lnTo>
                      <a:pt x="674" y="96"/>
                    </a:lnTo>
                    <a:lnTo>
                      <a:pt x="677" y="103"/>
                    </a:lnTo>
                    <a:lnTo>
                      <a:pt x="685" y="105"/>
                    </a:lnTo>
                    <a:lnTo>
                      <a:pt x="690" y="108"/>
                    </a:lnTo>
                    <a:lnTo>
                      <a:pt x="695" y="113"/>
                    </a:lnTo>
                    <a:lnTo>
                      <a:pt x="697" y="117"/>
                    </a:lnTo>
                    <a:lnTo>
                      <a:pt x="699" y="121"/>
                    </a:lnTo>
                    <a:lnTo>
                      <a:pt x="697" y="161"/>
                    </a:lnTo>
                    <a:lnTo>
                      <a:pt x="697" y="184"/>
                    </a:lnTo>
                    <a:lnTo>
                      <a:pt x="697" y="207"/>
                    </a:lnTo>
                    <a:lnTo>
                      <a:pt x="697" y="220"/>
                    </a:lnTo>
                    <a:lnTo>
                      <a:pt x="697" y="266"/>
                    </a:lnTo>
                    <a:lnTo>
                      <a:pt x="697" y="311"/>
                    </a:lnTo>
                    <a:lnTo>
                      <a:pt x="697" y="357"/>
                    </a:lnTo>
                    <a:lnTo>
                      <a:pt x="684" y="357"/>
                    </a:lnTo>
                    <a:lnTo>
                      <a:pt x="685" y="361"/>
                    </a:lnTo>
                    <a:lnTo>
                      <a:pt x="685" y="366"/>
                    </a:lnTo>
                    <a:lnTo>
                      <a:pt x="687" y="372"/>
                    </a:lnTo>
                    <a:lnTo>
                      <a:pt x="690" y="373"/>
                    </a:lnTo>
                    <a:lnTo>
                      <a:pt x="690" y="377"/>
                    </a:lnTo>
                    <a:lnTo>
                      <a:pt x="689" y="384"/>
                    </a:lnTo>
                    <a:lnTo>
                      <a:pt x="685" y="386"/>
                    </a:lnTo>
                    <a:lnTo>
                      <a:pt x="685" y="389"/>
                    </a:lnTo>
                    <a:lnTo>
                      <a:pt x="687" y="391"/>
                    </a:lnTo>
                    <a:lnTo>
                      <a:pt x="687" y="393"/>
                    </a:lnTo>
                    <a:lnTo>
                      <a:pt x="687" y="395"/>
                    </a:lnTo>
                    <a:lnTo>
                      <a:pt x="694" y="396"/>
                    </a:lnTo>
                    <a:lnTo>
                      <a:pt x="695" y="398"/>
                    </a:lnTo>
                    <a:lnTo>
                      <a:pt x="697" y="409"/>
                    </a:lnTo>
                    <a:lnTo>
                      <a:pt x="695" y="414"/>
                    </a:lnTo>
                    <a:lnTo>
                      <a:pt x="695" y="416"/>
                    </a:lnTo>
                    <a:lnTo>
                      <a:pt x="694" y="418"/>
                    </a:lnTo>
                    <a:lnTo>
                      <a:pt x="690" y="418"/>
                    </a:lnTo>
                    <a:lnTo>
                      <a:pt x="692" y="423"/>
                    </a:lnTo>
                    <a:lnTo>
                      <a:pt x="690" y="426"/>
                    </a:lnTo>
                    <a:lnTo>
                      <a:pt x="690" y="432"/>
                    </a:lnTo>
                    <a:lnTo>
                      <a:pt x="689" y="437"/>
                    </a:lnTo>
                    <a:lnTo>
                      <a:pt x="689" y="439"/>
                    </a:lnTo>
                    <a:lnTo>
                      <a:pt x="687" y="446"/>
                    </a:lnTo>
                    <a:lnTo>
                      <a:pt x="685" y="448"/>
                    </a:lnTo>
                    <a:lnTo>
                      <a:pt x="684" y="448"/>
                    </a:lnTo>
                    <a:lnTo>
                      <a:pt x="684" y="453"/>
                    </a:lnTo>
                    <a:lnTo>
                      <a:pt x="680" y="455"/>
                    </a:lnTo>
                    <a:lnTo>
                      <a:pt x="679" y="458"/>
                    </a:lnTo>
                    <a:lnTo>
                      <a:pt x="680" y="464"/>
                    </a:lnTo>
                    <a:lnTo>
                      <a:pt x="687" y="471"/>
                    </a:lnTo>
                    <a:lnTo>
                      <a:pt x="689" y="471"/>
                    </a:lnTo>
                    <a:lnTo>
                      <a:pt x="690" y="474"/>
                    </a:lnTo>
                    <a:lnTo>
                      <a:pt x="694" y="481"/>
                    </a:lnTo>
                    <a:lnTo>
                      <a:pt x="692" y="483"/>
                    </a:lnTo>
                    <a:lnTo>
                      <a:pt x="694" y="483"/>
                    </a:lnTo>
                    <a:lnTo>
                      <a:pt x="694" y="490"/>
                    </a:lnTo>
                    <a:lnTo>
                      <a:pt x="697" y="494"/>
                    </a:lnTo>
                    <a:lnTo>
                      <a:pt x="692" y="494"/>
                    </a:lnTo>
                    <a:lnTo>
                      <a:pt x="687" y="490"/>
                    </a:lnTo>
                    <a:lnTo>
                      <a:pt x="684" y="490"/>
                    </a:lnTo>
                    <a:lnTo>
                      <a:pt x="682" y="492"/>
                    </a:lnTo>
                    <a:lnTo>
                      <a:pt x="680" y="490"/>
                    </a:lnTo>
                    <a:lnTo>
                      <a:pt x="680" y="485"/>
                    </a:lnTo>
                    <a:lnTo>
                      <a:pt x="672" y="478"/>
                    </a:lnTo>
                    <a:lnTo>
                      <a:pt x="672" y="476"/>
                    </a:lnTo>
                    <a:lnTo>
                      <a:pt x="674" y="474"/>
                    </a:lnTo>
                    <a:lnTo>
                      <a:pt x="674" y="471"/>
                    </a:lnTo>
                    <a:lnTo>
                      <a:pt x="672" y="469"/>
                    </a:lnTo>
                    <a:lnTo>
                      <a:pt x="665" y="469"/>
                    </a:lnTo>
                    <a:lnTo>
                      <a:pt x="664" y="467"/>
                    </a:lnTo>
                    <a:lnTo>
                      <a:pt x="664" y="465"/>
                    </a:lnTo>
                    <a:lnTo>
                      <a:pt x="655" y="462"/>
                    </a:lnTo>
                    <a:lnTo>
                      <a:pt x="649" y="462"/>
                    </a:lnTo>
                    <a:lnTo>
                      <a:pt x="649" y="458"/>
                    </a:lnTo>
                    <a:lnTo>
                      <a:pt x="645" y="456"/>
                    </a:lnTo>
                    <a:lnTo>
                      <a:pt x="634" y="455"/>
                    </a:lnTo>
                    <a:lnTo>
                      <a:pt x="632" y="451"/>
                    </a:lnTo>
                    <a:lnTo>
                      <a:pt x="627" y="449"/>
                    </a:lnTo>
                    <a:lnTo>
                      <a:pt x="625" y="446"/>
                    </a:lnTo>
                    <a:lnTo>
                      <a:pt x="624" y="444"/>
                    </a:lnTo>
                    <a:lnTo>
                      <a:pt x="622" y="444"/>
                    </a:lnTo>
                    <a:lnTo>
                      <a:pt x="617" y="442"/>
                    </a:lnTo>
                    <a:lnTo>
                      <a:pt x="610" y="442"/>
                    </a:lnTo>
                    <a:lnTo>
                      <a:pt x="604" y="444"/>
                    </a:lnTo>
                    <a:lnTo>
                      <a:pt x="602" y="444"/>
                    </a:lnTo>
                    <a:lnTo>
                      <a:pt x="600" y="442"/>
                    </a:lnTo>
                    <a:lnTo>
                      <a:pt x="594" y="444"/>
                    </a:lnTo>
                    <a:lnTo>
                      <a:pt x="589" y="442"/>
                    </a:lnTo>
                    <a:lnTo>
                      <a:pt x="584" y="446"/>
                    </a:lnTo>
                    <a:lnTo>
                      <a:pt x="580" y="442"/>
                    </a:lnTo>
                    <a:lnTo>
                      <a:pt x="575" y="444"/>
                    </a:lnTo>
                    <a:lnTo>
                      <a:pt x="574" y="444"/>
                    </a:lnTo>
                    <a:lnTo>
                      <a:pt x="570" y="442"/>
                    </a:lnTo>
                    <a:lnTo>
                      <a:pt x="565" y="442"/>
                    </a:lnTo>
                    <a:lnTo>
                      <a:pt x="564" y="446"/>
                    </a:lnTo>
                    <a:lnTo>
                      <a:pt x="560" y="451"/>
                    </a:lnTo>
                    <a:lnTo>
                      <a:pt x="557" y="455"/>
                    </a:lnTo>
                    <a:lnTo>
                      <a:pt x="555" y="455"/>
                    </a:lnTo>
                    <a:lnTo>
                      <a:pt x="550" y="455"/>
                    </a:lnTo>
                    <a:lnTo>
                      <a:pt x="544" y="449"/>
                    </a:lnTo>
                    <a:lnTo>
                      <a:pt x="544" y="448"/>
                    </a:lnTo>
                    <a:lnTo>
                      <a:pt x="540" y="446"/>
                    </a:lnTo>
                    <a:lnTo>
                      <a:pt x="539" y="444"/>
                    </a:lnTo>
                    <a:lnTo>
                      <a:pt x="525" y="439"/>
                    </a:lnTo>
                    <a:lnTo>
                      <a:pt x="519" y="433"/>
                    </a:lnTo>
                    <a:lnTo>
                      <a:pt x="512" y="430"/>
                    </a:lnTo>
                    <a:lnTo>
                      <a:pt x="509" y="423"/>
                    </a:lnTo>
                    <a:lnTo>
                      <a:pt x="440" y="421"/>
                    </a:lnTo>
                    <a:lnTo>
                      <a:pt x="414" y="419"/>
                    </a:lnTo>
                    <a:lnTo>
                      <a:pt x="354" y="418"/>
                    </a:lnTo>
                    <a:lnTo>
                      <a:pt x="259" y="414"/>
                    </a:lnTo>
                    <a:lnTo>
                      <a:pt x="180" y="407"/>
                    </a:lnTo>
                    <a:lnTo>
                      <a:pt x="115" y="402"/>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36" name="Freeform 15"/>
              <p:cNvSpPr>
                <a:spLocks/>
              </p:cNvSpPr>
              <p:nvPr/>
            </p:nvSpPr>
            <p:spPr bwMode="auto">
              <a:xfrm>
                <a:off x="3447873" y="805692"/>
                <a:ext cx="753760" cy="900132"/>
              </a:xfrm>
              <a:custGeom>
                <a:avLst/>
                <a:gdLst>
                  <a:gd name="T0" fmla="*/ 374 w 654"/>
                  <a:gd name="T1" fmla="*/ 776 h 781"/>
                  <a:gd name="T2" fmla="*/ 264 w 654"/>
                  <a:gd name="T3" fmla="*/ 779 h 781"/>
                  <a:gd name="T4" fmla="*/ 152 w 654"/>
                  <a:gd name="T5" fmla="*/ 779 h 781"/>
                  <a:gd name="T6" fmla="*/ 62 w 654"/>
                  <a:gd name="T7" fmla="*/ 688 h 781"/>
                  <a:gd name="T8" fmla="*/ 64 w 654"/>
                  <a:gd name="T9" fmla="*/ 543 h 781"/>
                  <a:gd name="T10" fmla="*/ 42 w 654"/>
                  <a:gd name="T11" fmla="*/ 525 h 781"/>
                  <a:gd name="T12" fmla="*/ 30 w 654"/>
                  <a:gd name="T13" fmla="*/ 493 h 781"/>
                  <a:gd name="T14" fmla="*/ 54 w 654"/>
                  <a:gd name="T15" fmla="*/ 452 h 781"/>
                  <a:gd name="T16" fmla="*/ 52 w 654"/>
                  <a:gd name="T17" fmla="*/ 417 h 781"/>
                  <a:gd name="T18" fmla="*/ 44 w 654"/>
                  <a:gd name="T19" fmla="*/ 390 h 781"/>
                  <a:gd name="T20" fmla="*/ 37 w 654"/>
                  <a:gd name="T21" fmla="*/ 366 h 781"/>
                  <a:gd name="T22" fmla="*/ 35 w 654"/>
                  <a:gd name="T23" fmla="*/ 344 h 781"/>
                  <a:gd name="T24" fmla="*/ 37 w 654"/>
                  <a:gd name="T25" fmla="*/ 321 h 781"/>
                  <a:gd name="T26" fmla="*/ 32 w 654"/>
                  <a:gd name="T27" fmla="*/ 316 h 781"/>
                  <a:gd name="T28" fmla="*/ 32 w 654"/>
                  <a:gd name="T29" fmla="*/ 300 h 781"/>
                  <a:gd name="T30" fmla="*/ 32 w 654"/>
                  <a:gd name="T31" fmla="*/ 274 h 781"/>
                  <a:gd name="T32" fmla="*/ 30 w 654"/>
                  <a:gd name="T33" fmla="*/ 258 h 781"/>
                  <a:gd name="T34" fmla="*/ 29 w 654"/>
                  <a:gd name="T35" fmla="*/ 244 h 781"/>
                  <a:gd name="T36" fmla="*/ 27 w 654"/>
                  <a:gd name="T37" fmla="*/ 222 h 781"/>
                  <a:gd name="T38" fmla="*/ 20 w 654"/>
                  <a:gd name="T39" fmla="*/ 203 h 781"/>
                  <a:gd name="T40" fmla="*/ 12 w 654"/>
                  <a:gd name="T41" fmla="*/ 173 h 781"/>
                  <a:gd name="T42" fmla="*/ 7 w 654"/>
                  <a:gd name="T43" fmla="*/ 161 h 781"/>
                  <a:gd name="T44" fmla="*/ 7 w 654"/>
                  <a:gd name="T45" fmla="*/ 154 h 781"/>
                  <a:gd name="T46" fmla="*/ 9 w 654"/>
                  <a:gd name="T47" fmla="*/ 145 h 781"/>
                  <a:gd name="T48" fmla="*/ 9 w 654"/>
                  <a:gd name="T49" fmla="*/ 141 h 781"/>
                  <a:gd name="T50" fmla="*/ 7 w 654"/>
                  <a:gd name="T51" fmla="*/ 132 h 781"/>
                  <a:gd name="T52" fmla="*/ 7 w 654"/>
                  <a:gd name="T53" fmla="*/ 125 h 781"/>
                  <a:gd name="T54" fmla="*/ 7 w 654"/>
                  <a:gd name="T55" fmla="*/ 122 h 781"/>
                  <a:gd name="T56" fmla="*/ 5 w 654"/>
                  <a:gd name="T57" fmla="*/ 108 h 781"/>
                  <a:gd name="T58" fmla="*/ 7 w 654"/>
                  <a:gd name="T59" fmla="*/ 102 h 781"/>
                  <a:gd name="T60" fmla="*/ 10 w 654"/>
                  <a:gd name="T61" fmla="*/ 90 h 781"/>
                  <a:gd name="T62" fmla="*/ 7 w 654"/>
                  <a:gd name="T63" fmla="*/ 79 h 781"/>
                  <a:gd name="T64" fmla="*/ 4 w 654"/>
                  <a:gd name="T65" fmla="*/ 72 h 781"/>
                  <a:gd name="T66" fmla="*/ 69 w 654"/>
                  <a:gd name="T67" fmla="*/ 47 h 781"/>
                  <a:gd name="T68" fmla="*/ 214 w 654"/>
                  <a:gd name="T69" fmla="*/ 63 h 781"/>
                  <a:gd name="T70" fmla="*/ 252 w 654"/>
                  <a:gd name="T71" fmla="*/ 93 h 781"/>
                  <a:gd name="T72" fmla="*/ 317 w 654"/>
                  <a:gd name="T73" fmla="*/ 104 h 781"/>
                  <a:gd name="T74" fmla="*/ 381 w 654"/>
                  <a:gd name="T75" fmla="*/ 104 h 781"/>
                  <a:gd name="T76" fmla="*/ 401 w 654"/>
                  <a:gd name="T77" fmla="*/ 116 h 781"/>
                  <a:gd name="T78" fmla="*/ 417 w 654"/>
                  <a:gd name="T79" fmla="*/ 134 h 781"/>
                  <a:gd name="T80" fmla="*/ 461 w 654"/>
                  <a:gd name="T81" fmla="*/ 145 h 781"/>
                  <a:gd name="T82" fmla="*/ 509 w 654"/>
                  <a:gd name="T83" fmla="*/ 159 h 781"/>
                  <a:gd name="T84" fmla="*/ 566 w 654"/>
                  <a:gd name="T85" fmla="*/ 154 h 781"/>
                  <a:gd name="T86" fmla="*/ 636 w 654"/>
                  <a:gd name="T87" fmla="*/ 159 h 781"/>
                  <a:gd name="T88" fmla="*/ 572 w 654"/>
                  <a:gd name="T89" fmla="*/ 205 h 781"/>
                  <a:gd name="T90" fmla="*/ 432 w 654"/>
                  <a:gd name="T91" fmla="*/ 350 h 781"/>
                  <a:gd name="T92" fmla="*/ 429 w 654"/>
                  <a:gd name="T93" fmla="*/ 429 h 781"/>
                  <a:gd name="T94" fmla="*/ 414 w 654"/>
                  <a:gd name="T95" fmla="*/ 442 h 781"/>
                  <a:gd name="T96" fmla="*/ 391 w 654"/>
                  <a:gd name="T97" fmla="*/ 461 h 781"/>
                  <a:gd name="T98" fmla="*/ 379 w 654"/>
                  <a:gd name="T99" fmla="*/ 489 h 781"/>
                  <a:gd name="T100" fmla="*/ 397 w 654"/>
                  <a:gd name="T101" fmla="*/ 511 h 781"/>
                  <a:gd name="T102" fmla="*/ 396 w 654"/>
                  <a:gd name="T103" fmla="*/ 532 h 781"/>
                  <a:gd name="T104" fmla="*/ 394 w 654"/>
                  <a:gd name="T105" fmla="*/ 558 h 781"/>
                  <a:gd name="T106" fmla="*/ 394 w 654"/>
                  <a:gd name="T107" fmla="*/ 585 h 781"/>
                  <a:gd name="T108" fmla="*/ 396 w 654"/>
                  <a:gd name="T109" fmla="*/ 613 h 781"/>
                  <a:gd name="T110" fmla="*/ 434 w 654"/>
                  <a:gd name="T111" fmla="*/ 634 h 781"/>
                  <a:gd name="T112" fmla="*/ 466 w 654"/>
                  <a:gd name="T113" fmla="*/ 656 h 781"/>
                  <a:gd name="T114" fmla="*/ 477 w 654"/>
                  <a:gd name="T115" fmla="*/ 679 h 781"/>
                  <a:gd name="T116" fmla="*/ 507 w 654"/>
                  <a:gd name="T117" fmla="*/ 698 h 781"/>
                  <a:gd name="T118" fmla="*/ 534 w 654"/>
                  <a:gd name="T119" fmla="*/ 739 h 781"/>
                  <a:gd name="T120" fmla="*/ 504 w 654"/>
                  <a:gd name="T121" fmla="*/ 771 h 7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4"/>
                  <a:gd name="T184" fmla="*/ 0 h 781"/>
                  <a:gd name="T185" fmla="*/ 654 w 654"/>
                  <a:gd name="T186" fmla="*/ 781 h 7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4" h="781">
                    <a:moveTo>
                      <a:pt x="492" y="771"/>
                    </a:moveTo>
                    <a:lnTo>
                      <a:pt x="461" y="772"/>
                    </a:lnTo>
                    <a:lnTo>
                      <a:pt x="427" y="774"/>
                    </a:lnTo>
                    <a:lnTo>
                      <a:pt x="417" y="774"/>
                    </a:lnTo>
                    <a:lnTo>
                      <a:pt x="374" y="776"/>
                    </a:lnTo>
                    <a:lnTo>
                      <a:pt x="372" y="776"/>
                    </a:lnTo>
                    <a:lnTo>
                      <a:pt x="331" y="778"/>
                    </a:lnTo>
                    <a:lnTo>
                      <a:pt x="317" y="778"/>
                    </a:lnTo>
                    <a:lnTo>
                      <a:pt x="289" y="778"/>
                    </a:lnTo>
                    <a:lnTo>
                      <a:pt x="264" y="779"/>
                    </a:lnTo>
                    <a:lnTo>
                      <a:pt x="244" y="779"/>
                    </a:lnTo>
                    <a:lnTo>
                      <a:pt x="207" y="779"/>
                    </a:lnTo>
                    <a:lnTo>
                      <a:pt x="202" y="779"/>
                    </a:lnTo>
                    <a:lnTo>
                      <a:pt x="159" y="779"/>
                    </a:lnTo>
                    <a:lnTo>
                      <a:pt x="152" y="779"/>
                    </a:lnTo>
                    <a:lnTo>
                      <a:pt x="116" y="781"/>
                    </a:lnTo>
                    <a:lnTo>
                      <a:pt x="97" y="781"/>
                    </a:lnTo>
                    <a:lnTo>
                      <a:pt x="62" y="779"/>
                    </a:lnTo>
                    <a:lnTo>
                      <a:pt x="62" y="733"/>
                    </a:lnTo>
                    <a:lnTo>
                      <a:pt x="62" y="688"/>
                    </a:lnTo>
                    <a:lnTo>
                      <a:pt x="62" y="642"/>
                    </a:lnTo>
                    <a:lnTo>
                      <a:pt x="62" y="629"/>
                    </a:lnTo>
                    <a:lnTo>
                      <a:pt x="62" y="606"/>
                    </a:lnTo>
                    <a:lnTo>
                      <a:pt x="62" y="583"/>
                    </a:lnTo>
                    <a:lnTo>
                      <a:pt x="64" y="543"/>
                    </a:lnTo>
                    <a:lnTo>
                      <a:pt x="62" y="539"/>
                    </a:lnTo>
                    <a:lnTo>
                      <a:pt x="60" y="535"/>
                    </a:lnTo>
                    <a:lnTo>
                      <a:pt x="55" y="530"/>
                    </a:lnTo>
                    <a:lnTo>
                      <a:pt x="50" y="527"/>
                    </a:lnTo>
                    <a:lnTo>
                      <a:pt x="42" y="525"/>
                    </a:lnTo>
                    <a:lnTo>
                      <a:pt x="39" y="518"/>
                    </a:lnTo>
                    <a:lnTo>
                      <a:pt x="35" y="511"/>
                    </a:lnTo>
                    <a:lnTo>
                      <a:pt x="29" y="502"/>
                    </a:lnTo>
                    <a:lnTo>
                      <a:pt x="27" y="498"/>
                    </a:lnTo>
                    <a:lnTo>
                      <a:pt x="30" y="493"/>
                    </a:lnTo>
                    <a:lnTo>
                      <a:pt x="45" y="481"/>
                    </a:lnTo>
                    <a:lnTo>
                      <a:pt x="50" y="472"/>
                    </a:lnTo>
                    <a:lnTo>
                      <a:pt x="52" y="470"/>
                    </a:lnTo>
                    <a:lnTo>
                      <a:pt x="54" y="454"/>
                    </a:lnTo>
                    <a:lnTo>
                      <a:pt x="54" y="452"/>
                    </a:lnTo>
                    <a:lnTo>
                      <a:pt x="52" y="443"/>
                    </a:lnTo>
                    <a:lnTo>
                      <a:pt x="55" y="433"/>
                    </a:lnTo>
                    <a:lnTo>
                      <a:pt x="54" y="422"/>
                    </a:lnTo>
                    <a:lnTo>
                      <a:pt x="52" y="421"/>
                    </a:lnTo>
                    <a:lnTo>
                      <a:pt x="52" y="417"/>
                    </a:lnTo>
                    <a:lnTo>
                      <a:pt x="50" y="413"/>
                    </a:lnTo>
                    <a:lnTo>
                      <a:pt x="50" y="401"/>
                    </a:lnTo>
                    <a:lnTo>
                      <a:pt x="50" y="399"/>
                    </a:lnTo>
                    <a:lnTo>
                      <a:pt x="47" y="398"/>
                    </a:lnTo>
                    <a:lnTo>
                      <a:pt x="44" y="390"/>
                    </a:lnTo>
                    <a:lnTo>
                      <a:pt x="42" y="389"/>
                    </a:lnTo>
                    <a:lnTo>
                      <a:pt x="40" y="383"/>
                    </a:lnTo>
                    <a:lnTo>
                      <a:pt x="39" y="380"/>
                    </a:lnTo>
                    <a:lnTo>
                      <a:pt x="39" y="367"/>
                    </a:lnTo>
                    <a:lnTo>
                      <a:pt x="37" y="366"/>
                    </a:lnTo>
                    <a:lnTo>
                      <a:pt x="35" y="362"/>
                    </a:lnTo>
                    <a:lnTo>
                      <a:pt x="34" y="355"/>
                    </a:lnTo>
                    <a:lnTo>
                      <a:pt x="35" y="352"/>
                    </a:lnTo>
                    <a:lnTo>
                      <a:pt x="35" y="344"/>
                    </a:lnTo>
                    <a:lnTo>
                      <a:pt x="34" y="337"/>
                    </a:lnTo>
                    <a:lnTo>
                      <a:pt x="37" y="334"/>
                    </a:lnTo>
                    <a:lnTo>
                      <a:pt x="35" y="330"/>
                    </a:lnTo>
                    <a:lnTo>
                      <a:pt x="37" y="323"/>
                    </a:lnTo>
                    <a:lnTo>
                      <a:pt x="37" y="321"/>
                    </a:lnTo>
                    <a:lnTo>
                      <a:pt x="35" y="321"/>
                    </a:lnTo>
                    <a:lnTo>
                      <a:pt x="35" y="320"/>
                    </a:lnTo>
                    <a:lnTo>
                      <a:pt x="34" y="318"/>
                    </a:lnTo>
                    <a:lnTo>
                      <a:pt x="35" y="316"/>
                    </a:lnTo>
                    <a:lnTo>
                      <a:pt x="32" y="316"/>
                    </a:lnTo>
                    <a:lnTo>
                      <a:pt x="32" y="313"/>
                    </a:lnTo>
                    <a:lnTo>
                      <a:pt x="30" y="311"/>
                    </a:lnTo>
                    <a:lnTo>
                      <a:pt x="32" y="309"/>
                    </a:lnTo>
                    <a:lnTo>
                      <a:pt x="32" y="302"/>
                    </a:lnTo>
                    <a:lnTo>
                      <a:pt x="32" y="300"/>
                    </a:lnTo>
                    <a:lnTo>
                      <a:pt x="30" y="293"/>
                    </a:lnTo>
                    <a:lnTo>
                      <a:pt x="32" y="290"/>
                    </a:lnTo>
                    <a:lnTo>
                      <a:pt x="32" y="281"/>
                    </a:lnTo>
                    <a:lnTo>
                      <a:pt x="30" y="279"/>
                    </a:lnTo>
                    <a:lnTo>
                      <a:pt x="32" y="274"/>
                    </a:lnTo>
                    <a:lnTo>
                      <a:pt x="30" y="270"/>
                    </a:lnTo>
                    <a:lnTo>
                      <a:pt x="32" y="267"/>
                    </a:lnTo>
                    <a:lnTo>
                      <a:pt x="30" y="265"/>
                    </a:lnTo>
                    <a:lnTo>
                      <a:pt x="30" y="261"/>
                    </a:lnTo>
                    <a:lnTo>
                      <a:pt x="30" y="258"/>
                    </a:lnTo>
                    <a:lnTo>
                      <a:pt x="29" y="258"/>
                    </a:lnTo>
                    <a:lnTo>
                      <a:pt x="30" y="254"/>
                    </a:lnTo>
                    <a:lnTo>
                      <a:pt x="29" y="251"/>
                    </a:lnTo>
                    <a:lnTo>
                      <a:pt x="30" y="245"/>
                    </a:lnTo>
                    <a:lnTo>
                      <a:pt x="29" y="244"/>
                    </a:lnTo>
                    <a:lnTo>
                      <a:pt x="30" y="240"/>
                    </a:lnTo>
                    <a:lnTo>
                      <a:pt x="30" y="238"/>
                    </a:lnTo>
                    <a:lnTo>
                      <a:pt x="30" y="233"/>
                    </a:lnTo>
                    <a:lnTo>
                      <a:pt x="29" y="231"/>
                    </a:lnTo>
                    <a:lnTo>
                      <a:pt x="27" y="222"/>
                    </a:lnTo>
                    <a:lnTo>
                      <a:pt x="24" y="217"/>
                    </a:lnTo>
                    <a:lnTo>
                      <a:pt x="24" y="212"/>
                    </a:lnTo>
                    <a:lnTo>
                      <a:pt x="22" y="207"/>
                    </a:lnTo>
                    <a:lnTo>
                      <a:pt x="19" y="205"/>
                    </a:lnTo>
                    <a:lnTo>
                      <a:pt x="20" y="203"/>
                    </a:lnTo>
                    <a:lnTo>
                      <a:pt x="19" y="198"/>
                    </a:lnTo>
                    <a:lnTo>
                      <a:pt x="17" y="196"/>
                    </a:lnTo>
                    <a:lnTo>
                      <a:pt x="17" y="191"/>
                    </a:lnTo>
                    <a:lnTo>
                      <a:pt x="14" y="185"/>
                    </a:lnTo>
                    <a:lnTo>
                      <a:pt x="12" y="173"/>
                    </a:lnTo>
                    <a:lnTo>
                      <a:pt x="10" y="171"/>
                    </a:lnTo>
                    <a:lnTo>
                      <a:pt x="10" y="166"/>
                    </a:lnTo>
                    <a:lnTo>
                      <a:pt x="9" y="164"/>
                    </a:lnTo>
                    <a:lnTo>
                      <a:pt x="9" y="161"/>
                    </a:lnTo>
                    <a:lnTo>
                      <a:pt x="7" y="161"/>
                    </a:lnTo>
                    <a:lnTo>
                      <a:pt x="9" y="159"/>
                    </a:lnTo>
                    <a:lnTo>
                      <a:pt x="7" y="157"/>
                    </a:lnTo>
                    <a:lnTo>
                      <a:pt x="7" y="154"/>
                    </a:lnTo>
                    <a:lnTo>
                      <a:pt x="9" y="152"/>
                    </a:lnTo>
                    <a:lnTo>
                      <a:pt x="7" y="150"/>
                    </a:lnTo>
                    <a:lnTo>
                      <a:pt x="9" y="150"/>
                    </a:lnTo>
                    <a:lnTo>
                      <a:pt x="7" y="148"/>
                    </a:lnTo>
                    <a:lnTo>
                      <a:pt x="9" y="145"/>
                    </a:lnTo>
                    <a:lnTo>
                      <a:pt x="7" y="145"/>
                    </a:lnTo>
                    <a:lnTo>
                      <a:pt x="9" y="143"/>
                    </a:lnTo>
                    <a:lnTo>
                      <a:pt x="9" y="141"/>
                    </a:lnTo>
                    <a:lnTo>
                      <a:pt x="7" y="141"/>
                    </a:lnTo>
                    <a:lnTo>
                      <a:pt x="9" y="141"/>
                    </a:lnTo>
                    <a:lnTo>
                      <a:pt x="9" y="139"/>
                    </a:lnTo>
                    <a:lnTo>
                      <a:pt x="7" y="139"/>
                    </a:lnTo>
                    <a:lnTo>
                      <a:pt x="9" y="138"/>
                    </a:lnTo>
                    <a:lnTo>
                      <a:pt x="7" y="136"/>
                    </a:lnTo>
                    <a:lnTo>
                      <a:pt x="7" y="132"/>
                    </a:lnTo>
                    <a:lnTo>
                      <a:pt x="5" y="132"/>
                    </a:lnTo>
                    <a:lnTo>
                      <a:pt x="7" y="131"/>
                    </a:lnTo>
                    <a:lnTo>
                      <a:pt x="7" y="129"/>
                    </a:lnTo>
                    <a:lnTo>
                      <a:pt x="5" y="129"/>
                    </a:lnTo>
                    <a:lnTo>
                      <a:pt x="7" y="125"/>
                    </a:lnTo>
                    <a:lnTo>
                      <a:pt x="5" y="125"/>
                    </a:lnTo>
                    <a:lnTo>
                      <a:pt x="5" y="123"/>
                    </a:lnTo>
                    <a:lnTo>
                      <a:pt x="9" y="125"/>
                    </a:lnTo>
                    <a:lnTo>
                      <a:pt x="9" y="122"/>
                    </a:lnTo>
                    <a:lnTo>
                      <a:pt x="7" y="122"/>
                    </a:lnTo>
                    <a:lnTo>
                      <a:pt x="7" y="111"/>
                    </a:lnTo>
                    <a:lnTo>
                      <a:pt x="7" y="109"/>
                    </a:lnTo>
                    <a:lnTo>
                      <a:pt x="5" y="109"/>
                    </a:lnTo>
                    <a:lnTo>
                      <a:pt x="5" y="108"/>
                    </a:lnTo>
                    <a:lnTo>
                      <a:pt x="7" y="108"/>
                    </a:lnTo>
                    <a:lnTo>
                      <a:pt x="5" y="106"/>
                    </a:lnTo>
                    <a:lnTo>
                      <a:pt x="5" y="104"/>
                    </a:lnTo>
                    <a:lnTo>
                      <a:pt x="5" y="102"/>
                    </a:lnTo>
                    <a:lnTo>
                      <a:pt x="7" y="102"/>
                    </a:lnTo>
                    <a:lnTo>
                      <a:pt x="7" y="99"/>
                    </a:lnTo>
                    <a:lnTo>
                      <a:pt x="9" y="97"/>
                    </a:lnTo>
                    <a:lnTo>
                      <a:pt x="10" y="97"/>
                    </a:lnTo>
                    <a:lnTo>
                      <a:pt x="10" y="90"/>
                    </a:lnTo>
                    <a:lnTo>
                      <a:pt x="9" y="88"/>
                    </a:lnTo>
                    <a:lnTo>
                      <a:pt x="10" y="86"/>
                    </a:lnTo>
                    <a:lnTo>
                      <a:pt x="7" y="85"/>
                    </a:lnTo>
                    <a:lnTo>
                      <a:pt x="9" y="81"/>
                    </a:lnTo>
                    <a:lnTo>
                      <a:pt x="7" y="79"/>
                    </a:lnTo>
                    <a:lnTo>
                      <a:pt x="7" y="76"/>
                    </a:lnTo>
                    <a:lnTo>
                      <a:pt x="5" y="74"/>
                    </a:lnTo>
                    <a:lnTo>
                      <a:pt x="5" y="72"/>
                    </a:lnTo>
                    <a:lnTo>
                      <a:pt x="4" y="72"/>
                    </a:lnTo>
                    <a:lnTo>
                      <a:pt x="5" y="69"/>
                    </a:lnTo>
                    <a:lnTo>
                      <a:pt x="5" y="65"/>
                    </a:lnTo>
                    <a:lnTo>
                      <a:pt x="2" y="56"/>
                    </a:lnTo>
                    <a:lnTo>
                      <a:pt x="0" y="47"/>
                    </a:lnTo>
                    <a:lnTo>
                      <a:pt x="69" y="47"/>
                    </a:lnTo>
                    <a:lnTo>
                      <a:pt x="164" y="47"/>
                    </a:lnTo>
                    <a:lnTo>
                      <a:pt x="174" y="47"/>
                    </a:lnTo>
                    <a:lnTo>
                      <a:pt x="174" y="0"/>
                    </a:lnTo>
                    <a:lnTo>
                      <a:pt x="201" y="3"/>
                    </a:lnTo>
                    <a:lnTo>
                      <a:pt x="214" y="63"/>
                    </a:lnTo>
                    <a:lnTo>
                      <a:pt x="214" y="77"/>
                    </a:lnTo>
                    <a:lnTo>
                      <a:pt x="224" y="85"/>
                    </a:lnTo>
                    <a:lnTo>
                      <a:pt x="236" y="85"/>
                    </a:lnTo>
                    <a:lnTo>
                      <a:pt x="247" y="86"/>
                    </a:lnTo>
                    <a:lnTo>
                      <a:pt x="252" y="93"/>
                    </a:lnTo>
                    <a:lnTo>
                      <a:pt x="286" y="95"/>
                    </a:lnTo>
                    <a:lnTo>
                      <a:pt x="289" y="109"/>
                    </a:lnTo>
                    <a:lnTo>
                      <a:pt x="291" y="111"/>
                    </a:lnTo>
                    <a:lnTo>
                      <a:pt x="314" y="108"/>
                    </a:lnTo>
                    <a:lnTo>
                      <a:pt x="317" y="104"/>
                    </a:lnTo>
                    <a:lnTo>
                      <a:pt x="319" y="99"/>
                    </a:lnTo>
                    <a:lnTo>
                      <a:pt x="331" y="93"/>
                    </a:lnTo>
                    <a:lnTo>
                      <a:pt x="349" y="93"/>
                    </a:lnTo>
                    <a:lnTo>
                      <a:pt x="361" y="93"/>
                    </a:lnTo>
                    <a:lnTo>
                      <a:pt x="381" y="104"/>
                    </a:lnTo>
                    <a:lnTo>
                      <a:pt x="387" y="104"/>
                    </a:lnTo>
                    <a:lnTo>
                      <a:pt x="389" y="109"/>
                    </a:lnTo>
                    <a:lnTo>
                      <a:pt x="382" y="109"/>
                    </a:lnTo>
                    <a:lnTo>
                      <a:pt x="382" y="115"/>
                    </a:lnTo>
                    <a:lnTo>
                      <a:pt x="401" y="116"/>
                    </a:lnTo>
                    <a:lnTo>
                      <a:pt x="404" y="122"/>
                    </a:lnTo>
                    <a:lnTo>
                      <a:pt x="402" y="127"/>
                    </a:lnTo>
                    <a:lnTo>
                      <a:pt x="412" y="145"/>
                    </a:lnTo>
                    <a:lnTo>
                      <a:pt x="419" y="141"/>
                    </a:lnTo>
                    <a:lnTo>
                      <a:pt x="417" y="134"/>
                    </a:lnTo>
                    <a:lnTo>
                      <a:pt x="419" y="127"/>
                    </a:lnTo>
                    <a:lnTo>
                      <a:pt x="432" y="125"/>
                    </a:lnTo>
                    <a:lnTo>
                      <a:pt x="439" y="125"/>
                    </a:lnTo>
                    <a:lnTo>
                      <a:pt x="444" y="139"/>
                    </a:lnTo>
                    <a:lnTo>
                      <a:pt x="461" y="145"/>
                    </a:lnTo>
                    <a:lnTo>
                      <a:pt x="467" y="146"/>
                    </a:lnTo>
                    <a:lnTo>
                      <a:pt x="469" y="157"/>
                    </a:lnTo>
                    <a:lnTo>
                      <a:pt x="481" y="157"/>
                    </a:lnTo>
                    <a:lnTo>
                      <a:pt x="481" y="166"/>
                    </a:lnTo>
                    <a:lnTo>
                      <a:pt x="509" y="159"/>
                    </a:lnTo>
                    <a:lnTo>
                      <a:pt x="526" y="143"/>
                    </a:lnTo>
                    <a:lnTo>
                      <a:pt x="539" y="134"/>
                    </a:lnTo>
                    <a:lnTo>
                      <a:pt x="551" y="155"/>
                    </a:lnTo>
                    <a:lnTo>
                      <a:pt x="566" y="150"/>
                    </a:lnTo>
                    <a:lnTo>
                      <a:pt x="566" y="154"/>
                    </a:lnTo>
                    <a:lnTo>
                      <a:pt x="601" y="150"/>
                    </a:lnTo>
                    <a:lnTo>
                      <a:pt x="611" y="152"/>
                    </a:lnTo>
                    <a:lnTo>
                      <a:pt x="616" y="161"/>
                    </a:lnTo>
                    <a:lnTo>
                      <a:pt x="622" y="164"/>
                    </a:lnTo>
                    <a:lnTo>
                      <a:pt x="636" y="159"/>
                    </a:lnTo>
                    <a:lnTo>
                      <a:pt x="654" y="161"/>
                    </a:lnTo>
                    <a:lnTo>
                      <a:pt x="646" y="162"/>
                    </a:lnTo>
                    <a:lnTo>
                      <a:pt x="646" y="166"/>
                    </a:lnTo>
                    <a:lnTo>
                      <a:pt x="616" y="187"/>
                    </a:lnTo>
                    <a:lnTo>
                      <a:pt x="572" y="205"/>
                    </a:lnTo>
                    <a:lnTo>
                      <a:pt x="531" y="240"/>
                    </a:lnTo>
                    <a:lnTo>
                      <a:pt x="494" y="286"/>
                    </a:lnTo>
                    <a:lnTo>
                      <a:pt x="467" y="314"/>
                    </a:lnTo>
                    <a:lnTo>
                      <a:pt x="442" y="334"/>
                    </a:lnTo>
                    <a:lnTo>
                      <a:pt x="432" y="350"/>
                    </a:lnTo>
                    <a:lnTo>
                      <a:pt x="426" y="352"/>
                    </a:lnTo>
                    <a:lnTo>
                      <a:pt x="427" y="383"/>
                    </a:lnTo>
                    <a:lnTo>
                      <a:pt x="429" y="419"/>
                    </a:lnTo>
                    <a:lnTo>
                      <a:pt x="429" y="429"/>
                    </a:lnTo>
                    <a:lnTo>
                      <a:pt x="426" y="431"/>
                    </a:lnTo>
                    <a:lnTo>
                      <a:pt x="424" y="436"/>
                    </a:lnTo>
                    <a:lnTo>
                      <a:pt x="422" y="438"/>
                    </a:lnTo>
                    <a:lnTo>
                      <a:pt x="417" y="436"/>
                    </a:lnTo>
                    <a:lnTo>
                      <a:pt x="414" y="442"/>
                    </a:lnTo>
                    <a:lnTo>
                      <a:pt x="409" y="442"/>
                    </a:lnTo>
                    <a:lnTo>
                      <a:pt x="407" y="447"/>
                    </a:lnTo>
                    <a:lnTo>
                      <a:pt x="397" y="452"/>
                    </a:lnTo>
                    <a:lnTo>
                      <a:pt x="394" y="456"/>
                    </a:lnTo>
                    <a:lnTo>
                      <a:pt x="391" y="461"/>
                    </a:lnTo>
                    <a:lnTo>
                      <a:pt x="389" y="463"/>
                    </a:lnTo>
                    <a:lnTo>
                      <a:pt x="387" y="472"/>
                    </a:lnTo>
                    <a:lnTo>
                      <a:pt x="382" y="477"/>
                    </a:lnTo>
                    <a:lnTo>
                      <a:pt x="381" y="481"/>
                    </a:lnTo>
                    <a:lnTo>
                      <a:pt x="379" y="489"/>
                    </a:lnTo>
                    <a:lnTo>
                      <a:pt x="379" y="498"/>
                    </a:lnTo>
                    <a:lnTo>
                      <a:pt x="384" y="500"/>
                    </a:lnTo>
                    <a:lnTo>
                      <a:pt x="389" y="498"/>
                    </a:lnTo>
                    <a:lnTo>
                      <a:pt x="392" y="502"/>
                    </a:lnTo>
                    <a:lnTo>
                      <a:pt x="397" y="511"/>
                    </a:lnTo>
                    <a:lnTo>
                      <a:pt x="399" y="512"/>
                    </a:lnTo>
                    <a:lnTo>
                      <a:pt x="401" y="516"/>
                    </a:lnTo>
                    <a:lnTo>
                      <a:pt x="401" y="521"/>
                    </a:lnTo>
                    <a:lnTo>
                      <a:pt x="397" y="525"/>
                    </a:lnTo>
                    <a:lnTo>
                      <a:pt x="396" y="532"/>
                    </a:lnTo>
                    <a:lnTo>
                      <a:pt x="392" y="535"/>
                    </a:lnTo>
                    <a:lnTo>
                      <a:pt x="392" y="546"/>
                    </a:lnTo>
                    <a:lnTo>
                      <a:pt x="391" y="550"/>
                    </a:lnTo>
                    <a:lnTo>
                      <a:pt x="392" y="553"/>
                    </a:lnTo>
                    <a:lnTo>
                      <a:pt x="394" y="558"/>
                    </a:lnTo>
                    <a:lnTo>
                      <a:pt x="389" y="565"/>
                    </a:lnTo>
                    <a:lnTo>
                      <a:pt x="392" y="571"/>
                    </a:lnTo>
                    <a:lnTo>
                      <a:pt x="392" y="574"/>
                    </a:lnTo>
                    <a:lnTo>
                      <a:pt x="394" y="583"/>
                    </a:lnTo>
                    <a:lnTo>
                      <a:pt x="394" y="585"/>
                    </a:lnTo>
                    <a:lnTo>
                      <a:pt x="392" y="588"/>
                    </a:lnTo>
                    <a:lnTo>
                      <a:pt x="392" y="592"/>
                    </a:lnTo>
                    <a:lnTo>
                      <a:pt x="392" y="596"/>
                    </a:lnTo>
                    <a:lnTo>
                      <a:pt x="389" y="608"/>
                    </a:lnTo>
                    <a:lnTo>
                      <a:pt x="396" y="613"/>
                    </a:lnTo>
                    <a:lnTo>
                      <a:pt x="406" y="622"/>
                    </a:lnTo>
                    <a:lnTo>
                      <a:pt x="407" y="626"/>
                    </a:lnTo>
                    <a:lnTo>
                      <a:pt x="417" y="631"/>
                    </a:lnTo>
                    <a:lnTo>
                      <a:pt x="432" y="633"/>
                    </a:lnTo>
                    <a:lnTo>
                      <a:pt x="434" y="634"/>
                    </a:lnTo>
                    <a:lnTo>
                      <a:pt x="436" y="642"/>
                    </a:lnTo>
                    <a:lnTo>
                      <a:pt x="441" y="645"/>
                    </a:lnTo>
                    <a:lnTo>
                      <a:pt x="444" y="647"/>
                    </a:lnTo>
                    <a:lnTo>
                      <a:pt x="456" y="650"/>
                    </a:lnTo>
                    <a:lnTo>
                      <a:pt x="466" y="656"/>
                    </a:lnTo>
                    <a:lnTo>
                      <a:pt x="469" y="659"/>
                    </a:lnTo>
                    <a:lnTo>
                      <a:pt x="471" y="663"/>
                    </a:lnTo>
                    <a:lnTo>
                      <a:pt x="471" y="666"/>
                    </a:lnTo>
                    <a:lnTo>
                      <a:pt x="474" y="670"/>
                    </a:lnTo>
                    <a:lnTo>
                      <a:pt x="477" y="679"/>
                    </a:lnTo>
                    <a:lnTo>
                      <a:pt x="487" y="686"/>
                    </a:lnTo>
                    <a:lnTo>
                      <a:pt x="496" y="695"/>
                    </a:lnTo>
                    <a:lnTo>
                      <a:pt x="501" y="698"/>
                    </a:lnTo>
                    <a:lnTo>
                      <a:pt x="504" y="698"/>
                    </a:lnTo>
                    <a:lnTo>
                      <a:pt x="507" y="698"/>
                    </a:lnTo>
                    <a:lnTo>
                      <a:pt x="517" y="705"/>
                    </a:lnTo>
                    <a:lnTo>
                      <a:pt x="522" y="710"/>
                    </a:lnTo>
                    <a:lnTo>
                      <a:pt x="531" y="723"/>
                    </a:lnTo>
                    <a:lnTo>
                      <a:pt x="534" y="730"/>
                    </a:lnTo>
                    <a:lnTo>
                      <a:pt x="534" y="739"/>
                    </a:lnTo>
                    <a:lnTo>
                      <a:pt x="534" y="746"/>
                    </a:lnTo>
                    <a:lnTo>
                      <a:pt x="537" y="756"/>
                    </a:lnTo>
                    <a:lnTo>
                      <a:pt x="537" y="762"/>
                    </a:lnTo>
                    <a:lnTo>
                      <a:pt x="539" y="769"/>
                    </a:lnTo>
                    <a:lnTo>
                      <a:pt x="504" y="771"/>
                    </a:lnTo>
                    <a:lnTo>
                      <a:pt x="492" y="771"/>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37" name="Freeform 18"/>
              <p:cNvSpPr>
                <a:spLocks/>
              </p:cNvSpPr>
              <p:nvPr/>
            </p:nvSpPr>
            <p:spPr bwMode="auto">
              <a:xfrm>
                <a:off x="3498584" y="1691994"/>
                <a:ext cx="697286" cy="485218"/>
              </a:xfrm>
              <a:custGeom>
                <a:avLst/>
                <a:gdLst>
                  <a:gd name="T0" fmla="*/ 513 w 605"/>
                  <a:gd name="T1" fmla="*/ 384 h 421"/>
                  <a:gd name="T2" fmla="*/ 495 w 605"/>
                  <a:gd name="T3" fmla="*/ 396 h 421"/>
                  <a:gd name="T4" fmla="*/ 500 w 605"/>
                  <a:gd name="T5" fmla="*/ 415 h 421"/>
                  <a:gd name="T6" fmla="*/ 490 w 605"/>
                  <a:gd name="T7" fmla="*/ 419 h 421"/>
                  <a:gd name="T8" fmla="*/ 485 w 605"/>
                  <a:gd name="T9" fmla="*/ 412 h 421"/>
                  <a:gd name="T10" fmla="*/ 480 w 605"/>
                  <a:gd name="T11" fmla="*/ 407 h 421"/>
                  <a:gd name="T12" fmla="*/ 468 w 605"/>
                  <a:gd name="T13" fmla="*/ 394 h 421"/>
                  <a:gd name="T14" fmla="*/ 422 w 605"/>
                  <a:gd name="T15" fmla="*/ 392 h 421"/>
                  <a:gd name="T16" fmla="*/ 335 w 605"/>
                  <a:gd name="T17" fmla="*/ 398 h 421"/>
                  <a:gd name="T18" fmla="*/ 248 w 605"/>
                  <a:gd name="T19" fmla="*/ 403 h 421"/>
                  <a:gd name="T20" fmla="*/ 162 w 605"/>
                  <a:gd name="T21" fmla="*/ 403 h 421"/>
                  <a:gd name="T22" fmla="*/ 83 w 605"/>
                  <a:gd name="T23" fmla="*/ 398 h 421"/>
                  <a:gd name="T24" fmla="*/ 75 w 605"/>
                  <a:gd name="T25" fmla="*/ 368 h 421"/>
                  <a:gd name="T26" fmla="*/ 73 w 605"/>
                  <a:gd name="T27" fmla="*/ 346 h 421"/>
                  <a:gd name="T28" fmla="*/ 72 w 605"/>
                  <a:gd name="T29" fmla="*/ 325 h 421"/>
                  <a:gd name="T30" fmla="*/ 66 w 605"/>
                  <a:gd name="T31" fmla="*/ 320 h 421"/>
                  <a:gd name="T32" fmla="*/ 70 w 605"/>
                  <a:gd name="T33" fmla="*/ 309 h 421"/>
                  <a:gd name="T34" fmla="*/ 65 w 605"/>
                  <a:gd name="T35" fmla="*/ 285 h 421"/>
                  <a:gd name="T36" fmla="*/ 60 w 605"/>
                  <a:gd name="T37" fmla="*/ 277 h 421"/>
                  <a:gd name="T38" fmla="*/ 51 w 605"/>
                  <a:gd name="T39" fmla="*/ 276 h 421"/>
                  <a:gd name="T40" fmla="*/ 50 w 605"/>
                  <a:gd name="T41" fmla="*/ 260 h 421"/>
                  <a:gd name="T42" fmla="*/ 50 w 605"/>
                  <a:gd name="T43" fmla="*/ 249 h 421"/>
                  <a:gd name="T44" fmla="*/ 45 w 605"/>
                  <a:gd name="T45" fmla="*/ 226 h 421"/>
                  <a:gd name="T46" fmla="*/ 40 w 605"/>
                  <a:gd name="T47" fmla="*/ 214 h 421"/>
                  <a:gd name="T48" fmla="*/ 33 w 605"/>
                  <a:gd name="T49" fmla="*/ 196 h 421"/>
                  <a:gd name="T50" fmla="*/ 28 w 605"/>
                  <a:gd name="T51" fmla="*/ 178 h 421"/>
                  <a:gd name="T52" fmla="*/ 20 w 605"/>
                  <a:gd name="T53" fmla="*/ 166 h 421"/>
                  <a:gd name="T54" fmla="*/ 23 w 605"/>
                  <a:gd name="T55" fmla="*/ 150 h 421"/>
                  <a:gd name="T56" fmla="*/ 13 w 605"/>
                  <a:gd name="T57" fmla="*/ 136 h 421"/>
                  <a:gd name="T58" fmla="*/ 8 w 605"/>
                  <a:gd name="T59" fmla="*/ 124 h 421"/>
                  <a:gd name="T60" fmla="*/ 5 w 605"/>
                  <a:gd name="T61" fmla="*/ 106 h 421"/>
                  <a:gd name="T62" fmla="*/ 10 w 605"/>
                  <a:gd name="T63" fmla="*/ 92 h 421"/>
                  <a:gd name="T64" fmla="*/ 13 w 605"/>
                  <a:gd name="T65" fmla="*/ 76 h 421"/>
                  <a:gd name="T66" fmla="*/ 16 w 605"/>
                  <a:gd name="T67" fmla="*/ 67 h 421"/>
                  <a:gd name="T68" fmla="*/ 8 w 605"/>
                  <a:gd name="T69" fmla="*/ 48 h 421"/>
                  <a:gd name="T70" fmla="*/ 6 w 605"/>
                  <a:gd name="T71" fmla="*/ 39 h 421"/>
                  <a:gd name="T72" fmla="*/ 8 w 605"/>
                  <a:gd name="T73" fmla="*/ 25 h 421"/>
                  <a:gd name="T74" fmla="*/ 18 w 605"/>
                  <a:gd name="T75" fmla="*/ 10 h 421"/>
                  <a:gd name="T76" fmla="*/ 115 w 605"/>
                  <a:gd name="T77" fmla="*/ 10 h 421"/>
                  <a:gd name="T78" fmla="*/ 220 w 605"/>
                  <a:gd name="T79" fmla="*/ 10 h 421"/>
                  <a:gd name="T80" fmla="*/ 328 w 605"/>
                  <a:gd name="T81" fmla="*/ 7 h 421"/>
                  <a:gd name="T82" fmla="*/ 417 w 605"/>
                  <a:gd name="T83" fmla="*/ 3 h 421"/>
                  <a:gd name="T84" fmla="*/ 493 w 605"/>
                  <a:gd name="T85" fmla="*/ 5 h 421"/>
                  <a:gd name="T86" fmla="*/ 508 w 605"/>
                  <a:gd name="T87" fmla="*/ 25 h 421"/>
                  <a:gd name="T88" fmla="*/ 502 w 605"/>
                  <a:gd name="T89" fmla="*/ 55 h 421"/>
                  <a:gd name="T90" fmla="*/ 510 w 605"/>
                  <a:gd name="T91" fmla="*/ 83 h 421"/>
                  <a:gd name="T92" fmla="*/ 528 w 605"/>
                  <a:gd name="T93" fmla="*/ 108 h 421"/>
                  <a:gd name="T94" fmla="*/ 552 w 605"/>
                  <a:gd name="T95" fmla="*/ 122 h 421"/>
                  <a:gd name="T96" fmla="*/ 553 w 605"/>
                  <a:gd name="T97" fmla="*/ 131 h 421"/>
                  <a:gd name="T98" fmla="*/ 570 w 605"/>
                  <a:gd name="T99" fmla="*/ 145 h 421"/>
                  <a:gd name="T100" fmla="*/ 578 w 605"/>
                  <a:gd name="T101" fmla="*/ 164 h 421"/>
                  <a:gd name="T102" fmla="*/ 600 w 605"/>
                  <a:gd name="T103" fmla="*/ 178 h 421"/>
                  <a:gd name="T104" fmla="*/ 603 w 605"/>
                  <a:gd name="T105" fmla="*/ 191 h 421"/>
                  <a:gd name="T106" fmla="*/ 597 w 605"/>
                  <a:gd name="T107" fmla="*/ 224 h 421"/>
                  <a:gd name="T108" fmla="*/ 590 w 605"/>
                  <a:gd name="T109" fmla="*/ 249 h 421"/>
                  <a:gd name="T110" fmla="*/ 580 w 605"/>
                  <a:gd name="T111" fmla="*/ 260 h 421"/>
                  <a:gd name="T112" fmla="*/ 557 w 605"/>
                  <a:gd name="T113" fmla="*/ 272 h 421"/>
                  <a:gd name="T114" fmla="*/ 528 w 605"/>
                  <a:gd name="T115" fmla="*/ 276 h 421"/>
                  <a:gd name="T116" fmla="*/ 520 w 605"/>
                  <a:gd name="T117" fmla="*/ 299 h 421"/>
                  <a:gd name="T118" fmla="*/ 532 w 605"/>
                  <a:gd name="T119" fmla="*/ 315 h 421"/>
                  <a:gd name="T120" fmla="*/ 533 w 605"/>
                  <a:gd name="T121" fmla="*/ 345 h 421"/>
                  <a:gd name="T122" fmla="*/ 522 w 605"/>
                  <a:gd name="T123" fmla="*/ 375 h 4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5"/>
                  <a:gd name="T187" fmla="*/ 0 h 421"/>
                  <a:gd name="T188" fmla="*/ 605 w 605"/>
                  <a:gd name="T189" fmla="*/ 421 h 4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5" h="421">
                    <a:moveTo>
                      <a:pt x="522" y="375"/>
                    </a:moveTo>
                    <a:lnTo>
                      <a:pt x="522" y="376"/>
                    </a:lnTo>
                    <a:lnTo>
                      <a:pt x="518" y="382"/>
                    </a:lnTo>
                    <a:lnTo>
                      <a:pt x="513" y="384"/>
                    </a:lnTo>
                    <a:lnTo>
                      <a:pt x="510" y="384"/>
                    </a:lnTo>
                    <a:lnTo>
                      <a:pt x="498" y="389"/>
                    </a:lnTo>
                    <a:lnTo>
                      <a:pt x="495" y="394"/>
                    </a:lnTo>
                    <a:lnTo>
                      <a:pt x="495" y="396"/>
                    </a:lnTo>
                    <a:lnTo>
                      <a:pt x="498" y="399"/>
                    </a:lnTo>
                    <a:lnTo>
                      <a:pt x="500" y="403"/>
                    </a:lnTo>
                    <a:lnTo>
                      <a:pt x="498" y="410"/>
                    </a:lnTo>
                    <a:lnTo>
                      <a:pt x="500" y="415"/>
                    </a:lnTo>
                    <a:lnTo>
                      <a:pt x="498" y="417"/>
                    </a:lnTo>
                    <a:lnTo>
                      <a:pt x="497" y="419"/>
                    </a:lnTo>
                    <a:lnTo>
                      <a:pt x="493" y="421"/>
                    </a:lnTo>
                    <a:lnTo>
                      <a:pt x="490" y="419"/>
                    </a:lnTo>
                    <a:lnTo>
                      <a:pt x="488" y="419"/>
                    </a:lnTo>
                    <a:lnTo>
                      <a:pt x="488" y="417"/>
                    </a:lnTo>
                    <a:lnTo>
                      <a:pt x="485" y="415"/>
                    </a:lnTo>
                    <a:lnTo>
                      <a:pt x="485" y="412"/>
                    </a:lnTo>
                    <a:lnTo>
                      <a:pt x="485" y="410"/>
                    </a:lnTo>
                    <a:lnTo>
                      <a:pt x="480" y="408"/>
                    </a:lnTo>
                    <a:lnTo>
                      <a:pt x="480" y="407"/>
                    </a:lnTo>
                    <a:lnTo>
                      <a:pt x="477" y="403"/>
                    </a:lnTo>
                    <a:lnTo>
                      <a:pt x="475" y="399"/>
                    </a:lnTo>
                    <a:lnTo>
                      <a:pt x="468" y="398"/>
                    </a:lnTo>
                    <a:lnTo>
                      <a:pt x="468" y="394"/>
                    </a:lnTo>
                    <a:lnTo>
                      <a:pt x="467" y="392"/>
                    </a:lnTo>
                    <a:lnTo>
                      <a:pt x="463" y="391"/>
                    </a:lnTo>
                    <a:lnTo>
                      <a:pt x="445" y="391"/>
                    </a:lnTo>
                    <a:lnTo>
                      <a:pt x="422" y="392"/>
                    </a:lnTo>
                    <a:lnTo>
                      <a:pt x="405" y="394"/>
                    </a:lnTo>
                    <a:lnTo>
                      <a:pt x="378" y="396"/>
                    </a:lnTo>
                    <a:lnTo>
                      <a:pt x="372" y="396"/>
                    </a:lnTo>
                    <a:lnTo>
                      <a:pt x="335" y="398"/>
                    </a:lnTo>
                    <a:lnTo>
                      <a:pt x="310" y="399"/>
                    </a:lnTo>
                    <a:lnTo>
                      <a:pt x="292" y="399"/>
                    </a:lnTo>
                    <a:lnTo>
                      <a:pt x="270" y="401"/>
                    </a:lnTo>
                    <a:lnTo>
                      <a:pt x="248" y="403"/>
                    </a:lnTo>
                    <a:lnTo>
                      <a:pt x="227" y="403"/>
                    </a:lnTo>
                    <a:lnTo>
                      <a:pt x="203" y="403"/>
                    </a:lnTo>
                    <a:lnTo>
                      <a:pt x="188" y="403"/>
                    </a:lnTo>
                    <a:lnTo>
                      <a:pt x="162" y="403"/>
                    </a:lnTo>
                    <a:lnTo>
                      <a:pt x="133" y="403"/>
                    </a:lnTo>
                    <a:lnTo>
                      <a:pt x="118" y="403"/>
                    </a:lnTo>
                    <a:lnTo>
                      <a:pt x="82" y="403"/>
                    </a:lnTo>
                    <a:lnTo>
                      <a:pt x="83" y="398"/>
                    </a:lnTo>
                    <a:lnTo>
                      <a:pt x="82" y="396"/>
                    </a:lnTo>
                    <a:lnTo>
                      <a:pt x="72" y="384"/>
                    </a:lnTo>
                    <a:lnTo>
                      <a:pt x="73" y="375"/>
                    </a:lnTo>
                    <a:lnTo>
                      <a:pt x="75" y="368"/>
                    </a:lnTo>
                    <a:lnTo>
                      <a:pt x="75" y="364"/>
                    </a:lnTo>
                    <a:lnTo>
                      <a:pt x="75" y="361"/>
                    </a:lnTo>
                    <a:lnTo>
                      <a:pt x="75" y="350"/>
                    </a:lnTo>
                    <a:lnTo>
                      <a:pt x="73" y="346"/>
                    </a:lnTo>
                    <a:lnTo>
                      <a:pt x="73" y="343"/>
                    </a:lnTo>
                    <a:lnTo>
                      <a:pt x="72" y="338"/>
                    </a:lnTo>
                    <a:lnTo>
                      <a:pt x="73" y="332"/>
                    </a:lnTo>
                    <a:lnTo>
                      <a:pt x="72" y="325"/>
                    </a:lnTo>
                    <a:lnTo>
                      <a:pt x="73" y="325"/>
                    </a:lnTo>
                    <a:lnTo>
                      <a:pt x="73" y="323"/>
                    </a:lnTo>
                    <a:lnTo>
                      <a:pt x="68" y="322"/>
                    </a:lnTo>
                    <a:lnTo>
                      <a:pt x="66" y="320"/>
                    </a:lnTo>
                    <a:lnTo>
                      <a:pt x="68" y="316"/>
                    </a:lnTo>
                    <a:lnTo>
                      <a:pt x="66" y="306"/>
                    </a:lnTo>
                    <a:lnTo>
                      <a:pt x="68" y="306"/>
                    </a:lnTo>
                    <a:lnTo>
                      <a:pt x="70" y="309"/>
                    </a:lnTo>
                    <a:lnTo>
                      <a:pt x="70" y="306"/>
                    </a:lnTo>
                    <a:lnTo>
                      <a:pt x="65" y="302"/>
                    </a:lnTo>
                    <a:lnTo>
                      <a:pt x="65" y="293"/>
                    </a:lnTo>
                    <a:lnTo>
                      <a:pt x="65" y="285"/>
                    </a:lnTo>
                    <a:lnTo>
                      <a:pt x="63" y="283"/>
                    </a:lnTo>
                    <a:lnTo>
                      <a:pt x="58" y="283"/>
                    </a:lnTo>
                    <a:lnTo>
                      <a:pt x="58" y="281"/>
                    </a:lnTo>
                    <a:lnTo>
                      <a:pt x="60" y="277"/>
                    </a:lnTo>
                    <a:lnTo>
                      <a:pt x="60" y="276"/>
                    </a:lnTo>
                    <a:lnTo>
                      <a:pt x="55" y="277"/>
                    </a:lnTo>
                    <a:lnTo>
                      <a:pt x="51" y="276"/>
                    </a:lnTo>
                    <a:lnTo>
                      <a:pt x="51" y="272"/>
                    </a:lnTo>
                    <a:lnTo>
                      <a:pt x="51" y="270"/>
                    </a:lnTo>
                    <a:lnTo>
                      <a:pt x="50" y="267"/>
                    </a:lnTo>
                    <a:lnTo>
                      <a:pt x="50" y="260"/>
                    </a:lnTo>
                    <a:lnTo>
                      <a:pt x="48" y="254"/>
                    </a:lnTo>
                    <a:lnTo>
                      <a:pt x="51" y="253"/>
                    </a:lnTo>
                    <a:lnTo>
                      <a:pt x="50" y="249"/>
                    </a:lnTo>
                    <a:lnTo>
                      <a:pt x="50" y="246"/>
                    </a:lnTo>
                    <a:lnTo>
                      <a:pt x="53" y="240"/>
                    </a:lnTo>
                    <a:lnTo>
                      <a:pt x="46" y="231"/>
                    </a:lnTo>
                    <a:lnTo>
                      <a:pt x="45" y="226"/>
                    </a:lnTo>
                    <a:lnTo>
                      <a:pt x="46" y="223"/>
                    </a:lnTo>
                    <a:lnTo>
                      <a:pt x="46" y="217"/>
                    </a:lnTo>
                    <a:lnTo>
                      <a:pt x="41" y="216"/>
                    </a:lnTo>
                    <a:lnTo>
                      <a:pt x="40" y="214"/>
                    </a:lnTo>
                    <a:lnTo>
                      <a:pt x="38" y="212"/>
                    </a:lnTo>
                    <a:lnTo>
                      <a:pt x="36" y="208"/>
                    </a:lnTo>
                    <a:lnTo>
                      <a:pt x="35" y="207"/>
                    </a:lnTo>
                    <a:lnTo>
                      <a:pt x="33" y="196"/>
                    </a:lnTo>
                    <a:lnTo>
                      <a:pt x="26" y="191"/>
                    </a:lnTo>
                    <a:lnTo>
                      <a:pt x="26" y="184"/>
                    </a:lnTo>
                    <a:lnTo>
                      <a:pt x="28" y="182"/>
                    </a:lnTo>
                    <a:lnTo>
                      <a:pt x="28" y="178"/>
                    </a:lnTo>
                    <a:lnTo>
                      <a:pt x="28" y="175"/>
                    </a:lnTo>
                    <a:lnTo>
                      <a:pt x="25" y="173"/>
                    </a:lnTo>
                    <a:lnTo>
                      <a:pt x="23" y="168"/>
                    </a:lnTo>
                    <a:lnTo>
                      <a:pt x="20" y="166"/>
                    </a:lnTo>
                    <a:lnTo>
                      <a:pt x="21" y="161"/>
                    </a:lnTo>
                    <a:lnTo>
                      <a:pt x="21" y="157"/>
                    </a:lnTo>
                    <a:lnTo>
                      <a:pt x="23" y="154"/>
                    </a:lnTo>
                    <a:lnTo>
                      <a:pt x="23" y="150"/>
                    </a:lnTo>
                    <a:lnTo>
                      <a:pt x="18" y="147"/>
                    </a:lnTo>
                    <a:lnTo>
                      <a:pt x="15" y="143"/>
                    </a:lnTo>
                    <a:lnTo>
                      <a:pt x="15" y="136"/>
                    </a:lnTo>
                    <a:lnTo>
                      <a:pt x="13" y="136"/>
                    </a:lnTo>
                    <a:lnTo>
                      <a:pt x="15" y="134"/>
                    </a:lnTo>
                    <a:lnTo>
                      <a:pt x="11" y="127"/>
                    </a:lnTo>
                    <a:lnTo>
                      <a:pt x="10" y="124"/>
                    </a:lnTo>
                    <a:lnTo>
                      <a:pt x="8" y="124"/>
                    </a:lnTo>
                    <a:lnTo>
                      <a:pt x="1" y="117"/>
                    </a:lnTo>
                    <a:lnTo>
                      <a:pt x="0" y="111"/>
                    </a:lnTo>
                    <a:lnTo>
                      <a:pt x="1" y="108"/>
                    </a:lnTo>
                    <a:lnTo>
                      <a:pt x="5" y="106"/>
                    </a:lnTo>
                    <a:lnTo>
                      <a:pt x="5" y="101"/>
                    </a:lnTo>
                    <a:lnTo>
                      <a:pt x="6" y="101"/>
                    </a:lnTo>
                    <a:lnTo>
                      <a:pt x="8" y="99"/>
                    </a:lnTo>
                    <a:lnTo>
                      <a:pt x="10" y="92"/>
                    </a:lnTo>
                    <a:lnTo>
                      <a:pt x="10" y="90"/>
                    </a:lnTo>
                    <a:lnTo>
                      <a:pt x="11" y="85"/>
                    </a:lnTo>
                    <a:lnTo>
                      <a:pt x="11" y="79"/>
                    </a:lnTo>
                    <a:lnTo>
                      <a:pt x="13" y="76"/>
                    </a:lnTo>
                    <a:lnTo>
                      <a:pt x="11" y="71"/>
                    </a:lnTo>
                    <a:lnTo>
                      <a:pt x="15" y="71"/>
                    </a:lnTo>
                    <a:lnTo>
                      <a:pt x="16" y="69"/>
                    </a:lnTo>
                    <a:lnTo>
                      <a:pt x="16" y="67"/>
                    </a:lnTo>
                    <a:lnTo>
                      <a:pt x="18" y="62"/>
                    </a:lnTo>
                    <a:lnTo>
                      <a:pt x="16" y="51"/>
                    </a:lnTo>
                    <a:lnTo>
                      <a:pt x="15" y="49"/>
                    </a:lnTo>
                    <a:lnTo>
                      <a:pt x="8" y="48"/>
                    </a:lnTo>
                    <a:lnTo>
                      <a:pt x="8" y="46"/>
                    </a:lnTo>
                    <a:lnTo>
                      <a:pt x="8" y="44"/>
                    </a:lnTo>
                    <a:lnTo>
                      <a:pt x="6" y="42"/>
                    </a:lnTo>
                    <a:lnTo>
                      <a:pt x="6" y="39"/>
                    </a:lnTo>
                    <a:lnTo>
                      <a:pt x="10" y="37"/>
                    </a:lnTo>
                    <a:lnTo>
                      <a:pt x="11" y="30"/>
                    </a:lnTo>
                    <a:lnTo>
                      <a:pt x="11" y="26"/>
                    </a:lnTo>
                    <a:lnTo>
                      <a:pt x="8" y="25"/>
                    </a:lnTo>
                    <a:lnTo>
                      <a:pt x="6" y="19"/>
                    </a:lnTo>
                    <a:lnTo>
                      <a:pt x="6" y="14"/>
                    </a:lnTo>
                    <a:lnTo>
                      <a:pt x="5" y="10"/>
                    </a:lnTo>
                    <a:lnTo>
                      <a:pt x="18" y="10"/>
                    </a:lnTo>
                    <a:lnTo>
                      <a:pt x="53" y="12"/>
                    </a:lnTo>
                    <a:lnTo>
                      <a:pt x="72" y="12"/>
                    </a:lnTo>
                    <a:lnTo>
                      <a:pt x="108" y="10"/>
                    </a:lnTo>
                    <a:lnTo>
                      <a:pt x="115" y="10"/>
                    </a:lnTo>
                    <a:lnTo>
                      <a:pt x="158" y="10"/>
                    </a:lnTo>
                    <a:lnTo>
                      <a:pt x="163" y="10"/>
                    </a:lnTo>
                    <a:lnTo>
                      <a:pt x="200" y="10"/>
                    </a:lnTo>
                    <a:lnTo>
                      <a:pt x="220" y="10"/>
                    </a:lnTo>
                    <a:lnTo>
                      <a:pt x="245" y="9"/>
                    </a:lnTo>
                    <a:lnTo>
                      <a:pt x="273" y="9"/>
                    </a:lnTo>
                    <a:lnTo>
                      <a:pt x="287" y="9"/>
                    </a:lnTo>
                    <a:lnTo>
                      <a:pt x="328" y="7"/>
                    </a:lnTo>
                    <a:lnTo>
                      <a:pt x="330" y="7"/>
                    </a:lnTo>
                    <a:lnTo>
                      <a:pt x="373" y="5"/>
                    </a:lnTo>
                    <a:lnTo>
                      <a:pt x="383" y="5"/>
                    </a:lnTo>
                    <a:lnTo>
                      <a:pt x="417" y="3"/>
                    </a:lnTo>
                    <a:lnTo>
                      <a:pt x="448" y="2"/>
                    </a:lnTo>
                    <a:lnTo>
                      <a:pt x="460" y="2"/>
                    </a:lnTo>
                    <a:lnTo>
                      <a:pt x="495" y="0"/>
                    </a:lnTo>
                    <a:lnTo>
                      <a:pt x="493" y="5"/>
                    </a:lnTo>
                    <a:lnTo>
                      <a:pt x="497" y="10"/>
                    </a:lnTo>
                    <a:lnTo>
                      <a:pt x="498" y="18"/>
                    </a:lnTo>
                    <a:lnTo>
                      <a:pt x="500" y="19"/>
                    </a:lnTo>
                    <a:lnTo>
                      <a:pt x="508" y="25"/>
                    </a:lnTo>
                    <a:lnTo>
                      <a:pt x="510" y="28"/>
                    </a:lnTo>
                    <a:lnTo>
                      <a:pt x="510" y="32"/>
                    </a:lnTo>
                    <a:lnTo>
                      <a:pt x="503" y="46"/>
                    </a:lnTo>
                    <a:lnTo>
                      <a:pt x="502" y="55"/>
                    </a:lnTo>
                    <a:lnTo>
                      <a:pt x="503" y="56"/>
                    </a:lnTo>
                    <a:lnTo>
                      <a:pt x="505" y="67"/>
                    </a:lnTo>
                    <a:lnTo>
                      <a:pt x="507" y="76"/>
                    </a:lnTo>
                    <a:lnTo>
                      <a:pt x="510" y="83"/>
                    </a:lnTo>
                    <a:lnTo>
                      <a:pt x="512" y="95"/>
                    </a:lnTo>
                    <a:lnTo>
                      <a:pt x="513" y="101"/>
                    </a:lnTo>
                    <a:lnTo>
                      <a:pt x="520" y="104"/>
                    </a:lnTo>
                    <a:lnTo>
                      <a:pt x="528" y="108"/>
                    </a:lnTo>
                    <a:lnTo>
                      <a:pt x="530" y="108"/>
                    </a:lnTo>
                    <a:lnTo>
                      <a:pt x="543" y="109"/>
                    </a:lnTo>
                    <a:lnTo>
                      <a:pt x="548" y="113"/>
                    </a:lnTo>
                    <a:lnTo>
                      <a:pt x="552" y="122"/>
                    </a:lnTo>
                    <a:lnTo>
                      <a:pt x="555" y="124"/>
                    </a:lnTo>
                    <a:lnTo>
                      <a:pt x="557" y="127"/>
                    </a:lnTo>
                    <a:lnTo>
                      <a:pt x="555" y="129"/>
                    </a:lnTo>
                    <a:lnTo>
                      <a:pt x="553" y="131"/>
                    </a:lnTo>
                    <a:lnTo>
                      <a:pt x="555" y="134"/>
                    </a:lnTo>
                    <a:lnTo>
                      <a:pt x="558" y="136"/>
                    </a:lnTo>
                    <a:lnTo>
                      <a:pt x="563" y="141"/>
                    </a:lnTo>
                    <a:lnTo>
                      <a:pt x="570" y="145"/>
                    </a:lnTo>
                    <a:lnTo>
                      <a:pt x="575" y="148"/>
                    </a:lnTo>
                    <a:lnTo>
                      <a:pt x="575" y="150"/>
                    </a:lnTo>
                    <a:lnTo>
                      <a:pt x="577" y="161"/>
                    </a:lnTo>
                    <a:lnTo>
                      <a:pt x="578" y="164"/>
                    </a:lnTo>
                    <a:lnTo>
                      <a:pt x="582" y="168"/>
                    </a:lnTo>
                    <a:lnTo>
                      <a:pt x="587" y="170"/>
                    </a:lnTo>
                    <a:lnTo>
                      <a:pt x="595" y="173"/>
                    </a:lnTo>
                    <a:lnTo>
                      <a:pt x="600" y="178"/>
                    </a:lnTo>
                    <a:lnTo>
                      <a:pt x="602" y="182"/>
                    </a:lnTo>
                    <a:lnTo>
                      <a:pt x="602" y="187"/>
                    </a:lnTo>
                    <a:lnTo>
                      <a:pt x="603" y="191"/>
                    </a:lnTo>
                    <a:lnTo>
                      <a:pt x="605" y="198"/>
                    </a:lnTo>
                    <a:lnTo>
                      <a:pt x="605" y="205"/>
                    </a:lnTo>
                    <a:lnTo>
                      <a:pt x="602" y="221"/>
                    </a:lnTo>
                    <a:lnTo>
                      <a:pt x="597" y="224"/>
                    </a:lnTo>
                    <a:lnTo>
                      <a:pt x="592" y="228"/>
                    </a:lnTo>
                    <a:lnTo>
                      <a:pt x="590" y="233"/>
                    </a:lnTo>
                    <a:lnTo>
                      <a:pt x="588" y="244"/>
                    </a:lnTo>
                    <a:lnTo>
                      <a:pt x="590" y="249"/>
                    </a:lnTo>
                    <a:lnTo>
                      <a:pt x="588" y="251"/>
                    </a:lnTo>
                    <a:lnTo>
                      <a:pt x="582" y="254"/>
                    </a:lnTo>
                    <a:lnTo>
                      <a:pt x="582" y="258"/>
                    </a:lnTo>
                    <a:lnTo>
                      <a:pt x="580" y="260"/>
                    </a:lnTo>
                    <a:lnTo>
                      <a:pt x="572" y="262"/>
                    </a:lnTo>
                    <a:lnTo>
                      <a:pt x="565" y="263"/>
                    </a:lnTo>
                    <a:lnTo>
                      <a:pt x="560" y="270"/>
                    </a:lnTo>
                    <a:lnTo>
                      <a:pt x="557" y="272"/>
                    </a:lnTo>
                    <a:lnTo>
                      <a:pt x="550" y="272"/>
                    </a:lnTo>
                    <a:lnTo>
                      <a:pt x="543" y="274"/>
                    </a:lnTo>
                    <a:lnTo>
                      <a:pt x="533" y="277"/>
                    </a:lnTo>
                    <a:lnTo>
                      <a:pt x="528" y="276"/>
                    </a:lnTo>
                    <a:lnTo>
                      <a:pt x="527" y="277"/>
                    </a:lnTo>
                    <a:lnTo>
                      <a:pt x="523" y="281"/>
                    </a:lnTo>
                    <a:lnTo>
                      <a:pt x="523" y="290"/>
                    </a:lnTo>
                    <a:lnTo>
                      <a:pt x="520" y="299"/>
                    </a:lnTo>
                    <a:lnTo>
                      <a:pt x="520" y="304"/>
                    </a:lnTo>
                    <a:lnTo>
                      <a:pt x="525" y="311"/>
                    </a:lnTo>
                    <a:lnTo>
                      <a:pt x="528" y="311"/>
                    </a:lnTo>
                    <a:lnTo>
                      <a:pt x="532" y="315"/>
                    </a:lnTo>
                    <a:lnTo>
                      <a:pt x="535" y="320"/>
                    </a:lnTo>
                    <a:lnTo>
                      <a:pt x="535" y="323"/>
                    </a:lnTo>
                    <a:lnTo>
                      <a:pt x="535" y="341"/>
                    </a:lnTo>
                    <a:lnTo>
                      <a:pt x="533" y="345"/>
                    </a:lnTo>
                    <a:lnTo>
                      <a:pt x="528" y="350"/>
                    </a:lnTo>
                    <a:lnTo>
                      <a:pt x="525" y="357"/>
                    </a:lnTo>
                    <a:lnTo>
                      <a:pt x="525" y="366"/>
                    </a:lnTo>
                    <a:lnTo>
                      <a:pt x="522" y="375"/>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38" name="Freeform 26"/>
              <p:cNvSpPr>
                <a:spLocks/>
              </p:cNvSpPr>
              <p:nvPr/>
            </p:nvSpPr>
            <p:spPr bwMode="auto">
              <a:xfrm>
                <a:off x="4465564" y="1899451"/>
                <a:ext cx="357287" cy="652337"/>
              </a:xfrm>
              <a:custGeom>
                <a:avLst/>
                <a:gdLst>
                  <a:gd name="T0" fmla="*/ 168 w 310"/>
                  <a:gd name="T1" fmla="*/ 499 h 566"/>
                  <a:gd name="T2" fmla="*/ 158 w 310"/>
                  <a:gd name="T3" fmla="*/ 504 h 566"/>
                  <a:gd name="T4" fmla="*/ 158 w 310"/>
                  <a:gd name="T5" fmla="*/ 513 h 566"/>
                  <a:gd name="T6" fmla="*/ 155 w 310"/>
                  <a:gd name="T7" fmla="*/ 529 h 566"/>
                  <a:gd name="T8" fmla="*/ 145 w 310"/>
                  <a:gd name="T9" fmla="*/ 541 h 566"/>
                  <a:gd name="T10" fmla="*/ 140 w 310"/>
                  <a:gd name="T11" fmla="*/ 534 h 566"/>
                  <a:gd name="T12" fmla="*/ 123 w 310"/>
                  <a:gd name="T13" fmla="*/ 525 h 566"/>
                  <a:gd name="T14" fmla="*/ 105 w 310"/>
                  <a:gd name="T15" fmla="*/ 536 h 566"/>
                  <a:gd name="T16" fmla="*/ 93 w 310"/>
                  <a:gd name="T17" fmla="*/ 552 h 566"/>
                  <a:gd name="T18" fmla="*/ 68 w 310"/>
                  <a:gd name="T19" fmla="*/ 539 h 566"/>
                  <a:gd name="T20" fmla="*/ 48 w 310"/>
                  <a:gd name="T21" fmla="*/ 547 h 566"/>
                  <a:gd name="T22" fmla="*/ 40 w 310"/>
                  <a:gd name="T23" fmla="*/ 547 h 566"/>
                  <a:gd name="T24" fmla="*/ 23 w 310"/>
                  <a:gd name="T25" fmla="*/ 548 h 566"/>
                  <a:gd name="T26" fmla="*/ 18 w 310"/>
                  <a:gd name="T27" fmla="*/ 557 h 566"/>
                  <a:gd name="T28" fmla="*/ 6 w 310"/>
                  <a:gd name="T29" fmla="*/ 562 h 566"/>
                  <a:gd name="T30" fmla="*/ 1 w 310"/>
                  <a:gd name="T31" fmla="*/ 554 h 566"/>
                  <a:gd name="T32" fmla="*/ 6 w 310"/>
                  <a:gd name="T33" fmla="*/ 547 h 566"/>
                  <a:gd name="T34" fmla="*/ 5 w 310"/>
                  <a:gd name="T35" fmla="*/ 541 h 566"/>
                  <a:gd name="T36" fmla="*/ 3 w 310"/>
                  <a:gd name="T37" fmla="*/ 531 h 566"/>
                  <a:gd name="T38" fmla="*/ 5 w 310"/>
                  <a:gd name="T39" fmla="*/ 522 h 566"/>
                  <a:gd name="T40" fmla="*/ 8 w 310"/>
                  <a:gd name="T41" fmla="*/ 508 h 566"/>
                  <a:gd name="T42" fmla="*/ 13 w 310"/>
                  <a:gd name="T43" fmla="*/ 497 h 566"/>
                  <a:gd name="T44" fmla="*/ 20 w 310"/>
                  <a:gd name="T45" fmla="*/ 495 h 566"/>
                  <a:gd name="T46" fmla="*/ 26 w 310"/>
                  <a:gd name="T47" fmla="*/ 472 h 566"/>
                  <a:gd name="T48" fmla="*/ 36 w 310"/>
                  <a:gd name="T49" fmla="*/ 463 h 566"/>
                  <a:gd name="T50" fmla="*/ 38 w 310"/>
                  <a:gd name="T51" fmla="*/ 449 h 566"/>
                  <a:gd name="T52" fmla="*/ 48 w 310"/>
                  <a:gd name="T53" fmla="*/ 428 h 566"/>
                  <a:gd name="T54" fmla="*/ 43 w 310"/>
                  <a:gd name="T55" fmla="*/ 410 h 566"/>
                  <a:gd name="T56" fmla="*/ 38 w 310"/>
                  <a:gd name="T57" fmla="*/ 398 h 566"/>
                  <a:gd name="T58" fmla="*/ 28 w 310"/>
                  <a:gd name="T59" fmla="*/ 384 h 566"/>
                  <a:gd name="T60" fmla="*/ 35 w 310"/>
                  <a:gd name="T61" fmla="*/ 372 h 566"/>
                  <a:gd name="T62" fmla="*/ 31 w 310"/>
                  <a:gd name="T63" fmla="*/ 357 h 566"/>
                  <a:gd name="T64" fmla="*/ 35 w 310"/>
                  <a:gd name="T65" fmla="*/ 315 h 566"/>
                  <a:gd name="T66" fmla="*/ 23 w 310"/>
                  <a:gd name="T67" fmla="*/ 163 h 566"/>
                  <a:gd name="T68" fmla="*/ 11 w 310"/>
                  <a:gd name="T69" fmla="*/ 32 h 566"/>
                  <a:gd name="T70" fmla="*/ 40 w 310"/>
                  <a:gd name="T71" fmla="*/ 43 h 566"/>
                  <a:gd name="T72" fmla="*/ 148 w 310"/>
                  <a:gd name="T73" fmla="*/ 13 h 566"/>
                  <a:gd name="T74" fmla="*/ 263 w 310"/>
                  <a:gd name="T75" fmla="*/ 0 h 566"/>
                  <a:gd name="T76" fmla="*/ 273 w 310"/>
                  <a:gd name="T77" fmla="*/ 64 h 566"/>
                  <a:gd name="T78" fmla="*/ 283 w 310"/>
                  <a:gd name="T79" fmla="*/ 156 h 566"/>
                  <a:gd name="T80" fmla="*/ 295 w 310"/>
                  <a:gd name="T81" fmla="*/ 271 h 566"/>
                  <a:gd name="T82" fmla="*/ 303 w 310"/>
                  <a:gd name="T83" fmla="*/ 354 h 566"/>
                  <a:gd name="T84" fmla="*/ 301 w 310"/>
                  <a:gd name="T85" fmla="*/ 368 h 566"/>
                  <a:gd name="T86" fmla="*/ 301 w 310"/>
                  <a:gd name="T87" fmla="*/ 382 h 566"/>
                  <a:gd name="T88" fmla="*/ 308 w 310"/>
                  <a:gd name="T89" fmla="*/ 396 h 566"/>
                  <a:gd name="T90" fmla="*/ 276 w 310"/>
                  <a:gd name="T91" fmla="*/ 414 h 566"/>
                  <a:gd name="T92" fmla="*/ 248 w 310"/>
                  <a:gd name="T93" fmla="*/ 412 h 566"/>
                  <a:gd name="T94" fmla="*/ 248 w 310"/>
                  <a:gd name="T95" fmla="*/ 440 h 566"/>
                  <a:gd name="T96" fmla="*/ 231 w 310"/>
                  <a:gd name="T97" fmla="*/ 472 h 566"/>
                  <a:gd name="T98" fmla="*/ 215 w 310"/>
                  <a:gd name="T99" fmla="*/ 483 h 566"/>
                  <a:gd name="T100" fmla="*/ 203 w 310"/>
                  <a:gd name="T101" fmla="*/ 516 h 566"/>
                  <a:gd name="T102" fmla="*/ 178 w 310"/>
                  <a:gd name="T103" fmla="*/ 513 h 5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0"/>
                  <a:gd name="T157" fmla="*/ 0 h 566"/>
                  <a:gd name="T158" fmla="*/ 310 w 310"/>
                  <a:gd name="T159" fmla="*/ 566 h 5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0" h="566">
                    <a:moveTo>
                      <a:pt x="168" y="495"/>
                    </a:moveTo>
                    <a:lnTo>
                      <a:pt x="166" y="494"/>
                    </a:lnTo>
                    <a:lnTo>
                      <a:pt x="163" y="494"/>
                    </a:lnTo>
                    <a:lnTo>
                      <a:pt x="163" y="497"/>
                    </a:lnTo>
                    <a:lnTo>
                      <a:pt x="168" y="499"/>
                    </a:lnTo>
                    <a:lnTo>
                      <a:pt x="170" y="501"/>
                    </a:lnTo>
                    <a:lnTo>
                      <a:pt x="168" y="502"/>
                    </a:lnTo>
                    <a:lnTo>
                      <a:pt x="163" y="504"/>
                    </a:lnTo>
                    <a:lnTo>
                      <a:pt x="163" y="506"/>
                    </a:lnTo>
                    <a:lnTo>
                      <a:pt x="158" y="504"/>
                    </a:lnTo>
                    <a:lnTo>
                      <a:pt x="156" y="504"/>
                    </a:lnTo>
                    <a:lnTo>
                      <a:pt x="156" y="506"/>
                    </a:lnTo>
                    <a:lnTo>
                      <a:pt x="160" y="509"/>
                    </a:lnTo>
                    <a:lnTo>
                      <a:pt x="160" y="511"/>
                    </a:lnTo>
                    <a:lnTo>
                      <a:pt x="158" y="513"/>
                    </a:lnTo>
                    <a:lnTo>
                      <a:pt x="153" y="515"/>
                    </a:lnTo>
                    <a:lnTo>
                      <a:pt x="151" y="518"/>
                    </a:lnTo>
                    <a:lnTo>
                      <a:pt x="151" y="524"/>
                    </a:lnTo>
                    <a:lnTo>
                      <a:pt x="155" y="529"/>
                    </a:lnTo>
                    <a:lnTo>
                      <a:pt x="153" y="531"/>
                    </a:lnTo>
                    <a:lnTo>
                      <a:pt x="151" y="532"/>
                    </a:lnTo>
                    <a:lnTo>
                      <a:pt x="148" y="532"/>
                    </a:lnTo>
                    <a:lnTo>
                      <a:pt x="146" y="532"/>
                    </a:lnTo>
                    <a:lnTo>
                      <a:pt x="145" y="541"/>
                    </a:lnTo>
                    <a:lnTo>
                      <a:pt x="143" y="543"/>
                    </a:lnTo>
                    <a:lnTo>
                      <a:pt x="140" y="543"/>
                    </a:lnTo>
                    <a:lnTo>
                      <a:pt x="140" y="541"/>
                    </a:lnTo>
                    <a:lnTo>
                      <a:pt x="140" y="536"/>
                    </a:lnTo>
                    <a:lnTo>
                      <a:pt x="140" y="534"/>
                    </a:lnTo>
                    <a:lnTo>
                      <a:pt x="138" y="534"/>
                    </a:lnTo>
                    <a:lnTo>
                      <a:pt x="133" y="538"/>
                    </a:lnTo>
                    <a:lnTo>
                      <a:pt x="131" y="538"/>
                    </a:lnTo>
                    <a:lnTo>
                      <a:pt x="125" y="527"/>
                    </a:lnTo>
                    <a:lnTo>
                      <a:pt x="123" y="525"/>
                    </a:lnTo>
                    <a:lnTo>
                      <a:pt x="120" y="527"/>
                    </a:lnTo>
                    <a:lnTo>
                      <a:pt x="116" y="531"/>
                    </a:lnTo>
                    <a:lnTo>
                      <a:pt x="113" y="534"/>
                    </a:lnTo>
                    <a:lnTo>
                      <a:pt x="108" y="536"/>
                    </a:lnTo>
                    <a:lnTo>
                      <a:pt x="105" y="536"/>
                    </a:lnTo>
                    <a:lnTo>
                      <a:pt x="103" y="539"/>
                    </a:lnTo>
                    <a:lnTo>
                      <a:pt x="101" y="554"/>
                    </a:lnTo>
                    <a:lnTo>
                      <a:pt x="98" y="555"/>
                    </a:lnTo>
                    <a:lnTo>
                      <a:pt x="95" y="555"/>
                    </a:lnTo>
                    <a:lnTo>
                      <a:pt x="93" y="552"/>
                    </a:lnTo>
                    <a:lnTo>
                      <a:pt x="90" y="550"/>
                    </a:lnTo>
                    <a:lnTo>
                      <a:pt x="85" y="548"/>
                    </a:lnTo>
                    <a:lnTo>
                      <a:pt x="81" y="547"/>
                    </a:lnTo>
                    <a:lnTo>
                      <a:pt x="76" y="543"/>
                    </a:lnTo>
                    <a:lnTo>
                      <a:pt x="68" y="539"/>
                    </a:lnTo>
                    <a:lnTo>
                      <a:pt x="61" y="539"/>
                    </a:lnTo>
                    <a:lnTo>
                      <a:pt x="58" y="543"/>
                    </a:lnTo>
                    <a:lnTo>
                      <a:pt x="46" y="536"/>
                    </a:lnTo>
                    <a:lnTo>
                      <a:pt x="45" y="543"/>
                    </a:lnTo>
                    <a:lnTo>
                      <a:pt x="48" y="547"/>
                    </a:lnTo>
                    <a:lnTo>
                      <a:pt x="50" y="550"/>
                    </a:lnTo>
                    <a:lnTo>
                      <a:pt x="48" y="554"/>
                    </a:lnTo>
                    <a:lnTo>
                      <a:pt x="43" y="555"/>
                    </a:lnTo>
                    <a:lnTo>
                      <a:pt x="40" y="555"/>
                    </a:lnTo>
                    <a:lnTo>
                      <a:pt x="40" y="547"/>
                    </a:lnTo>
                    <a:lnTo>
                      <a:pt x="38" y="547"/>
                    </a:lnTo>
                    <a:lnTo>
                      <a:pt x="36" y="547"/>
                    </a:lnTo>
                    <a:lnTo>
                      <a:pt x="33" y="547"/>
                    </a:lnTo>
                    <a:lnTo>
                      <a:pt x="26" y="550"/>
                    </a:lnTo>
                    <a:lnTo>
                      <a:pt x="23" y="548"/>
                    </a:lnTo>
                    <a:lnTo>
                      <a:pt x="18" y="545"/>
                    </a:lnTo>
                    <a:lnTo>
                      <a:pt x="16" y="545"/>
                    </a:lnTo>
                    <a:lnTo>
                      <a:pt x="15" y="548"/>
                    </a:lnTo>
                    <a:lnTo>
                      <a:pt x="15" y="552"/>
                    </a:lnTo>
                    <a:lnTo>
                      <a:pt x="18" y="557"/>
                    </a:lnTo>
                    <a:lnTo>
                      <a:pt x="18" y="561"/>
                    </a:lnTo>
                    <a:lnTo>
                      <a:pt x="16" y="562"/>
                    </a:lnTo>
                    <a:lnTo>
                      <a:pt x="15" y="566"/>
                    </a:lnTo>
                    <a:lnTo>
                      <a:pt x="8" y="562"/>
                    </a:lnTo>
                    <a:lnTo>
                      <a:pt x="6" y="562"/>
                    </a:lnTo>
                    <a:lnTo>
                      <a:pt x="1" y="561"/>
                    </a:lnTo>
                    <a:lnTo>
                      <a:pt x="1" y="559"/>
                    </a:lnTo>
                    <a:lnTo>
                      <a:pt x="5" y="559"/>
                    </a:lnTo>
                    <a:lnTo>
                      <a:pt x="6" y="557"/>
                    </a:lnTo>
                    <a:lnTo>
                      <a:pt x="1" y="554"/>
                    </a:lnTo>
                    <a:lnTo>
                      <a:pt x="0" y="550"/>
                    </a:lnTo>
                    <a:lnTo>
                      <a:pt x="0" y="548"/>
                    </a:lnTo>
                    <a:lnTo>
                      <a:pt x="5" y="550"/>
                    </a:lnTo>
                    <a:lnTo>
                      <a:pt x="6" y="548"/>
                    </a:lnTo>
                    <a:lnTo>
                      <a:pt x="6" y="547"/>
                    </a:lnTo>
                    <a:lnTo>
                      <a:pt x="0" y="547"/>
                    </a:lnTo>
                    <a:lnTo>
                      <a:pt x="1" y="543"/>
                    </a:lnTo>
                    <a:lnTo>
                      <a:pt x="1" y="545"/>
                    </a:lnTo>
                    <a:lnTo>
                      <a:pt x="5" y="545"/>
                    </a:lnTo>
                    <a:lnTo>
                      <a:pt x="5" y="541"/>
                    </a:lnTo>
                    <a:lnTo>
                      <a:pt x="6" y="539"/>
                    </a:lnTo>
                    <a:lnTo>
                      <a:pt x="5" y="534"/>
                    </a:lnTo>
                    <a:lnTo>
                      <a:pt x="5" y="531"/>
                    </a:lnTo>
                    <a:lnTo>
                      <a:pt x="3" y="531"/>
                    </a:lnTo>
                    <a:lnTo>
                      <a:pt x="3" y="529"/>
                    </a:lnTo>
                    <a:lnTo>
                      <a:pt x="10" y="525"/>
                    </a:lnTo>
                    <a:lnTo>
                      <a:pt x="10" y="522"/>
                    </a:lnTo>
                    <a:lnTo>
                      <a:pt x="6" y="524"/>
                    </a:lnTo>
                    <a:lnTo>
                      <a:pt x="5" y="522"/>
                    </a:lnTo>
                    <a:lnTo>
                      <a:pt x="10" y="518"/>
                    </a:lnTo>
                    <a:lnTo>
                      <a:pt x="11" y="516"/>
                    </a:lnTo>
                    <a:lnTo>
                      <a:pt x="13" y="515"/>
                    </a:lnTo>
                    <a:lnTo>
                      <a:pt x="13" y="511"/>
                    </a:lnTo>
                    <a:lnTo>
                      <a:pt x="8" y="508"/>
                    </a:lnTo>
                    <a:lnTo>
                      <a:pt x="6" y="504"/>
                    </a:lnTo>
                    <a:lnTo>
                      <a:pt x="6" y="502"/>
                    </a:lnTo>
                    <a:lnTo>
                      <a:pt x="11" y="494"/>
                    </a:lnTo>
                    <a:lnTo>
                      <a:pt x="13" y="494"/>
                    </a:lnTo>
                    <a:lnTo>
                      <a:pt x="13" y="497"/>
                    </a:lnTo>
                    <a:lnTo>
                      <a:pt x="15" y="494"/>
                    </a:lnTo>
                    <a:lnTo>
                      <a:pt x="16" y="492"/>
                    </a:lnTo>
                    <a:lnTo>
                      <a:pt x="18" y="495"/>
                    </a:lnTo>
                    <a:lnTo>
                      <a:pt x="20" y="495"/>
                    </a:lnTo>
                    <a:lnTo>
                      <a:pt x="20" y="486"/>
                    </a:lnTo>
                    <a:lnTo>
                      <a:pt x="25" y="483"/>
                    </a:lnTo>
                    <a:lnTo>
                      <a:pt x="28" y="478"/>
                    </a:lnTo>
                    <a:lnTo>
                      <a:pt x="28" y="474"/>
                    </a:lnTo>
                    <a:lnTo>
                      <a:pt x="26" y="472"/>
                    </a:lnTo>
                    <a:lnTo>
                      <a:pt x="26" y="471"/>
                    </a:lnTo>
                    <a:lnTo>
                      <a:pt x="33" y="469"/>
                    </a:lnTo>
                    <a:lnTo>
                      <a:pt x="33" y="465"/>
                    </a:lnTo>
                    <a:lnTo>
                      <a:pt x="36" y="465"/>
                    </a:lnTo>
                    <a:lnTo>
                      <a:pt x="36" y="463"/>
                    </a:lnTo>
                    <a:lnTo>
                      <a:pt x="33" y="460"/>
                    </a:lnTo>
                    <a:lnTo>
                      <a:pt x="35" y="456"/>
                    </a:lnTo>
                    <a:lnTo>
                      <a:pt x="36" y="453"/>
                    </a:lnTo>
                    <a:lnTo>
                      <a:pt x="38" y="451"/>
                    </a:lnTo>
                    <a:lnTo>
                      <a:pt x="38" y="449"/>
                    </a:lnTo>
                    <a:lnTo>
                      <a:pt x="38" y="446"/>
                    </a:lnTo>
                    <a:lnTo>
                      <a:pt x="41" y="442"/>
                    </a:lnTo>
                    <a:lnTo>
                      <a:pt x="45" y="439"/>
                    </a:lnTo>
                    <a:lnTo>
                      <a:pt x="48" y="432"/>
                    </a:lnTo>
                    <a:lnTo>
                      <a:pt x="48" y="428"/>
                    </a:lnTo>
                    <a:lnTo>
                      <a:pt x="46" y="426"/>
                    </a:lnTo>
                    <a:lnTo>
                      <a:pt x="46" y="425"/>
                    </a:lnTo>
                    <a:lnTo>
                      <a:pt x="41" y="416"/>
                    </a:lnTo>
                    <a:lnTo>
                      <a:pt x="43" y="410"/>
                    </a:lnTo>
                    <a:lnTo>
                      <a:pt x="43" y="407"/>
                    </a:lnTo>
                    <a:lnTo>
                      <a:pt x="43" y="402"/>
                    </a:lnTo>
                    <a:lnTo>
                      <a:pt x="41" y="400"/>
                    </a:lnTo>
                    <a:lnTo>
                      <a:pt x="36" y="398"/>
                    </a:lnTo>
                    <a:lnTo>
                      <a:pt x="38" y="398"/>
                    </a:lnTo>
                    <a:lnTo>
                      <a:pt x="36" y="389"/>
                    </a:lnTo>
                    <a:lnTo>
                      <a:pt x="33" y="387"/>
                    </a:lnTo>
                    <a:lnTo>
                      <a:pt x="31" y="386"/>
                    </a:lnTo>
                    <a:lnTo>
                      <a:pt x="31" y="384"/>
                    </a:lnTo>
                    <a:lnTo>
                      <a:pt x="28" y="384"/>
                    </a:lnTo>
                    <a:lnTo>
                      <a:pt x="28" y="380"/>
                    </a:lnTo>
                    <a:lnTo>
                      <a:pt x="28" y="379"/>
                    </a:lnTo>
                    <a:lnTo>
                      <a:pt x="30" y="375"/>
                    </a:lnTo>
                    <a:lnTo>
                      <a:pt x="33" y="372"/>
                    </a:lnTo>
                    <a:lnTo>
                      <a:pt x="35" y="372"/>
                    </a:lnTo>
                    <a:lnTo>
                      <a:pt x="35" y="370"/>
                    </a:lnTo>
                    <a:lnTo>
                      <a:pt x="35" y="364"/>
                    </a:lnTo>
                    <a:lnTo>
                      <a:pt x="33" y="363"/>
                    </a:lnTo>
                    <a:lnTo>
                      <a:pt x="31" y="361"/>
                    </a:lnTo>
                    <a:lnTo>
                      <a:pt x="31" y="357"/>
                    </a:lnTo>
                    <a:lnTo>
                      <a:pt x="30" y="357"/>
                    </a:lnTo>
                    <a:lnTo>
                      <a:pt x="33" y="352"/>
                    </a:lnTo>
                    <a:lnTo>
                      <a:pt x="38" y="350"/>
                    </a:lnTo>
                    <a:lnTo>
                      <a:pt x="36" y="333"/>
                    </a:lnTo>
                    <a:lnTo>
                      <a:pt x="35" y="315"/>
                    </a:lnTo>
                    <a:lnTo>
                      <a:pt x="31" y="278"/>
                    </a:lnTo>
                    <a:lnTo>
                      <a:pt x="30" y="241"/>
                    </a:lnTo>
                    <a:lnTo>
                      <a:pt x="25" y="198"/>
                    </a:lnTo>
                    <a:lnTo>
                      <a:pt x="25" y="196"/>
                    </a:lnTo>
                    <a:lnTo>
                      <a:pt x="23" y="163"/>
                    </a:lnTo>
                    <a:lnTo>
                      <a:pt x="20" y="127"/>
                    </a:lnTo>
                    <a:lnTo>
                      <a:pt x="18" y="106"/>
                    </a:lnTo>
                    <a:lnTo>
                      <a:pt x="16" y="89"/>
                    </a:lnTo>
                    <a:lnTo>
                      <a:pt x="15" y="66"/>
                    </a:lnTo>
                    <a:lnTo>
                      <a:pt x="11" y="32"/>
                    </a:lnTo>
                    <a:lnTo>
                      <a:pt x="18" y="39"/>
                    </a:lnTo>
                    <a:lnTo>
                      <a:pt x="23" y="37"/>
                    </a:lnTo>
                    <a:lnTo>
                      <a:pt x="21" y="41"/>
                    </a:lnTo>
                    <a:lnTo>
                      <a:pt x="25" y="43"/>
                    </a:lnTo>
                    <a:lnTo>
                      <a:pt x="40" y="43"/>
                    </a:lnTo>
                    <a:lnTo>
                      <a:pt x="66" y="28"/>
                    </a:lnTo>
                    <a:lnTo>
                      <a:pt x="76" y="20"/>
                    </a:lnTo>
                    <a:lnTo>
                      <a:pt x="105" y="18"/>
                    </a:lnTo>
                    <a:lnTo>
                      <a:pt x="131" y="14"/>
                    </a:lnTo>
                    <a:lnTo>
                      <a:pt x="148" y="13"/>
                    </a:lnTo>
                    <a:lnTo>
                      <a:pt x="173" y="11"/>
                    </a:lnTo>
                    <a:lnTo>
                      <a:pt x="185" y="9"/>
                    </a:lnTo>
                    <a:lnTo>
                      <a:pt x="220" y="5"/>
                    </a:lnTo>
                    <a:lnTo>
                      <a:pt x="228" y="4"/>
                    </a:lnTo>
                    <a:lnTo>
                      <a:pt x="263" y="0"/>
                    </a:lnTo>
                    <a:lnTo>
                      <a:pt x="266" y="0"/>
                    </a:lnTo>
                    <a:lnTo>
                      <a:pt x="266" y="7"/>
                    </a:lnTo>
                    <a:lnTo>
                      <a:pt x="270" y="30"/>
                    </a:lnTo>
                    <a:lnTo>
                      <a:pt x="271" y="44"/>
                    </a:lnTo>
                    <a:lnTo>
                      <a:pt x="273" y="64"/>
                    </a:lnTo>
                    <a:lnTo>
                      <a:pt x="273" y="67"/>
                    </a:lnTo>
                    <a:lnTo>
                      <a:pt x="278" y="103"/>
                    </a:lnTo>
                    <a:lnTo>
                      <a:pt x="278" y="110"/>
                    </a:lnTo>
                    <a:lnTo>
                      <a:pt x="281" y="136"/>
                    </a:lnTo>
                    <a:lnTo>
                      <a:pt x="283" y="156"/>
                    </a:lnTo>
                    <a:lnTo>
                      <a:pt x="286" y="188"/>
                    </a:lnTo>
                    <a:lnTo>
                      <a:pt x="286" y="191"/>
                    </a:lnTo>
                    <a:lnTo>
                      <a:pt x="291" y="234"/>
                    </a:lnTo>
                    <a:lnTo>
                      <a:pt x="291" y="246"/>
                    </a:lnTo>
                    <a:lnTo>
                      <a:pt x="295" y="271"/>
                    </a:lnTo>
                    <a:lnTo>
                      <a:pt x="296" y="294"/>
                    </a:lnTo>
                    <a:lnTo>
                      <a:pt x="298" y="299"/>
                    </a:lnTo>
                    <a:lnTo>
                      <a:pt x="300" y="327"/>
                    </a:lnTo>
                    <a:lnTo>
                      <a:pt x="301" y="327"/>
                    </a:lnTo>
                    <a:lnTo>
                      <a:pt x="303" y="354"/>
                    </a:lnTo>
                    <a:lnTo>
                      <a:pt x="301" y="356"/>
                    </a:lnTo>
                    <a:lnTo>
                      <a:pt x="296" y="361"/>
                    </a:lnTo>
                    <a:lnTo>
                      <a:pt x="296" y="363"/>
                    </a:lnTo>
                    <a:lnTo>
                      <a:pt x="298" y="364"/>
                    </a:lnTo>
                    <a:lnTo>
                      <a:pt x="301" y="368"/>
                    </a:lnTo>
                    <a:lnTo>
                      <a:pt x="303" y="372"/>
                    </a:lnTo>
                    <a:lnTo>
                      <a:pt x="303" y="375"/>
                    </a:lnTo>
                    <a:lnTo>
                      <a:pt x="300" y="379"/>
                    </a:lnTo>
                    <a:lnTo>
                      <a:pt x="300" y="382"/>
                    </a:lnTo>
                    <a:lnTo>
                      <a:pt x="301" y="382"/>
                    </a:lnTo>
                    <a:lnTo>
                      <a:pt x="308" y="382"/>
                    </a:lnTo>
                    <a:lnTo>
                      <a:pt x="310" y="384"/>
                    </a:lnTo>
                    <a:lnTo>
                      <a:pt x="310" y="386"/>
                    </a:lnTo>
                    <a:lnTo>
                      <a:pt x="306" y="391"/>
                    </a:lnTo>
                    <a:lnTo>
                      <a:pt x="308" y="396"/>
                    </a:lnTo>
                    <a:lnTo>
                      <a:pt x="293" y="400"/>
                    </a:lnTo>
                    <a:lnTo>
                      <a:pt x="288" y="403"/>
                    </a:lnTo>
                    <a:lnTo>
                      <a:pt x="285" y="405"/>
                    </a:lnTo>
                    <a:lnTo>
                      <a:pt x="280" y="410"/>
                    </a:lnTo>
                    <a:lnTo>
                      <a:pt x="276" y="414"/>
                    </a:lnTo>
                    <a:lnTo>
                      <a:pt x="271" y="414"/>
                    </a:lnTo>
                    <a:lnTo>
                      <a:pt x="265" y="409"/>
                    </a:lnTo>
                    <a:lnTo>
                      <a:pt x="258" y="410"/>
                    </a:lnTo>
                    <a:lnTo>
                      <a:pt x="250" y="410"/>
                    </a:lnTo>
                    <a:lnTo>
                      <a:pt x="248" y="412"/>
                    </a:lnTo>
                    <a:lnTo>
                      <a:pt x="248" y="417"/>
                    </a:lnTo>
                    <a:lnTo>
                      <a:pt x="251" y="432"/>
                    </a:lnTo>
                    <a:lnTo>
                      <a:pt x="253" y="433"/>
                    </a:lnTo>
                    <a:lnTo>
                      <a:pt x="251" y="437"/>
                    </a:lnTo>
                    <a:lnTo>
                      <a:pt x="248" y="440"/>
                    </a:lnTo>
                    <a:lnTo>
                      <a:pt x="245" y="448"/>
                    </a:lnTo>
                    <a:lnTo>
                      <a:pt x="235" y="451"/>
                    </a:lnTo>
                    <a:lnTo>
                      <a:pt x="233" y="460"/>
                    </a:lnTo>
                    <a:lnTo>
                      <a:pt x="233" y="467"/>
                    </a:lnTo>
                    <a:lnTo>
                      <a:pt x="231" y="472"/>
                    </a:lnTo>
                    <a:lnTo>
                      <a:pt x="225" y="478"/>
                    </a:lnTo>
                    <a:lnTo>
                      <a:pt x="221" y="476"/>
                    </a:lnTo>
                    <a:lnTo>
                      <a:pt x="218" y="476"/>
                    </a:lnTo>
                    <a:lnTo>
                      <a:pt x="216" y="478"/>
                    </a:lnTo>
                    <a:lnTo>
                      <a:pt x="215" y="483"/>
                    </a:lnTo>
                    <a:lnTo>
                      <a:pt x="210" y="490"/>
                    </a:lnTo>
                    <a:lnTo>
                      <a:pt x="211" y="506"/>
                    </a:lnTo>
                    <a:lnTo>
                      <a:pt x="210" y="511"/>
                    </a:lnTo>
                    <a:lnTo>
                      <a:pt x="208" y="513"/>
                    </a:lnTo>
                    <a:lnTo>
                      <a:pt x="203" y="516"/>
                    </a:lnTo>
                    <a:lnTo>
                      <a:pt x="201" y="516"/>
                    </a:lnTo>
                    <a:lnTo>
                      <a:pt x="200" y="520"/>
                    </a:lnTo>
                    <a:lnTo>
                      <a:pt x="193" y="515"/>
                    </a:lnTo>
                    <a:lnTo>
                      <a:pt x="185" y="515"/>
                    </a:lnTo>
                    <a:lnTo>
                      <a:pt x="178" y="513"/>
                    </a:lnTo>
                    <a:lnTo>
                      <a:pt x="176" y="511"/>
                    </a:lnTo>
                    <a:lnTo>
                      <a:pt x="175" y="508"/>
                    </a:lnTo>
                    <a:lnTo>
                      <a:pt x="173" y="499"/>
                    </a:lnTo>
                    <a:lnTo>
                      <a:pt x="168" y="495"/>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39" name="Freeform 30"/>
              <p:cNvSpPr>
                <a:spLocks/>
              </p:cNvSpPr>
              <p:nvPr/>
            </p:nvSpPr>
            <p:spPr bwMode="auto">
              <a:xfrm>
                <a:off x="4772139" y="1795723"/>
                <a:ext cx="482914" cy="584337"/>
              </a:xfrm>
              <a:custGeom>
                <a:avLst/>
                <a:gdLst>
                  <a:gd name="T0" fmla="*/ 189 w 419"/>
                  <a:gd name="T1" fmla="*/ 492 h 507"/>
                  <a:gd name="T2" fmla="*/ 171 w 419"/>
                  <a:gd name="T3" fmla="*/ 483 h 507"/>
                  <a:gd name="T4" fmla="*/ 157 w 419"/>
                  <a:gd name="T5" fmla="*/ 492 h 507"/>
                  <a:gd name="T6" fmla="*/ 145 w 419"/>
                  <a:gd name="T7" fmla="*/ 492 h 507"/>
                  <a:gd name="T8" fmla="*/ 130 w 419"/>
                  <a:gd name="T9" fmla="*/ 479 h 507"/>
                  <a:gd name="T10" fmla="*/ 104 w 419"/>
                  <a:gd name="T11" fmla="*/ 479 h 507"/>
                  <a:gd name="T12" fmla="*/ 90 w 419"/>
                  <a:gd name="T13" fmla="*/ 460 h 507"/>
                  <a:gd name="T14" fmla="*/ 77 w 419"/>
                  <a:gd name="T15" fmla="*/ 447 h 507"/>
                  <a:gd name="T16" fmla="*/ 67 w 419"/>
                  <a:gd name="T17" fmla="*/ 442 h 507"/>
                  <a:gd name="T18" fmla="*/ 44 w 419"/>
                  <a:gd name="T19" fmla="*/ 439 h 507"/>
                  <a:gd name="T20" fmla="*/ 34 w 419"/>
                  <a:gd name="T21" fmla="*/ 417 h 507"/>
                  <a:gd name="T22" fmla="*/ 25 w 419"/>
                  <a:gd name="T23" fmla="*/ 336 h 507"/>
                  <a:gd name="T24" fmla="*/ 17 w 419"/>
                  <a:gd name="T25" fmla="*/ 246 h 507"/>
                  <a:gd name="T26" fmla="*/ 7 w 419"/>
                  <a:gd name="T27" fmla="*/ 157 h 507"/>
                  <a:gd name="T28" fmla="*/ 0 w 419"/>
                  <a:gd name="T29" fmla="*/ 97 h 507"/>
                  <a:gd name="T30" fmla="*/ 95 w 419"/>
                  <a:gd name="T31" fmla="*/ 83 h 507"/>
                  <a:gd name="T32" fmla="*/ 189 w 419"/>
                  <a:gd name="T33" fmla="*/ 94 h 507"/>
                  <a:gd name="T34" fmla="*/ 197 w 419"/>
                  <a:gd name="T35" fmla="*/ 104 h 507"/>
                  <a:gd name="T36" fmla="*/ 267 w 419"/>
                  <a:gd name="T37" fmla="*/ 87 h 507"/>
                  <a:gd name="T38" fmla="*/ 349 w 419"/>
                  <a:gd name="T39" fmla="*/ 27 h 507"/>
                  <a:gd name="T40" fmla="*/ 401 w 419"/>
                  <a:gd name="T41" fmla="*/ 65 h 507"/>
                  <a:gd name="T42" fmla="*/ 419 w 419"/>
                  <a:gd name="T43" fmla="*/ 179 h 507"/>
                  <a:gd name="T44" fmla="*/ 406 w 419"/>
                  <a:gd name="T45" fmla="*/ 189 h 507"/>
                  <a:gd name="T46" fmla="*/ 414 w 419"/>
                  <a:gd name="T47" fmla="*/ 202 h 507"/>
                  <a:gd name="T48" fmla="*/ 417 w 419"/>
                  <a:gd name="T49" fmla="*/ 225 h 507"/>
                  <a:gd name="T50" fmla="*/ 411 w 419"/>
                  <a:gd name="T51" fmla="*/ 244 h 507"/>
                  <a:gd name="T52" fmla="*/ 409 w 419"/>
                  <a:gd name="T53" fmla="*/ 274 h 507"/>
                  <a:gd name="T54" fmla="*/ 406 w 419"/>
                  <a:gd name="T55" fmla="*/ 279 h 507"/>
                  <a:gd name="T56" fmla="*/ 406 w 419"/>
                  <a:gd name="T57" fmla="*/ 290 h 507"/>
                  <a:gd name="T58" fmla="*/ 407 w 419"/>
                  <a:gd name="T59" fmla="*/ 306 h 507"/>
                  <a:gd name="T60" fmla="*/ 406 w 419"/>
                  <a:gd name="T61" fmla="*/ 320 h 507"/>
                  <a:gd name="T62" fmla="*/ 392 w 419"/>
                  <a:gd name="T63" fmla="*/ 332 h 507"/>
                  <a:gd name="T64" fmla="*/ 381 w 419"/>
                  <a:gd name="T65" fmla="*/ 348 h 507"/>
                  <a:gd name="T66" fmla="*/ 371 w 419"/>
                  <a:gd name="T67" fmla="*/ 357 h 507"/>
                  <a:gd name="T68" fmla="*/ 356 w 419"/>
                  <a:gd name="T69" fmla="*/ 357 h 507"/>
                  <a:gd name="T70" fmla="*/ 346 w 419"/>
                  <a:gd name="T71" fmla="*/ 378 h 507"/>
                  <a:gd name="T72" fmla="*/ 332 w 419"/>
                  <a:gd name="T73" fmla="*/ 387 h 507"/>
                  <a:gd name="T74" fmla="*/ 329 w 419"/>
                  <a:gd name="T75" fmla="*/ 407 h 507"/>
                  <a:gd name="T76" fmla="*/ 331 w 419"/>
                  <a:gd name="T77" fmla="*/ 414 h 507"/>
                  <a:gd name="T78" fmla="*/ 327 w 419"/>
                  <a:gd name="T79" fmla="*/ 424 h 507"/>
                  <a:gd name="T80" fmla="*/ 321 w 419"/>
                  <a:gd name="T81" fmla="*/ 435 h 507"/>
                  <a:gd name="T82" fmla="*/ 316 w 419"/>
                  <a:gd name="T83" fmla="*/ 421 h 507"/>
                  <a:gd name="T84" fmla="*/ 304 w 419"/>
                  <a:gd name="T85" fmla="*/ 423 h 507"/>
                  <a:gd name="T86" fmla="*/ 299 w 419"/>
                  <a:gd name="T87" fmla="*/ 444 h 507"/>
                  <a:gd name="T88" fmla="*/ 297 w 419"/>
                  <a:gd name="T89" fmla="*/ 465 h 507"/>
                  <a:gd name="T90" fmla="*/ 291 w 419"/>
                  <a:gd name="T91" fmla="*/ 477 h 507"/>
                  <a:gd name="T92" fmla="*/ 282 w 419"/>
                  <a:gd name="T93" fmla="*/ 502 h 507"/>
                  <a:gd name="T94" fmla="*/ 266 w 419"/>
                  <a:gd name="T95" fmla="*/ 507 h 507"/>
                  <a:gd name="T96" fmla="*/ 251 w 419"/>
                  <a:gd name="T97" fmla="*/ 492 h 507"/>
                  <a:gd name="T98" fmla="*/ 236 w 419"/>
                  <a:gd name="T99" fmla="*/ 486 h 507"/>
                  <a:gd name="T100" fmla="*/ 229 w 419"/>
                  <a:gd name="T101" fmla="*/ 467 h 507"/>
                  <a:gd name="T102" fmla="*/ 214 w 419"/>
                  <a:gd name="T103" fmla="*/ 477 h 507"/>
                  <a:gd name="T104" fmla="*/ 197 w 419"/>
                  <a:gd name="T105" fmla="*/ 488 h 50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9"/>
                  <a:gd name="T160" fmla="*/ 0 h 507"/>
                  <a:gd name="T161" fmla="*/ 419 w 419"/>
                  <a:gd name="T162" fmla="*/ 507 h 50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9" h="507">
                    <a:moveTo>
                      <a:pt x="194" y="490"/>
                    </a:moveTo>
                    <a:lnTo>
                      <a:pt x="192" y="493"/>
                    </a:lnTo>
                    <a:lnTo>
                      <a:pt x="191" y="493"/>
                    </a:lnTo>
                    <a:lnTo>
                      <a:pt x="189" y="492"/>
                    </a:lnTo>
                    <a:lnTo>
                      <a:pt x="189" y="488"/>
                    </a:lnTo>
                    <a:lnTo>
                      <a:pt x="184" y="486"/>
                    </a:lnTo>
                    <a:lnTo>
                      <a:pt x="176" y="486"/>
                    </a:lnTo>
                    <a:lnTo>
                      <a:pt x="171" y="483"/>
                    </a:lnTo>
                    <a:lnTo>
                      <a:pt x="169" y="483"/>
                    </a:lnTo>
                    <a:lnTo>
                      <a:pt x="159" y="486"/>
                    </a:lnTo>
                    <a:lnTo>
                      <a:pt x="159" y="488"/>
                    </a:lnTo>
                    <a:lnTo>
                      <a:pt x="157" y="492"/>
                    </a:lnTo>
                    <a:lnTo>
                      <a:pt x="157" y="493"/>
                    </a:lnTo>
                    <a:lnTo>
                      <a:pt x="155" y="495"/>
                    </a:lnTo>
                    <a:lnTo>
                      <a:pt x="150" y="493"/>
                    </a:lnTo>
                    <a:lnTo>
                      <a:pt x="145" y="492"/>
                    </a:lnTo>
                    <a:lnTo>
                      <a:pt x="142" y="486"/>
                    </a:lnTo>
                    <a:lnTo>
                      <a:pt x="137" y="484"/>
                    </a:lnTo>
                    <a:lnTo>
                      <a:pt x="135" y="481"/>
                    </a:lnTo>
                    <a:lnTo>
                      <a:pt x="130" y="479"/>
                    </a:lnTo>
                    <a:lnTo>
                      <a:pt x="125" y="477"/>
                    </a:lnTo>
                    <a:lnTo>
                      <a:pt x="115" y="481"/>
                    </a:lnTo>
                    <a:lnTo>
                      <a:pt x="112" y="481"/>
                    </a:lnTo>
                    <a:lnTo>
                      <a:pt x="104" y="479"/>
                    </a:lnTo>
                    <a:lnTo>
                      <a:pt x="99" y="476"/>
                    </a:lnTo>
                    <a:lnTo>
                      <a:pt x="97" y="469"/>
                    </a:lnTo>
                    <a:lnTo>
                      <a:pt x="94" y="463"/>
                    </a:lnTo>
                    <a:lnTo>
                      <a:pt x="90" y="460"/>
                    </a:lnTo>
                    <a:lnTo>
                      <a:pt x="87" y="451"/>
                    </a:lnTo>
                    <a:lnTo>
                      <a:pt x="84" y="447"/>
                    </a:lnTo>
                    <a:lnTo>
                      <a:pt x="79" y="449"/>
                    </a:lnTo>
                    <a:lnTo>
                      <a:pt x="77" y="447"/>
                    </a:lnTo>
                    <a:lnTo>
                      <a:pt x="75" y="442"/>
                    </a:lnTo>
                    <a:lnTo>
                      <a:pt x="72" y="439"/>
                    </a:lnTo>
                    <a:lnTo>
                      <a:pt x="69" y="440"/>
                    </a:lnTo>
                    <a:lnTo>
                      <a:pt x="67" y="442"/>
                    </a:lnTo>
                    <a:lnTo>
                      <a:pt x="59" y="446"/>
                    </a:lnTo>
                    <a:lnTo>
                      <a:pt x="57" y="446"/>
                    </a:lnTo>
                    <a:lnTo>
                      <a:pt x="52" y="444"/>
                    </a:lnTo>
                    <a:lnTo>
                      <a:pt x="44" y="439"/>
                    </a:lnTo>
                    <a:lnTo>
                      <a:pt x="40" y="444"/>
                    </a:lnTo>
                    <a:lnTo>
                      <a:pt x="37" y="444"/>
                    </a:lnTo>
                    <a:lnTo>
                      <a:pt x="35" y="417"/>
                    </a:lnTo>
                    <a:lnTo>
                      <a:pt x="34" y="417"/>
                    </a:lnTo>
                    <a:lnTo>
                      <a:pt x="32" y="389"/>
                    </a:lnTo>
                    <a:lnTo>
                      <a:pt x="30" y="384"/>
                    </a:lnTo>
                    <a:lnTo>
                      <a:pt x="29" y="361"/>
                    </a:lnTo>
                    <a:lnTo>
                      <a:pt x="25" y="336"/>
                    </a:lnTo>
                    <a:lnTo>
                      <a:pt x="25" y="324"/>
                    </a:lnTo>
                    <a:lnTo>
                      <a:pt x="20" y="281"/>
                    </a:lnTo>
                    <a:lnTo>
                      <a:pt x="20" y="278"/>
                    </a:lnTo>
                    <a:lnTo>
                      <a:pt x="17" y="246"/>
                    </a:lnTo>
                    <a:lnTo>
                      <a:pt x="15" y="226"/>
                    </a:lnTo>
                    <a:lnTo>
                      <a:pt x="12" y="200"/>
                    </a:lnTo>
                    <a:lnTo>
                      <a:pt x="12" y="193"/>
                    </a:lnTo>
                    <a:lnTo>
                      <a:pt x="7" y="157"/>
                    </a:lnTo>
                    <a:lnTo>
                      <a:pt x="7" y="154"/>
                    </a:lnTo>
                    <a:lnTo>
                      <a:pt x="5" y="134"/>
                    </a:lnTo>
                    <a:lnTo>
                      <a:pt x="4" y="120"/>
                    </a:lnTo>
                    <a:lnTo>
                      <a:pt x="0" y="97"/>
                    </a:lnTo>
                    <a:lnTo>
                      <a:pt x="39" y="92"/>
                    </a:lnTo>
                    <a:lnTo>
                      <a:pt x="40" y="92"/>
                    </a:lnTo>
                    <a:lnTo>
                      <a:pt x="87" y="85"/>
                    </a:lnTo>
                    <a:lnTo>
                      <a:pt x="95" y="83"/>
                    </a:lnTo>
                    <a:lnTo>
                      <a:pt x="122" y="78"/>
                    </a:lnTo>
                    <a:lnTo>
                      <a:pt x="154" y="87"/>
                    </a:lnTo>
                    <a:lnTo>
                      <a:pt x="169" y="97"/>
                    </a:lnTo>
                    <a:lnTo>
                      <a:pt x="189" y="94"/>
                    </a:lnTo>
                    <a:lnTo>
                      <a:pt x="191" y="97"/>
                    </a:lnTo>
                    <a:lnTo>
                      <a:pt x="165" y="108"/>
                    </a:lnTo>
                    <a:lnTo>
                      <a:pt x="181" y="110"/>
                    </a:lnTo>
                    <a:lnTo>
                      <a:pt x="197" y="104"/>
                    </a:lnTo>
                    <a:lnTo>
                      <a:pt x="214" y="110"/>
                    </a:lnTo>
                    <a:lnTo>
                      <a:pt x="232" y="101"/>
                    </a:lnTo>
                    <a:lnTo>
                      <a:pt x="262" y="85"/>
                    </a:lnTo>
                    <a:lnTo>
                      <a:pt x="267" y="87"/>
                    </a:lnTo>
                    <a:lnTo>
                      <a:pt x="287" y="85"/>
                    </a:lnTo>
                    <a:lnTo>
                      <a:pt x="309" y="62"/>
                    </a:lnTo>
                    <a:lnTo>
                      <a:pt x="319" y="48"/>
                    </a:lnTo>
                    <a:lnTo>
                      <a:pt x="349" y="27"/>
                    </a:lnTo>
                    <a:lnTo>
                      <a:pt x="391" y="0"/>
                    </a:lnTo>
                    <a:lnTo>
                      <a:pt x="394" y="18"/>
                    </a:lnTo>
                    <a:lnTo>
                      <a:pt x="401" y="65"/>
                    </a:lnTo>
                    <a:lnTo>
                      <a:pt x="407" y="113"/>
                    </a:lnTo>
                    <a:lnTo>
                      <a:pt x="412" y="145"/>
                    </a:lnTo>
                    <a:lnTo>
                      <a:pt x="414" y="150"/>
                    </a:lnTo>
                    <a:lnTo>
                      <a:pt x="419" y="179"/>
                    </a:lnTo>
                    <a:lnTo>
                      <a:pt x="414" y="182"/>
                    </a:lnTo>
                    <a:lnTo>
                      <a:pt x="411" y="182"/>
                    </a:lnTo>
                    <a:lnTo>
                      <a:pt x="407" y="184"/>
                    </a:lnTo>
                    <a:lnTo>
                      <a:pt x="406" y="189"/>
                    </a:lnTo>
                    <a:lnTo>
                      <a:pt x="406" y="191"/>
                    </a:lnTo>
                    <a:lnTo>
                      <a:pt x="409" y="195"/>
                    </a:lnTo>
                    <a:lnTo>
                      <a:pt x="411" y="198"/>
                    </a:lnTo>
                    <a:lnTo>
                      <a:pt x="414" y="202"/>
                    </a:lnTo>
                    <a:lnTo>
                      <a:pt x="414" y="212"/>
                    </a:lnTo>
                    <a:lnTo>
                      <a:pt x="414" y="214"/>
                    </a:lnTo>
                    <a:lnTo>
                      <a:pt x="416" y="216"/>
                    </a:lnTo>
                    <a:lnTo>
                      <a:pt x="417" y="225"/>
                    </a:lnTo>
                    <a:lnTo>
                      <a:pt x="417" y="228"/>
                    </a:lnTo>
                    <a:lnTo>
                      <a:pt x="414" y="233"/>
                    </a:lnTo>
                    <a:lnTo>
                      <a:pt x="412" y="240"/>
                    </a:lnTo>
                    <a:lnTo>
                      <a:pt x="411" y="244"/>
                    </a:lnTo>
                    <a:lnTo>
                      <a:pt x="411" y="246"/>
                    </a:lnTo>
                    <a:lnTo>
                      <a:pt x="411" y="262"/>
                    </a:lnTo>
                    <a:lnTo>
                      <a:pt x="411" y="269"/>
                    </a:lnTo>
                    <a:lnTo>
                      <a:pt x="409" y="274"/>
                    </a:lnTo>
                    <a:lnTo>
                      <a:pt x="411" y="278"/>
                    </a:lnTo>
                    <a:lnTo>
                      <a:pt x="411" y="279"/>
                    </a:lnTo>
                    <a:lnTo>
                      <a:pt x="407" y="279"/>
                    </a:lnTo>
                    <a:lnTo>
                      <a:pt x="406" y="279"/>
                    </a:lnTo>
                    <a:lnTo>
                      <a:pt x="406" y="281"/>
                    </a:lnTo>
                    <a:lnTo>
                      <a:pt x="409" y="285"/>
                    </a:lnTo>
                    <a:lnTo>
                      <a:pt x="407" y="286"/>
                    </a:lnTo>
                    <a:lnTo>
                      <a:pt x="406" y="290"/>
                    </a:lnTo>
                    <a:lnTo>
                      <a:pt x="407" y="294"/>
                    </a:lnTo>
                    <a:lnTo>
                      <a:pt x="404" y="301"/>
                    </a:lnTo>
                    <a:lnTo>
                      <a:pt x="406" y="304"/>
                    </a:lnTo>
                    <a:lnTo>
                      <a:pt x="407" y="306"/>
                    </a:lnTo>
                    <a:lnTo>
                      <a:pt x="407" y="308"/>
                    </a:lnTo>
                    <a:lnTo>
                      <a:pt x="406" y="311"/>
                    </a:lnTo>
                    <a:lnTo>
                      <a:pt x="406" y="315"/>
                    </a:lnTo>
                    <a:lnTo>
                      <a:pt x="406" y="320"/>
                    </a:lnTo>
                    <a:lnTo>
                      <a:pt x="402" y="322"/>
                    </a:lnTo>
                    <a:lnTo>
                      <a:pt x="401" y="322"/>
                    </a:lnTo>
                    <a:lnTo>
                      <a:pt x="396" y="327"/>
                    </a:lnTo>
                    <a:lnTo>
                      <a:pt x="392" y="332"/>
                    </a:lnTo>
                    <a:lnTo>
                      <a:pt x="392" y="334"/>
                    </a:lnTo>
                    <a:lnTo>
                      <a:pt x="387" y="339"/>
                    </a:lnTo>
                    <a:lnTo>
                      <a:pt x="386" y="345"/>
                    </a:lnTo>
                    <a:lnTo>
                      <a:pt x="381" y="348"/>
                    </a:lnTo>
                    <a:lnTo>
                      <a:pt x="379" y="352"/>
                    </a:lnTo>
                    <a:lnTo>
                      <a:pt x="376" y="354"/>
                    </a:lnTo>
                    <a:lnTo>
                      <a:pt x="376" y="357"/>
                    </a:lnTo>
                    <a:lnTo>
                      <a:pt x="371" y="357"/>
                    </a:lnTo>
                    <a:lnTo>
                      <a:pt x="367" y="362"/>
                    </a:lnTo>
                    <a:lnTo>
                      <a:pt x="364" y="364"/>
                    </a:lnTo>
                    <a:lnTo>
                      <a:pt x="357" y="357"/>
                    </a:lnTo>
                    <a:lnTo>
                      <a:pt x="356" y="357"/>
                    </a:lnTo>
                    <a:lnTo>
                      <a:pt x="354" y="357"/>
                    </a:lnTo>
                    <a:lnTo>
                      <a:pt x="347" y="366"/>
                    </a:lnTo>
                    <a:lnTo>
                      <a:pt x="346" y="370"/>
                    </a:lnTo>
                    <a:lnTo>
                      <a:pt x="346" y="378"/>
                    </a:lnTo>
                    <a:lnTo>
                      <a:pt x="337" y="378"/>
                    </a:lnTo>
                    <a:lnTo>
                      <a:pt x="336" y="380"/>
                    </a:lnTo>
                    <a:lnTo>
                      <a:pt x="336" y="385"/>
                    </a:lnTo>
                    <a:lnTo>
                      <a:pt x="332" y="387"/>
                    </a:lnTo>
                    <a:lnTo>
                      <a:pt x="331" y="393"/>
                    </a:lnTo>
                    <a:lnTo>
                      <a:pt x="332" y="400"/>
                    </a:lnTo>
                    <a:lnTo>
                      <a:pt x="332" y="403"/>
                    </a:lnTo>
                    <a:lnTo>
                      <a:pt x="329" y="407"/>
                    </a:lnTo>
                    <a:lnTo>
                      <a:pt x="326" y="407"/>
                    </a:lnTo>
                    <a:lnTo>
                      <a:pt x="326" y="408"/>
                    </a:lnTo>
                    <a:lnTo>
                      <a:pt x="327" y="412"/>
                    </a:lnTo>
                    <a:lnTo>
                      <a:pt x="331" y="414"/>
                    </a:lnTo>
                    <a:lnTo>
                      <a:pt x="332" y="421"/>
                    </a:lnTo>
                    <a:lnTo>
                      <a:pt x="334" y="426"/>
                    </a:lnTo>
                    <a:lnTo>
                      <a:pt x="332" y="426"/>
                    </a:lnTo>
                    <a:lnTo>
                      <a:pt x="327" y="424"/>
                    </a:lnTo>
                    <a:lnTo>
                      <a:pt x="327" y="426"/>
                    </a:lnTo>
                    <a:lnTo>
                      <a:pt x="326" y="433"/>
                    </a:lnTo>
                    <a:lnTo>
                      <a:pt x="322" y="435"/>
                    </a:lnTo>
                    <a:lnTo>
                      <a:pt x="321" y="435"/>
                    </a:lnTo>
                    <a:lnTo>
                      <a:pt x="319" y="433"/>
                    </a:lnTo>
                    <a:lnTo>
                      <a:pt x="321" y="428"/>
                    </a:lnTo>
                    <a:lnTo>
                      <a:pt x="317" y="421"/>
                    </a:lnTo>
                    <a:lnTo>
                      <a:pt x="316" y="421"/>
                    </a:lnTo>
                    <a:lnTo>
                      <a:pt x="312" y="421"/>
                    </a:lnTo>
                    <a:lnTo>
                      <a:pt x="311" y="417"/>
                    </a:lnTo>
                    <a:lnTo>
                      <a:pt x="306" y="419"/>
                    </a:lnTo>
                    <a:lnTo>
                      <a:pt x="304" y="423"/>
                    </a:lnTo>
                    <a:lnTo>
                      <a:pt x="302" y="424"/>
                    </a:lnTo>
                    <a:lnTo>
                      <a:pt x="301" y="428"/>
                    </a:lnTo>
                    <a:lnTo>
                      <a:pt x="299" y="435"/>
                    </a:lnTo>
                    <a:lnTo>
                      <a:pt x="299" y="444"/>
                    </a:lnTo>
                    <a:lnTo>
                      <a:pt x="294" y="449"/>
                    </a:lnTo>
                    <a:lnTo>
                      <a:pt x="294" y="453"/>
                    </a:lnTo>
                    <a:lnTo>
                      <a:pt x="297" y="462"/>
                    </a:lnTo>
                    <a:lnTo>
                      <a:pt x="297" y="465"/>
                    </a:lnTo>
                    <a:lnTo>
                      <a:pt x="301" y="472"/>
                    </a:lnTo>
                    <a:lnTo>
                      <a:pt x="301" y="477"/>
                    </a:lnTo>
                    <a:lnTo>
                      <a:pt x="297" y="479"/>
                    </a:lnTo>
                    <a:lnTo>
                      <a:pt x="291" y="477"/>
                    </a:lnTo>
                    <a:lnTo>
                      <a:pt x="291" y="481"/>
                    </a:lnTo>
                    <a:lnTo>
                      <a:pt x="289" y="497"/>
                    </a:lnTo>
                    <a:lnTo>
                      <a:pt x="289" y="499"/>
                    </a:lnTo>
                    <a:lnTo>
                      <a:pt x="282" y="502"/>
                    </a:lnTo>
                    <a:lnTo>
                      <a:pt x="281" y="502"/>
                    </a:lnTo>
                    <a:lnTo>
                      <a:pt x="274" y="507"/>
                    </a:lnTo>
                    <a:lnTo>
                      <a:pt x="269" y="507"/>
                    </a:lnTo>
                    <a:lnTo>
                      <a:pt x="266" y="507"/>
                    </a:lnTo>
                    <a:lnTo>
                      <a:pt x="264" y="507"/>
                    </a:lnTo>
                    <a:lnTo>
                      <a:pt x="261" y="499"/>
                    </a:lnTo>
                    <a:lnTo>
                      <a:pt x="254" y="497"/>
                    </a:lnTo>
                    <a:lnTo>
                      <a:pt x="251" y="492"/>
                    </a:lnTo>
                    <a:lnTo>
                      <a:pt x="247" y="490"/>
                    </a:lnTo>
                    <a:lnTo>
                      <a:pt x="241" y="492"/>
                    </a:lnTo>
                    <a:lnTo>
                      <a:pt x="237" y="490"/>
                    </a:lnTo>
                    <a:lnTo>
                      <a:pt x="236" y="486"/>
                    </a:lnTo>
                    <a:lnTo>
                      <a:pt x="234" y="479"/>
                    </a:lnTo>
                    <a:lnTo>
                      <a:pt x="231" y="476"/>
                    </a:lnTo>
                    <a:lnTo>
                      <a:pt x="231" y="470"/>
                    </a:lnTo>
                    <a:lnTo>
                      <a:pt x="229" y="467"/>
                    </a:lnTo>
                    <a:lnTo>
                      <a:pt x="226" y="467"/>
                    </a:lnTo>
                    <a:lnTo>
                      <a:pt x="221" y="472"/>
                    </a:lnTo>
                    <a:lnTo>
                      <a:pt x="216" y="474"/>
                    </a:lnTo>
                    <a:lnTo>
                      <a:pt x="214" y="477"/>
                    </a:lnTo>
                    <a:lnTo>
                      <a:pt x="209" y="481"/>
                    </a:lnTo>
                    <a:lnTo>
                      <a:pt x="207" y="488"/>
                    </a:lnTo>
                    <a:lnTo>
                      <a:pt x="202" y="490"/>
                    </a:lnTo>
                    <a:lnTo>
                      <a:pt x="197" y="488"/>
                    </a:lnTo>
                    <a:lnTo>
                      <a:pt x="194" y="490"/>
                    </a:lnTo>
                    <a:close/>
                  </a:path>
                </a:pathLst>
              </a:custGeom>
              <a:solidFill>
                <a:schemeClr val="accent1"/>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0" name="Freeform 31"/>
              <p:cNvSpPr>
                <a:spLocks/>
              </p:cNvSpPr>
              <p:nvPr/>
            </p:nvSpPr>
            <p:spPr bwMode="auto">
              <a:xfrm>
                <a:off x="4061023" y="1822231"/>
                <a:ext cx="459862" cy="862098"/>
              </a:xfrm>
              <a:custGeom>
                <a:avLst/>
                <a:gdLst>
                  <a:gd name="T0" fmla="*/ 319 w 399"/>
                  <a:gd name="T1" fmla="*/ 688 h 748"/>
                  <a:gd name="T2" fmla="*/ 321 w 399"/>
                  <a:gd name="T3" fmla="*/ 732 h 748"/>
                  <a:gd name="T4" fmla="*/ 294 w 399"/>
                  <a:gd name="T5" fmla="*/ 723 h 748"/>
                  <a:gd name="T6" fmla="*/ 257 w 399"/>
                  <a:gd name="T7" fmla="*/ 730 h 748"/>
                  <a:gd name="T8" fmla="*/ 251 w 399"/>
                  <a:gd name="T9" fmla="*/ 748 h 748"/>
                  <a:gd name="T10" fmla="*/ 239 w 399"/>
                  <a:gd name="T11" fmla="*/ 739 h 748"/>
                  <a:gd name="T12" fmla="*/ 231 w 399"/>
                  <a:gd name="T13" fmla="*/ 734 h 748"/>
                  <a:gd name="T14" fmla="*/ 216 w 399"/>
                  <a:gd name="T15" fmla="*/ 713 h 748"/>
                  <a:gd name="T16" fmla="*/ 221 w 399"/>
                  <a:gd name="T17" fmla="*/ 688 h 748"/>
                  <a:gd name="T18" fmla="*/ 212 w 399"/>
                  <a:gd name="T19" fmla="*/ 656 h 748"/>
                  <a:gd name="T20" fmla="*/ 177 w 399"/>
                  <a:gd name="T21" fmla="*/ 629 h 748"/>
                  <a:gd name="T22" fmla="*/ 167 w 399"/>
                  <a:gd name="T23" fmla="*/ 622 h 748"/>
                  <a:gd name="T24" fmla="*/ 135 w 399"/>
                  <a:gd name="T25" fmla="*/ 603 h 748"/>
                  <a:gd name="T26" fmla="*/ 125 w 399"/>
                  <a:gd name="T27" fmla="*/ 568 h 748"/>
                  <a:gd name="T28" fmla="*/ 139 w 399"/>
                  <a:gd name="T29" fmla="*/ 530 h 748"/>
                  <a:gd name="T30" fmla="*/ 144 w 399"/>
                  <a:gd name="T31" fmla="*/ 507 h 748"/>
                  <a:gd name="T32" fmla="*/ 109 w 399"/>
                  <a:gd name="T33" fmla="*/ 492 h 748"/>
                  <a:gd name="T34" fmla="*/ 85 w 399"/>
                  <a:gd name="T35" fmla="*/ 481 h 748"/>
                  <a:gd name="T36" fmla="*/ 77 w 399"/>
                  <a:gd name="T37" fmla="*/ 449 h 748"/>
                  <a:gd name="T38" fmla="*/ 39 w 399"/>
                  <a:gd name="T39" fmla="*/ 416 h 748"/>
                  <a:gd name="T40" fmla="*/ 9 w 399"/>
                  <a:gd name="T41" fmla="*/ 377 h 748"/>
                  <a:gd name="T42" fmla="*/ 2 w 399"/>
                  <a:gd name="T43" fmla="*/ 348 h 748"/>
                  <a:gd name="T44" fmla="*/ 9 w 399"/>
                  <a:gd name="T45" fmla="*/ 306 h 748"/>
                  <a:gd name="T46" fmla="*/ 7 w 399"/>
                  <a:gd name="T47" fmla="*/ 283 h 748"/>
                  <a:gd name="T48" fmla="*/ 34 w 399"/>
                  <a:gd name="T49" fmla="*/ 263 h 748"/>
                  <a:gd name="T50" fmla="*/ 47 w 399"/>
                  <a:gd name="T51" fmla="*/ 228 h 748"/>
                  <a:gd name="T52" fmla="*/ 32 w 399"/>
                  <a:gd name="T53" fmla="*/ 191 h 748"/>
                  <a:gd name="T54" fmla="*/ 45 w 399"/>
                  <a:gd name="T55" fmla="*/ 164 h 748"/>
                  <a:gd name="T56" fmla="*/ 84 w 399"/>
                  <a:gd name="T57" fmla="*/ 149 h 748"/>
                  <a:gd name="T58" fmla="*/ 100 w 399"/>
                  <a:gd name="T59" fmla="*/ 131 h 748"/>
                  <a:gd name="T60" fmla="*/ 117 w 399"/>
                  <a:gd name="T61" fmla="*/ 85 h 748"/>
                  <a:gd name="T62" fmla="*/ 107 w 399"/>
                  <a:gd name="T63" fmla="*/ 60 h 748"/>
                  <a:gd name="T64" fmla="*/ 87 w 399"/>
                  <a:gd name="T65" fmla="*/ 35 h 748"/>
                  <a:gd name="T66" fmla="*/ 67 w 399"/>
                  <a:gd name="T67" fmla="*/ 16 h 748"/>
                  <a:gd name="T68" fmla="*/ 224 w 399"/>
                  <a:gd name="T69" fmla="*/ 9 h 748"/>
                  <a:gd name="T70" fmla="*/ 327 w 399"/>
                  <a:gd name="T71" fmla="*/ 23 h 748"/>
                  <a:gd name="T72" fmla="*/ 367 w 399"/>
                  <a:gd name="T73" fmla="*/ 156 h 748"/>
                  <a:gd name="T74" fmla="*/ 381 w 399"/>
                  <a:gd name="T75" fmla="*/ 308 h 748"/>
                  <a:gd name="T76" fmla="*/ 381 w 399"/>
                  <a:gd name="T77" fmla="*/ 424 h 748"/>
                  <a:gd name="T78" fmla="*/ 386 w 399"/>
                  <a:gd name="T79" fmla="*/ 439 h 748"/>
                  <a:gd name="T80" fmla="*/ 382 w 399"/>
                  <a:gd name="T81" fmla="*/ 451 h 748"/>
                  <a:gd name="T82" fmla="*/ 392 w 399"/>
                  <a:gd name="T83" fmla="*/ 467 h 748"/>
                  <a:gd name="T84" fmla="*/ 397 w 399"/>
                  <a:gd name="T85" fmla="*/ 492 h 748"/>
                  <a:gd name="T86" fmla="*/ 389 w 399"/>
                  <a:gd name="T87" fmla="*/ 513 h 748"/>
                  <a:gd name="T88" fmla="*/ 387 w 399"/>
                  <a:gd name="T89" fmla="*/ 530 h 748"/>
                  <a:gd name="T90" fmla="*/ 379 w 399"/>
                  <a:gd name="T91" fmla="*/ 541 h 748"/>
                  <a:gd name="T92" fmla="*/ 367 w 399"/>
                  <a:gd name="T93" fmla="*/ 559 h 748"/>
                  <a:gd name="T94" fmla="*/ 357 w 399"/>
                  <a:gd name="T95" fmla="*/ 569 h 748"/>
                  <a:gd name="T96" fmla="*/ 361 w 399"/>
                  <a:gd name="T97" fmla="*/ 585 h 748"/>
                  <a:gd name="T98" fmla="*/ 354 w 399"/>
                  <a:gd name="T99" fmla="*/ 598 h 748"/>
                  <a:gd name="T100" fmla="*/ 356 w 399"/>
                  <a:gd name="T101" fmla="*/ 612 h 748"/>
                  <a:gd name="T102" fmla="*/ 356 w 399"/>
                  <a:gd name="T103" fmla="*/ 617 h 748"/>
                  <a:gd name="T104" fmla="*/ 352 w 399"/>
                  <a:gd name="T105" fmla="*/ 626 h 748"/>
                  <a:gd name="T106" fmla="*/ 347 w 399"/>
                  <a:gd name="T107" fmla="*/ 654 h 7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9"/>
                  <a:gd name="T163" fmla="*/ 0 h 748"/>
                  <a:gd name="T164" fmla="*/ 399 w 399"/>
                  <a:gd name="T165" fmla="*/ 748 h 7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9" h="748">
                    <a:moveTo>
                      <a:pt x="357" y="668"/>
                    </a:moveTo>
                    <a:lnTo>
                      <a:pt x="356" y="674"/>
                    </a:lnTo>
                    <a:lnTo>
                      <a:pt x="334" y="681"/>
                    </a:lnTo>
                    <a:lnTo>
                      <a:pt x="329" y="684"/>
                    </a:lnTo>
                    <a:lnTo>
                      <a:pt x="324" y="684"/>
                    </a:lnTo>
                    <a:lnTo>
                      <a:pt x="319" y="688"/>
                    </a:lnTo>
                    <a:lnTo>
                      <a:pt x="316" y="702"/>
                    </a:lnTo>
                    <a:lnTo>
                      <a:pt x="317" y="707"/>
                    </a:lnTo>
                    <a:lnTo>
                      <a:pt x="322" y="713"/>
                    </a:lnTo>
                    <a:lnTo>
                      <a:pt x="326" y="720"/>
                    </a:lnTo>
                    <a:lnTo>
                      <a:pt x="324" y="727"/>
                    </a:lnTo>
                    <a:lnTo>
                      <a:pt x="321" y="732"/>
                    </a:lnTo>
                    <a:lnTo>
                      <a:pt x="317" y="732"/>
                    </a:lnTo>
                    <a:lnTo>
                      <a:pt x="312" y="732"/>
                    </a:lnTo>
                    <a:lnTo>
                      <a:pt x="307" y="727"/>
                    </a:lnTo>
                    <a:lnTo>
                      <a:pt x="299" y="725"/>
                    </a:lnTo>
                    <a:lnTo>
                      <a:pt x="294" y="723"/>
                    </a:lnTo>
                    <a:lnTo>
                      <a:pt x="282" y="716"/>
                    </a:lnTo>
                    <a:lnTo>
                      <a:pt x="274" y="714"/>
                    </a:lnTo>
                    <a:lnTo>
                      <a:pt x="269" y="716"/>
                    </a:lnTo>
                    <a:lnTo>
                      <a:pt x="262" y="721"/>
                    </a:lnTo>
                    <a:lnTo>
                      <a:pt x="257" y="730"/>
                    </a:lnTo>
                    <a:lnTo>
                      <a:pt x="254" y="734"/>
                    </a:lnTo>
                    <a:lnTo>
                      <a:pt x="252" y="737"/>
                    </a:lnTo>
                    <a:lnTo>
                      <a:pt x="252" y="743"/>
                    </a:lnTo>
                    <a:lnTo>
                      <a:pt x="256" y="746"/>
                    </a:lnTo>
                    <a:lnTo>
                      <a:pt x="257" y="748"/>
                    </a:lnTo>
                    <a:lnTo>
                      <a:pt x="251" y="748"/>
                    </a:lnTo>
                    <a:lnTo>
                      <a:pt x="249" y="743"/>
                    </a:lnTo>
                    <a:lnTo>
                      <a:pt x="246" y="741"/>
                    </a:lnTo>
                    <a:lnTo>
                      <a:pt x="242" y="736"/>
                    </a:lnTo>
                    <a:lnTo>
                      <a:pt x="241" y="736"/>
                    </a:lnTo>
                    <a:lnTo>
                      <a:pt x="239" y="736"/>
                    </a:lnTo>
                    <a:lnTo>
                      <a:pt x="239" y="739"/>
                    </a:lnTo>
                    <a:lnTo>
                      <a:pt x="244" y="743"/>
                    </a:lnTo>
                    <a:lnTo>
                      <a:pt x="244" y="746"/>
                    </a:lnTo>
                    <a:lnTo>
                      <a:pt x="242" y="748"/>
                    </a:lnTo>
                    <a:lnTo>
                      <a:pt x="239" y="746"/>
                    </a:lnTo>
                    <a:lnTo>
                      <a:pt x="231" y="741"/>
                    </a:lnTo>
                    <a:lnTo>
                      <a:pt x="231" y="734"/>
                    </a:lnTo>
                    <a:lnTo>
                      <a:pt x="227" y="730"/>
                    </a:lnTo>
                    <a:lnTo>
                      <a:pt x="224" y="727"/>
                    </a:lnTo>
                    <a:lnTo>
                      <a:pt x="221" y="718"/>
                    </a:lnTo>
                    <a:lnTo>
                      <a:pt x="221" y="714"/>
                    </a:lnTo>
                    <a:lnTo>
                      <a:pt x="219" y="714"/>
                    </a:lnTo>
                    <a:lnTo>
                      <a:pt x="216" y="713"/>
                    </a:lnTo>
                    <a:lnTo>
                      <a:pt x="216" y="707"/>
                    </a:lnTo>
                    <a:lnTo>
                      <a:pt x="217" y="704"/>
                    </a:lnTo>
                    <a:lnTo>
                      <a:pt x="221" y="704"/>
                    </a:lnTo>
                    <a:lnTo>
                      <a:pt x="224" y="700"/>
                    </a:lnTo>
                    <a:lnTo>
                      <a:pt x="224" y="693"/>
                    </a:lnTo>
                    <a:lnTo>
                      <a:pt x="221" y="688"/>
                    </a:lnTo>
                    <a:lnTo>
                      <a:pt x="216" y="683"/>
                    </a:lnTo>
                    <a:lnTo>
                      <a:pt x="212" y="672"/>
                    </a:lnTo>
                    <a:lnTo>
                      <a:pt x="214" y="667"/>
                    </a:lnTo>
                    <a:lnTo>
                      <a:pt x="212" y="661"/>
                    </a:lnTo>
                    <a:lnTo>
                      <a:pt x="212" y="658"/>
                    </a:lnTo>
                    <a:lnTo>
                      <a:pt x="212" y="656"/>
                    </a:lnTo>
                    <a:lnTo>
                      <a:pt x="206" y="654"/>
                    </a:lnTo>
                    <a:lnTo>
                      <a:pt x="197" y="651"/>
                    </a:lnTo>
                    <a:lnTo>
                      <a:pt x="196" y="645"/>
                    </a:lnTo>
                    <a:lnTo>
                      <a:pt x="194" y="642"/>
                    </a:lnTo>
                    <a:lnTo>
                      <a:pt x="191" y="638"/>
                    </a:lnTo>
                    <a:lnTo>
                      <a:pt x="177" y="629"/>
                    </a:lnTo>
                    <a:lnTo>
                      <a:pt x="175" y="631"/>
                    </a:lnTo>
                    <a:lnTo>
                      <a:pt x="172" y="635"/>
                    </a:lnTo>
                    <a:lnTo>
                      <a:pt x="169" y="635"/>
                    </a:lnTo>
                    <a:lnTo>
                      <a:pt x="165" y="629"/>
                    </a:lnTo>
                    <a:lnTo>
                      <a:pt x="167" y="622"/>
                    </a:lnTo>
                    <a:lnTo>
                      <a:pt x="162" y="622"/>
                    </a:lnTo>
                    <a:lnTo>
                      <a:pt x="159" y="619"/>
                    </a:lnTo>
                    <a:lnTo>
                      <a:pt x="150" y="614"/>
                    </a:lnTo>
                    <a:lnTo>
                      <a:pt x="149" y="612"/>
                    </a:lnTo>
                    <a:lnTo>
                      <a:pt x="140" y="608"/>
                    </a:lnTo>
                    <a:lnTo>
                      <a:pt x="135" y="603"/>
                    </a:lnTo>
                    <a:lnTo>
                      <a:pt x="132" y="598"/>
                    </a:lnTo>
                    <a:lnTo>
                      <a:pt x="127" y="594"/>
                    </a:lnTo>
                    <a:lnTo>
                      <a:pt x="124" y="589"/>
                    </a:lnTo>
                    <a:lnTo>
                      <a:pt x="124" y="576"/>
                    </a:lnTo>
                    <a:lnTo>
                      <a:pt x="124" y="571"/>
                    </a:lnTo>
                    <a:lnTo>
                      <a:pt x="125" y="568"/>
                    </a:lnTo>
                    <a:lnTo>
                      <a:pt x="129" y="562"/>
                    </a:lnTo>
                    <a:lnTo>
                      <a:pt x="132" y="550"/>
                    </a:lnTo>
                    <a:lnTo>
                      <a:pt x="132" y="548"/>
                    </a:lnTo>
                    <a:lnTo>
                      <a:pt x="134" y="545"/>
                    </a:lnTo>
                    <a:lnTo>
                      <a:pt x="139" y="538"/>
                    </a:lnTo>
                    <a:lnTo>
                      <a:pt x="139" y="530"/>
                    </a:lnTo>
                    <a:lnTo>
                      <a:pt x="137" y="525"/>
                    </a:lnTo>
                    <a:lnTo>
                      <a:pt x="137" y="522"/>
                    </a:lnTo>
                    <a:lnTo>
                      <a:pt x="140" y="515"/>
                    </a:lnTo>
                    <a:lnTo>
                      <a:pt x="142" y="513"/>
                    </a:lnTo>
                    <a:lnTo>
                      <a:pt x="144" y="511"/>
                    </a:lnTo>
                    <a:lnTo>
                      <a:pt x="144" y="507"/>
                    </a:lnTo>
                    <a:lnTo>
                      <a:pt x="142" y="504"/>
                    </a:lnTo>
                    <a:lnTo>
                      <a:pt x="130" y="497"/>
                    </a:lnTo>
                    <a:lnTo>
                      <a:pt x="127" y="495"/>
                    </a:lnTo>
                    <a:lnTo>
                      <a:pt x="124" y="495"/>
                    </a:lnTo>
                    <a:lnTo>
                      <a:pt x="114" y="492"/>
                    </a:lnTo>
                    <a:lnTo>
                      <a:pt x="109" y="492"/>
                    </a:lnTo>
                    <a:lnTo>
                      <a:pt x="104" y="502"/>
                    </a:lnTo>
                    <a:lnTo>
                      <a:pt x="100" y="504"/>
                    </a:lnTo>
                    <a:lnTo>
                      <a:pt x="94" y="504"/>
                    </a:lnTo>
                    <a:lnTo>
                      <a:pt x="90" y="497"/>
                    </a:lnTo>
                    <a:lnTo>
                      <a:pt x="85" y="483"/>
                    </a:lnTo>
                    <a:lnTo>
                      <a:pt x="85" y="481"/>
                    </a:lnTo>
                    <a:lnTo>
                      <a:pt x="87" y="476"/>
                    </a:lnTo>
                    <a:lnTo>
                      <a:pt x="84" y="469"/>
                    </a:lnTo>
                    <a:lnTo>
                      <a:pt x="84" y="461"/>
                    </a:lnTo>
                    <a:lnTo>
                      <a:pt x="82" y="458"/>
                    </a:lnTo>
                    <a:lnTo>
                      <a:pt x="80" y="454"/>
                    </a:lnTo>
                    <a:lnTo>
                      <a:pt x="77" y="449"/>
                    </a:lnTo>
                    <a:lnTo>
                      <a:pt x="69" y="442"/>
                    </a:lnTo>
                    <a:lnTo>
                      <a:pt x="59" y="435"/>
                    </a:lnTo>
                    <a:lnTo>
                      <a:pt x="50" y="430"/>
                    </a:lnTo>
                    <a:lnTo>
                      <a:pt x="47" y="426"/>
                    </a:lnTo>
                    <a:lnTo>
                      <a:pt x="44" y="419"/>
                    </a:lnTo>
                    <a:lnTo>
                      <a:pt x="39" y="416"/>
                    </a:lnTo>
                    <a:lnTo>
                      <a:pt x="34" y="410"/>
                    </a:lnTo>
                    <a:lnTo>
                      <a:pt x="22" y="400"/>
                    </a:lnTo>
                    <a:lnTo>
                      <a:pt x="17" y="394"/>
                    </a:lnTo>
                    <a:lnTo>
                      <a:pt x="15" y="389"/>
                    </a:lnTo>
                    <a:lnTo>
                      <a:pt x="15" y="384"/>
                    </a:lnTo>
                    <a:lnTo>
                      <a:pt x="9" y="377"/>
                    </a:lnTo>
                    <a:lnTo>
                      <a:pt x="9" y="373"/>
                    </a:lnTo>
                    <a:lnTo>
                      <a:pt x="9" y="371"/>
                    </a:lnTo>
                    <a:lnTo>
                      <a:pt x="10" y="368"/>
                    </a:lnTo>
                    <a:lnTo>
                      <a:pt x="9" y="364"/>
                    </a:lnTo>
                    <a:lnTo>
                      <a:pt x="4" y="357"/>
                    </a:lnTo>
                    <a:lnTo>
                      <a:pt x="2" y="348"/>
                    </a:lnTo>
                    <a:lnTo>
                      <a:pt x="0" y="339"/>
                    </a:lnTo>
                    <a:lnTo>
                      <a:pt x="0" y="331"/>
                    </a:lnTo>
                    <a:lnTo>
                      <a:pt x="0" y="324"/>
                    </a:lnTo>
                    <a:lnTo>
                      <a:pt x="2" y="316"/>
                    </a:lnTo>
                    <a:lnTo>
                      <a:pt x="5" y="308"/>
                    </a:lnTo>
                    <a:lnTo>
                      <a:pt x="9" y="306"/>
                    </a:lnTo>
                    <a:lnTo>
                      <a:pt x="10" y="304"/>
                    </a:lnTo>
                    <a:lnTo>
                      <a:pt x="12" y="302"/>
                    </a:lnTo>
                    <a:lnTo>
                      <a:pt x="10" y="297"/>
                    </a:lnTo>
                    <a:lnTo>
                      <a:pt x="12" y="290"/>
                    </a:lnTo>
                    <a:lnTo>
                      <a:pt x="10" y="286"/>
                    </a:lnTo>
                    <a:lnTo>
                      <a:pt x="7" y="283"/>
                    </a:lnTo>
                    <a:lnTo>
                      <a:pt x="7" y="281"/>
                    </a:lnTo>
                    <a:lnTo>
                      <a:pt x="10" y="276"/>
                    </a:lnTo>
                    <a:lnTo>
                      <a:pt x="22" y="271"/>
                    </a:lnTo>
                    <a:lnTo>
                      <a:pt x="25" y="271"/>
                    </a:lnTo>
                    <a:lnTo>
                      <a:pt x="30" y="269"/>
                    </a:lnTo>
                    <a:lnTo>
                      <a:pt x="34" y="263"/>
                    </a:lnTo>
                    <a:lnTo>
                      <a:pt x="34" y="262"/>
                    </a:lnTo>
                    <a:lnTo>
                      <a:pt x="37" y="253"/>
                    </a:lnTo>
                    <a:lnTo>
                      <a:pt x="37" y="244"/>
                    </a:lnTo>
                    <a:lnTo>
                      <a:pt x="40" y="237"/>
                    </a:lnTo>
                    <a:lnTo>
                      <a:pt x="45" y="232"/>
                    </a:lnTo>
                    <a:lnTo>
                      <a:pt x="47" y="228"/>
                    </a:lnTo>
                    <a:lnTo>
                      <a:pt x="47" y="210"/>
                    </a:lnTo>
                    <a:lnTo>
                      <a:pt x="47" y="207"/>
                    </a:lnTo>
                    <a:lnTo>
                      <a:pt x="44" y="202"/>
                    </a:lnTo>
                    <a:lnTo>
                      <a:pt x="40" y="198"/>
                    </a:lnTo>
                    <a:lnTo>
                      <a:pt x="37" y="198"/>
                    </a:lnTo>
                    <a:lnTo>
                      <a:pt x="32" y="191"/>
                    </a:lnTo>
                    <a:lnTo>
                      <a:pt x="32" y="186"/>
                    </a:lnTo>
                    <a:lnTo>
                      <a:pt x="35" y="177"/>
                    </a:lnTo>
                    <a:lnTo>
                      <a:pt x="35" y="168"/>
                    </a:lnTo>
                    <a:lnTo>
                      <a:pt x="39" y="164"/>
                    </a:lnTo>
                    <a:lnTo>
                      <a:pt x="40" y="163"/>
                    </a:lnTo>
                    <a:lnTo>
                      <a:pt x="45" y="164"/>
                    </a:lnTo>
                    <a:lnTo>
                      <a:pt x="55" y="161"/>
                    </a:lnTo>
                    <a:lnTo>
                      <a:pt x="62" y="159"/>
                    </a:lnTo>
                    <a:lnTo>
                      <a:pt x="69" y="159"/>
                    </a:lnTo>
                    <a:lnTo>
                      <a:pt x="72" y="157"/>
                    </a:lnTo>
                    <a:lnTo>
                      <a:pt x="77" y="150"/>
                    </a:lnTo>
                    <a:lnTo>
                      <a:pt x="84" y="149"/>
                    </a:lnTo>
                    <a:lnTo>
                      <a:pt x="92" y="147"/>
                    </a:lnTo>
                    <a:lnTo>
                      <a:pt x="94" y="145"/>
                    </a:lnTo>
                    <a:lnTo>
                      <a:pt x="94" y="141"/>
                    </a:lnTo>
                    <a:lnTo>
                      <a:pt x="100" y="138"/>
                    </a:lnTo>
                    <a:lnTo>
                      <a:pt x="102" y="136"/>
                    </a:lnTo>
                    <a:lnTo>
                      <a:pt x="100" y="131"/>
                    </a:lnTo>
                    <a:lnTo>
                      <a:pt x="102" y="120"/>
                    </a:lnTo>
                    <a:lnTo>
                      <a:pt x="104" y="115"/>
                    </a:lnTo>
                    <a:lnTo>
                      <a:pt x="109" y="111"/>
                    </a:lnTo>
                    <a:lnTo>
                      <a:pt x="114" y="108"/>
                    </a:lnTo>
                    <a:lnTo>
                      <a:pt x="117" y="92"/>
                    </a:lnTo>
                    <a:lnTo>
                      <a:pt x="117" y="85"/>
                    </a:lnTo>
                    <a:lnTo>
                      <a:pt x="115" y="78"/>
                    </a:lnTo>
                    <a:lnTo>
                      <a:pt x="114" y="74"/>
                    </a:lnTo>
                    <a:lnTo>
                      <a:pt x="114" y="69"/>
                    </a:lnTo>
                    <a:lnTo>
                      <a:pt x="112" y="65"/>
                    </a:lnTo>
                    <a:lnTo>
                      <a:pt x="107" y="60"/>
                    </a:lnTo>
                    <a:lnTo>
                      <a:pt x="99" y="57"/>
                    </a:lnTo>
                    <a:lnTo>
                      <a:pt x="94" y="55"/>
                    </a:lnTo>
                    <a:lnTo>
                      <a:pt x="90" y="51"/>
                    </a:lnTo>
                    <a:lnTo>
                      <a:pt x="89" y="48"/>
                    </a:lnTo>
                    <a:lnTo>
                      <a:pt x="87" y="37"/>
                    </a:lnTo>
                    <a:lnTo>
                      <a:pt x="87" y="35"/>
                    </a:lnTo>
                    <a:lnTo>
                      <a:pt x="82" y="32"/>
                    </a:lnTo>
                    <a:lnTo>
                      <a:pt x="75" y="28"/>
                    </a:lnTo>
                    <a:lnTo>
                      <a:pt x="70" y="23"/>
                    </a:lnTo>
                    <a:lnTo>
                      <a:pt x="67" y="21"/>
                    </a:lnTo>
                    <a:lnTo>
                      <a:pt x="65" y="18"/>
                    </a:lnTo>
                    <a:lnTo>
                      <a:pt x="67" y="16"/>
                    </a:lnTo>
                    <a:lnTo>
                      <a:pt x="87" y="16"/>
                    </a:lnTo>
                    <a:lnTo>
                      <a:pt x="134" y="12"/>
                    </a:lnTo>
                    <a:lnTo>
                      <a:pt x="142" y="12"/>
                    </a:lnTo>
                    <a:lnTo>
                      <a:pt x="182" y="11"/>
                    </a:lnTo>
                    <a:lnTo>
                      <a:pt x="186" y="11"/>
                    </a:lnTo>
                    <a:lnTo>
                      <a:pt x="224" y="9"/>
                    </a:lnTo>
                    <a:lnTo>
                      <a:pt x="241" y="7"/>
                    </a:lnTo>
                    <a:lnTo>
                      <a:pt x="246" y="7"/>
                    </a:lnTo>
                    <a:lnTo>
                      <a:pt x="284" y="4"/>
                    </a:lnTo>
                    <a:lnTo>
                      <a:pt x="292" y="2"/>
                    </a:lnTo>
                    <a:lnTo>
                      <a:pt x="329" y="0"/>
                    </a:lnTo>
                    <a:lnTo>
                      <a:pt x="327" y="23"/>
                    </a:lnTo>
                    <a:lnTo>
                      <a:pt x="337" y="44"/>
                    </a:lnTo>
                    <a:lnTo>
                      <a:pt x="346" y="55"/>
                    </a:lnTo>
                    <a:lnTo>
                      <a:pt x="354" y="83"/>
                    </a:lnTo>
                    <a:lnTo>
                      <a:pt x="362" y="99"/>
                    </a:lnTo>
                    <a:lnTo>
                      <a:pt x="366" y="133"/>
                    </a:lnTo>
                    <a:lnTo>
                      <a:pt x="367" y="156"/>
                    </a:lnTo>
                    <a:lnTo>
                      <a:pt x="369" y="173"/>
                    </a:lnTo>
                    <a:lnTo>
                      <a:pt x="371" y="194"/>
                    </a:lnTo>
                    <a:lnTo>
                      <a:pt x="374" y="230"/>
                    </a:lnTo>
                    <a:lnTo>
                      <a:pt x="376" y="263"/>
                    </a:lnTo>
                    <a:lnTo>
                      <a:pt x="376" y="265"/>
                    </a:lnTo>
                    <a:lnTo>
                      <a:pt x="381" y="308"/>
                    </a:lnTo>
                    <a:lnTo>
                      <a:pt x="382" y="345"/>
                    </a:lnTo>
                    <a:lnTo>
                      <a:pt x="386" y="382"/>
                    </a:lnTo>
                    <a:lnTo>
                      <a:pt x="387" y="400"/>
                    </a:lnTo>
                    <a:lnTo>
                      <a:pt x="389" y="417"/>
                    </a:lnTo>
                    <a:lnTo>
                      <a:pt x="384" y="419"/>
                    </a:lnTo>
                    <a:lnTo>
                      <a:pt x="381" y="424"/>
                    </a:lnTo>
                    <a:lnTo>
                      <a:pt x="382" y="424"/>
                    </a:lnTo>
                    <a:lnTo>
                      <a:pt x="382" y="428"/>
                    </a:lnTo>
                    <a:lnTo>
                      <a:pt x="384" y="430"/>
                    </a:lnTo>
                    <a:lnTo>
                      <a:pt x="386" y="431"/>
                    </a:lnTo>
                    <a:lnTo>
                      <a:pt x="386" y="437"/>
                    </a:lnTo>
                    <a:lnTo>
                      <a:pt x="386" y="439"/>
                    </a:lnTo>
                    <a:lnTo>
                      <a:pt x="384" y="439"/>
                    </a:lnTo>
                    <a:lnTo>
                      <a:pt x="381" y="442"/>
                    </a:lnTo>
                    <a:lnTo>
                      <a:pt x="379" y="446"/>
                    </a:lnTo>
                    <a:lnTo>
                      <a:pt x="379" y="447"/>
                    </a:lnTo>
                    <a:lnTo>
                      <a:pt x="379" y="451"/>
                    </a:lnTo>
                    <a:lnTo>
                      <a:pt x="382" y="451"/>
                    </a:lnTo>
                    <a:lnTo>
                      <a:pt x="382" y="453"/>
                    </a:lnTo>
                    <a:lnTo>
                      <a:pt x="384" y="454"/>
                    </a:lnTo>
                    <a:lnTo>
                      <a:pt x="387" y="456"/>
                    </a:lnTo>
                    <a:lnTo>
                      <a:pt x="389" y="465"/>
                    </a:lnTo>
                    <a:lnTo>
                      <a:pt x="387" y="465"/>
                    </a:lnTo>
                    <a:lnTo>
                      <a:pt x="392" y="467"/>
                    </a:lnTo>
                    <a:lnTo>
                      <a:pt x="394" y="469"/>
                    </a:lnTo>
                    <a:lnTo>
                      <a:pt x="394" y="474"/>
                    </a:lnTo>
                    <a:lnTo>
                      <a:pt x="394" y="477"/>
                    </a:lnTo>
                    <a:lnTo>
                      <a:pt x="392" y="483"/>
                    </a:lnTo>
                    <a:lnTo>
                      <a:pt x="397" y="492"/>
                    </a:lnTo>
                    <a:lnTo>
                      <a:pt x="397" y="493"/>
                    </a:lnTo>
                    <a:lnTo>
                      <a:pt x="399" y="495"/>
                    </a:lnTo>
                    <a:lnTo>
                      <a:pt x="399" y="499"/>
                    </a:lnTo>
                    <a:lnTo>
                      <a:pt x="396" y="506"/>
                    </a:lnTo>
                    <a:lnTo>
                      <a:pt x="392" y="509"/>
                    </a:lnTo>
                    <a:lnTo>
                      <a:pt x="389" y="513"/>
                    </a:lnTo>
                    <a:lnTo>
                      <a:pt x="389" y="516"/>
                    </a:lnTo>
                    <a:lnTo>
                      <a:pt x="389" y="518"/>
                    </a:lnTo>
                    <a:lnTo>
                      <a:pt x="387" y="520"/>
                    </a:lnTo>
                    <a:lnTo>
                      <a:pt x="386" y="523"/>
                    </a:lnTo>
                    <a:lnTo>
                      <a:pt x="384" y="527"/>
                    </a:lnTo>
                    <a:lnTo>
                      <a:pt x="387" y="530"/>
                    </a:lnTo>
                    <a:lnTo>
                      <a:pt x="387" y="532"/>
                    </a:lnTo>
                    <a:lnTo>
                      <a:pt x="384" y="532"/>
                    </a:lnTo>
                    <a:lnTo>
                      <a:pt x="384" y="536"/>
                    </a:lnTo>
                    <a:lnTo>
                      <a:pt x="377" y="538"/>
                    </a:lnTo>
                    <a:lnTo>
                      <a:pt x="377" y="539"/>
                    </a:lnTo>
                    <a:lnTo>
                      <a:pt x="379" y="541"/>
                    </a:lnTo>
                    <a:lnTo>
                      <a:pt x="379" y="545"/>
                    </a:lnTo>
                    <a:lnTo>
                      <a:pt x="376" y="550"/>
                    </a:lnTo>
                    <a:lnTo>
                      <a:pt x="371" y="553"/>
                    </a:lnTo>
                    <a:lnTo>
                      <a:pt x="371" y="562"/>
                    </a:lnTo>
                    <a:lnTo>
                      <a:pt x="369" y="562"/>
                    </a:lnTo>
                    <a:lnTo>
                      <a:pt x="367" y="559"/>
                    </a:lnTo>
                    <a:lnTo>
                      <a:pt x="366" y="561"/>
                    </a:lnTo>
                    <a:lnTo>
                      <a:pt x="364" y="564"/>
                    </a:lnTo>
                    <a:lnTo>
                      <a:pt x="364" y="561"/>
                    </a:lnTo>
                    <a:lnTo>
                      <a:pt x="362" y="561"/>
                    </a:lnTo>
                    <a:lnTo>
                      <a:pt x="357" y="569"/>
                    </a:lnTo>
                    <a:lnTo>
                      <a:pt x="357" y="571"/>
                    </a:lnTo>
                    <a:lnTo>
                      <a:pt x="359" y="575"/>
                    </a:lnTo>
                    <a:lnTo>
                      <a:pt x="364" y="578"/>
                    </a:lnTo>
                    <a:lnTo>
                      <a:pt x="364" y="582"/>
                    </a:lnTo>
                    <a:lnTo>
                      <a:pt x="362" y="583"/>
                    </a:lnTo>
                    <a:lnTo>
                      <a:pt x="361" y="585"/>
                    </a:lnTo>
                    <a:lnTo>
                      <a:pt x="356" y="589"/>
                    </a:lnTo>
                    <a:lnTo>
                      <a:pt x="357" y="591"/>
                    </a:lnTo>
                    <a:lnTo>
                      <a:pt x="361" y="589"/>
                    </a:lnTo>
                    <a:lnTo>
                      <a:pt x="361" y="592"/>
                    </a:lnTo>
                    <a:lnTo>
                      <a:pt x="354" y="596"/>
                    </a:lnTo>
                    <a:lnTo>
                      <a:pt x="354" y="598"/>
                    </a:lnTo>
                    <a:lnTo>
                      <a:pt x="356" y="598"/>
                    </a:lnTo>
                    <a:lnTo>
                      <a:pt x="356" y="601"/>
                    </a:lnTo>
                    <a:lnTo>
                      <a:pt x="357" y="606"/>
                    </a:lnTo>
                    <a:lnTo>
                      <a:pt x="356" y="608"/>
                    </a:lnTo>
                    <a:lnTo>
                      <a:pt x="356" y="612"/>
                    </a:lnTo>
                    <a:lnTo>
                      <a:pt x="352" y="612"/>
                    </a:lnTo>
                    <a:lnTo>
                      <a:pt x="352" y="610"/>
                    </a:lnTo>
                    <a:lnTo>
                      <a:pt x="351" y="614"/>
                    </a:lnTo>
                    <a:lnTo>
                      <a:pt x="357" y="614"/>
                    </a:lnTo>
                    <a:lnTo>
                      <a:pt x="357" y="615"/>
                    </a:lnTo>
                    <a:lnTo>
                      <a:pt x="356" y="617"/>
                    </a:lnTo>
                    <a:lnTo>
                      <a:pt x="351" y="615"/>
                    </a:lnTo>
                    <a:lnTo>
                      <a:pt x="351" y="617"/>
                    </a:lnTo>
                    <a:lnTo>
                      <a:pt x="352" y="621"/>
                    </a:lnTo>
                    <a:lnTo>
                      <a:pt x="357" y="624"/>
                    </a:lnTo>
                    <a:lnTo>
                      <a:pt x="356" y="626"/>
                    </a:lnTo>
                    <a:lnTo>
                      <a:pt x="352" y="626"/>
                    </a:lnTo>
                    <a:lnTo>
                      <a:pt x="352" y="628"/>
                    </a:lnTo>
                    <a:lnTo>
                      <a:pt x="357" y="629"/>
                    </a:lnTo>
                    <a:lnTo>
                      <a:pt x="354" y="638"/>
                    </a:lnTo>
                    <a:lnTo>
                      <a:pt x="349" y="644"/>
                    </a:lnTo>
                    <a:lnTo>
                      <a:pt x="347" y="649"/>
                    </a:lnTo>
                    <a:lnTo>
                      <a:pt x="347" y="654"/>
                    </a:lnTo>
                    <a:lnTo>
                      <a:pt x="351" y="660"/>
                    </a:lnTo>
                    <a:lnTo>
                      <a:pt x="357" y="668"/>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1" name="Freeform 38"/>
              <p:cNvSpPr>
                <a:spLocks/>
              </p:cNvSpPr>
              <p:nvPr/>
            </p:nvSpPr>
            <p:spPr bwMode="auto">
              <a:xfrm>
                <a:off x="2873909" y="2223315"/>
                <a:ext cx="851726" cy="489828"/>
              </a:xfrm>
              <a:custGeom>
                <a:avLst/>
                <a:gdLst>
                  <a:gd name="T0" fmla="*/ 660 w 739"/>
                  <a:gd name="T1" fmla="*/ 425 h 425"/>
                  <a:gd name="T2" fmla="*/ 624 w 739"/>
                  <a:gd name="T3" fmla="*/ 425 h 425"/>
                  <a:gd name="T4" fmla="*/ 600 w 739"/>
                  <a:gd name="T5" fmla="*/ 425 h 425"/>
                  <a:gd name="T6" fmla="*/ 527 w 739"/>
                  <a:gd name="T7" fmla="*/ 425 h 425"/>
                  <a:gd name="T8" fmla="*/ 455 w 739"/>
                  <a:gd name="T9" fmla="*/ 423 h 425"/>
                  <a:gd name="T10" fmla="*/ 392 w 739"/>
                  <a:gd name="T11" fmla="*/ 423 h 425"/>
                  <a:gd name="T12" fmla="*/ 348 w 739"/>
                  <a:gd name="T13" fmla="*/ 421 h 425"/>
                  <a:gd name="T14" fmla="*/ 258 w 739"/>
                  <a:gd name="T15" fmla="*/ 418 h 425"/>
                  <a:gd name="T16" fmla="*/ 202 w 739"/>
                  <a:gd name="T17" fmla="*/ 416 h 425"/>
                  <a:gd name="T18" fmla="*/ 138 w 739"/>
                  <a:gd name="T19" fmla="*/ 412 h 425"/>
                  <a:gd name="T20" fmla="*/ 95 w 739"/>
                  <a:gd name="T21" fmla="*/ 411 h 425"/>
                  <a:gd name="T22" fmla="*/ 0 w 739"/>
                  <a:gd name="T23" fmla="*/ 405 h 425"/>
                  <a:gd name="T24" fmla="*/ 1 w 739"/>
                  <a:gd name="T25" fmla="*/ 352 h 425"/>
                  <a:gd name="T26" fmla="*/ 5 w 739"/>
                  <a:gd name="T27" fmla="*/ 306 h 425"/>
                  <a:gd name="T28" fmla="*/ 8 w 739"/>
                  <a:gd name="T29" fmla="*/ 234 h 425"/>
                  <a:gd name="T30" fmla="*/ 12 w 739"/>
                  <a:gd name="T31" fmla="*/ 177 h 425"/>
                  <a:gd name="T32" fmla="*/ 15 w 739"/>
                  <a:gd name="T33" fmla="*/ 119 h 425"/>
                  <a:gd name="T34" fmla="*/ 18 w 739"/>
                  <a:gd name="T35" fmla="*/ 59 h 425"/>
                  <a:gd name="T36" fmla="*/ 83 w 739"/>
                  <a:gd name="T37" fmla="*/ 6 h 425"/>
                  <a:gd name="T38" fmla="*/ 147 w 739"/>
                  <a:gd name="T39" fmla="*/ 9 h 425"/>
                  <a:gd name="T40" fmla="*/ 200 w 739"/>
                  <a:gd name="T41" fmla="*/ 11 h 425"/>
                  <a:gd name="T42" fmla="*/ 253 w 739"/>
                  <a:gd name="T43" fmla="*/ 13 h 425"/>
                  <a:gd name="T44" fmla="*/ 308 w 739"/>
                  <a:gd name="T45" fmla="*/ 16 h 425"/>
                  <a:gd name="T46" fmla="*/ 362 w 739"/>
                  <a:gd name="T47" fmla="*/ 18 h 425"/>
                  <a:gd name="T48" fmla="*/ 417 w 739"/>
                  <a:gd name="T49" fmla="*/ 18 h 425"/>
                  <a:gd name="T50" fmla="*/ 472 w 739"/>
                  <a:gd name="T51" fmla="*/ 20 h 425"/>
                  <a:gd name="T52" fmla="*/ 525 w 739"/>
                  <a:gd name="T53" fmla="*/ 22 h 425"/>
                  <a:gd name="T54" fmla="*/ 578 w 739"/>
                  <a:gd name="T55" fmla="*/ 22 h 425"/>
                  <a:gd name="T56" fmla="*/ 622 w 739"/>
                  <a:gd name="T57" fmla="*/ 22 h 425"/>
                  <a:gd name="T58" fmla="*/ 669 w 739"/>
                  <a:gd name="T59" fmla="*/ 20 h 425"/>
                  <a:gd name="T60" fmla="*/ 677 w 739"/>
                  <a:gd name="T61" fmla="*/ 29 h 425"/>
                  <a:gd name="T62" fmla="*/ 684 w 739"/>
                  <a:gd name="T63" fmla="*/ 32 h 425"/>
                  <a:gd name="T64" fmla="*/ 692 w 739"/>
                  <a:gd name="T65" fmla="*/ 37 h 425"/>
                  <a:gd name="T66" fmla="*/ 695 w 739"/>
                  <a:gd name="T67" fmla="*/ 34 h 425"/>
                  <a:gd name="T68" fmla="*/ 704 w 739"/>
                  <a:gd name="T69" fmla="*/ 34 h 425"/>
                  <a:gd name="T70" fmla="*/ 705 w 739"/>
                  <a:gd name="T71" fmla="*/ 43 h 425"/>
                  <a:gd name="T72" fmla="*/ 709 w 739"/>
                  <a:gd name="T73" fmla="*/ 45 h 425"/>
                  <a:gd name="T74" fmla="*/ 704 w 739"/>
                  <a:gd name="T75" fmla="*/ 50 h 425"/>
                  <a:gd name="T76" fmla="*/ 705 w 739"/>
                  <a:gd name="T77" fmla="*/ 53 h 425"/>
                  <a:gd name="T78" fmla="*/ 710 w 739"/>
                  <a:gd name="T79" fmla="*/ 53 h 425"/>
                  <a:gd name="T80" fmla="*/ 707 w 739"/>
                  <a:gd name="T81" fmla="*/ 57 h 425"/>
                  <a:gd name="T82" fmla="*/ 702 w 739"/>
                  <a:gd name="T83" fmla="*/ 55 h 425"/>
                  <a:gd name="T84" fmla="*/ 700 w 739"/>
                  <a:gd name="T85" fmla="*/ 62 h 425"/>
                  <a:gd name="T86" fmla="*/ 692 w 739"/>
                  <a:gd name="T87" fmla="*/ 71 h 425"/>
                  <a:gd name="T88" fmla="*/ 687 w 739"/>
                  <a:gd name="T89" fmla="*/ 80 h 425"/>
                  <a:gd name="T90" fmla="*/ 694 w 739"/>
                  <a:gd name="T91" fmla="*/ 89 h 425"/>
                  <a:gd name="T92" fmla="*/ 700 w 739"/>
                  <a:gd name="T93" fmla="*/ 96 h 425"/>
                  <a:gd name="T94" fmla="*/ 705 w 739"/>
                  <a:gd name="T95" fmla="*/ 103 h 425"/>
                  <a:gd name="T96" fmla="*/ 707 w 739"/>
                  <a:gd name="T97" fmla="*/ 108 h 425"/>
                  <a:gd name="T98" fmla="*/ 710 w 739"/>
                  <a:gd name="T99" fmla="*/ 115 h 425"/>
                  <a:gd name="T100" fmla="*/ 715 w 739"/>
                  <a:gd name="T101" fmla="*/ 126 h 425"/>
                  <a:gd name="T102" fmla="*/ 725 w 739"/>
                  <a:gd name="T103" fmla="*/ 131 h 425"/>
                  <a:gd name="T104" fmla="*/ 734 w 739"/>
                  <a:gd name="T105" fmla="*/ 133 h 425"/>
                  <a:gd name="T106" fmla="*/ 737 w 739"/>
                  <a:gd name="T107" fmla="*/ 135 h 425"/>
                  <a:gd name="T108" fmla="*/ 737 w 739"/>
                  <a:gd name="T109" fmla="*/ 149 h 425"/>
                  <a:gd name="T110" fmla="*/ 737 w 739"/>
                  <a:gd name="T111" fmla="*/ 190 h 425"/>
                  <a:gd name="T112" fmla="*/ 737 w 739"/>
                  <a:gd name="T113" fmla="*/ 235 h 425"/>
                  <a:gd name="T114" fmla="*/ 737 w 739"/>
                  <a:gd name="T115" fmla="*/ 285 h 425"/>
                  <a:gd name="T116" fmla="*/ 739 w 739"/>
                  <a:gd name="T117" fmla="*/ 336 h 425"/>
                  <a:gd name="T118" fmla="*/ 739 w 739"/>
                  <a:gd name="T119" fmla="*/ 379 h 425"/>
                  <a:gd name="T120" fmla="*/ 739 w 739"/>
                  <a:gd name="T121" fmla="*/ 423 h 425"/>
                  <a:gd name="T122" fmla="*/ 694 w 739"/>
                  <a:gd name="T123" fmla="*/ 423 h 4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9"/>
                  <a:gd name="T187" fmla="*/ 0 h 425"/>
                  <a:gd name="T188" fmla="*/ 739 w 739"/>
                  <a:gd name="T189" fmla="*/ 425 h 4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9" h="425">
                    <a:moveTo>
                      <a:pt x="694" y="423"/>
                    </a:moveTo>
                    <a:lnTo>
                      <a:pt x="660" y="425"/>
                    </a:lnTo>
                    <a:lnTo>
                      <a:pt x="649" y="425"/>
                    </a:lnTo>
                    <a:lnTo>
                      <a:pt x="624" y="425"/>
                    </a:lnTo>
                    <a:lnTo>
                      <a:pt x="605" y="425"/>
                    </a:lnTo>
                    <a:lnTo>
                      <a:pt x="600" y="425"/>
                    </a:lnTo>
                    <a:lnTo>
                      <a:pt x="550" y="425"/>
                    </a:lnTo>
                    <a:lnTo>
                      <a:pt x="527" y="425"/>
                    </a:lnTo>
                    <a:lnTo>
                      <a:pt x="488" y="423"/>
                    </a:lnTo>
                    <a:lnTo>
                      <a:pt x="455" y="423"/>
                    </a:lnTo>
                    <a:lnTo>
                      <a:pt x="422" y="423"/>
                    </a:lnTo>
                    <a:lnTo>
                      <a:pt x="392" y="423"/>
                    </a:lnTo>
                    <a:lnTo>
                      <a:pt x="367" y="421"/>
                    </a:lnTo>
                    <a:lnTo>
                      <a:pt x="348" y="421"/>
                    </a:lnTo>
                    <a:lnTo>
                      <a:pt x="302" y="419"/>
                    </a:lnTo>
                    <a:lnTo>
                      <a:pt x="258" y="418"/>
                    </a:lnTo>
                    <a:lnTo>
                      <a:pt x="248" y="418"/>
                    </a:lnTo>
                    <a:lnTo>
                      <a:pt x="202" y="416"/>
                    </a:lnTo>
                    <a:lnTo>
                      <a:pt x="193" y="416"/>
                    </a:lnTo>
                    <a:lnTo>
                      <a:pt x="138" y="412"/>
                    </a:lnTo>
                    <a:lnTo>
                      <a:pt x="108" y="411"/>
                    </a:lnTo>
                    <a:lnTo>
                      <a:pt x="95" y="411"/>
                    </a:lnTo>
                    <a:lnTo>
                      <a:pt x="47" y="407"/>
                    </a:lnTo>
                    <a:lnTo>
                      <a:pt x="0" y="405"/>
                    </a:lnTo>
                    <a:lnTo>
                      <a:pt x="1" y="352"/>
                    </a:lnTo>
                    <a:lnTo>
                      <a:pt x="3" y="319"/>
                    </a:lnTo>
                    <a:lnTo>
                      <a:pt x="5" y="306"/>
                    </a:lnTo>
                    <a:lnTo>
                      <a:pt x="8" y="235"/>
                    </a:lnTo>
                    <a:lnTo>
                      <a:pt x="8" y="234"/>
                    </a:lnTo>
                    <a:lnTo>
                      <a:pt x="12" y="188"/>
                    </a:lnTo>
                    <a:lnTo>
                      <a:pt x="12" y="177"/>
                    </a:lnTo>
                    <a:lnTo>
                      <a:pt x="15" y="131"/>
                    </a:lnTo>
                    <a:lnTo>
                      <a:pt x="15" y="119"/>
                    </a:lnTo>
                    <a:lnTo>
                      <a:pt x="18" y="60"/>
                    </a:lnTo>
                    <a:lnTo>
                      <a:pt x="18" y="59"/>
                    </a:lnTo>
                    <a:lnTo>
                      <a:pt x="22" y="0"/>
                    </a:lnTo>
                    <a:lnTo>
                      <a:pt x="83" y="6"/>
                    </a:lnTo>
                    <a:lnTo>
                      <a:pt x="92" y="6"/>
                    </a:lnTo>
                    <a:lnTo>
                      <a:pt x="147" y="9"/>
                    </a:lnTo>
                    <a:lnTo>
                      <a:pt x="148" y="9"/>
                    </a:lnTo>
                    <a:lnTo>
                      <a:pt x="200" y="11"/>
                    </a:lnTo>
                    <a:lnTo>
                      <a:pt x="202" y="11"/>
                    </a:lnTo>
                    <a:lnTo>
                      <a:pt x="253" y="13"/>
                    </a:lnTo>
                    <a:lnTo>
                      <a:pt x="297" y="14"/>
                    </a:lnTo>
                    <a:lnTo>
                      <a:pt x="308" y="16"/>
                    </a:lnTo>
                    <a:lnTo>
                      <a:pt x="340" y="16"/>
                    </a:lnTo>
                    <a:lnTo>
                      <a:pt x="362" y="18"/>
                    </a:lnTo>
                    <a:lnTo>
                      <a:pt x="385" y="18"/>
                    </a:lnTo>
                    <a:lnTo>
                      <a:pt x="417" y="18"/>
                    </a:lnTo>
                    <a:lnTo>
                      <a:pt x="427" y="18"/>
                    </a:lnTo>
                    <a:lnTo>
                      <a:pt x="472" y="20"/>
                    </a:lnTo>
                    <a:lnTo>
                      <a:pt x="515" y="20"/>
                    </a:lnTo>
                    <a:lnTo>
                      <a:pt x="525" y="22"/>
                    </a:lnTo>
                    <a:lnTo>
                      <a:pt x="558" y="22"/>
                    </a:lnTo>
                    <a:lnTo>
                      <a:pt x="578" y="22"/>
                    </a:lnTo>
                    <a:lnTo>
                      <a:pt x="602" y="22"/>
                    </a:lnTo>
                    <a:lnTo>
                      <a:pt x="622" y="22"/>
                    </a:lnTo>
                    <a:lnTo>
                      <a:pt x="665" y="22"/>
                    </a:lnTo>
                    <a:lnTo>
                      <a:pt x="669" y="20"/>
                    </a:lnTo>
                    <a:lnTo>
                      <a:pt x="674" y="29"/>
                    </a:lnTo>
                    <a:lnTo>
                      <a:pt x="677" y="29"/>
                    </a:lnTo>
                    <a:lnTo>
                      <a:pt x="679" y="32"/>
                    </a:lnTo>
                    <a:lnTo>
                      <a:pt x="684" y="32"/>
                    </a:lnTo>
                    <a:lnTo>
                      <a:pt x="689" y="37"/>
                    </a:lnTo>
                    <a:lnTo>
                      <a:pt x="692" y="37"/>
                    </a:lnTo>
                    <a:lnTo>
                      <a:pt x="694" y="36"/>
                    </a:lnTo>
                    <a:lnTo>
                      <a:pt x="695" y="34"/>
                    </a:lnTo>
                    <a:lnTo>
                      <a:pt x="700" y="34"/>
                    </a:lnTo>
                    <a:lnTo>
                      <a:pt x="704" y="34"/>
                    </a:lnTo>
                    <a:lnTo>
                      <a:pt x="704" y="41"/>
                    </a:lnTo>
                    <a:lnTo>
                      <a:pt x="705" y="43"/>
                    </a:lnTo>
                    <a:lnTo>
                      <a:pt x="707" y="43"/>
                    </a:lnTo>
                    <a:lnTo>
                      <a:pt x="709" y="45"/>
                    </a:lnTo>
                    <a:lnTo>
                      <a:pt x="707" y="48"/>
                    </a:lnTo>
                    <a:lnTo>
                      <a:pt x="704" y="50"/>
                    </a:lnTo>
                    <a:lnTo>
                      <a:pt x="705" y="53"/>
                    </a:lnTo>
                    <a:lnTo>
                      <a:pt x="710" y="52"/>
                    </a:lnTo>
                    <a:lnTo>
                      <a:pt x="710" y="53"/>
                    </a:lnTo>
                    <a:lnTo>
                      <a:pt x="710" y="55"/>
                    </a:lnTo>
                    <a:lnTo>
                      <a:pt x="707" y="57"/>
                    </a:lnTo>
                    <a:lnTo>
                      <a:pt x="704" y="57"/>
                    </a:lnTo>
                    <a:lnTo>
                      <a:pt x="702" y="55"/>
                    </a:lnTo>
                    <a:lnTo>
                      <a:pt x="702" y="57"/>
                    </a:lnTo>
                    <a:lnTo>
                      <a:pt x="700" y="62"/>
                    </a:lnTo>
                    <a:lnTo>
                      <a:pt x="695" y="66"/>
                    </a:lnTo>
                    <a:lnTo>
                      <a:pt x="692" y="71"/>
                    </a:lnTo>
                    <a:lnTo>
                      <a:pt x="694" y="76"/>
                    </a:lnTo>
                    <a:lnTo>
                      <a:pt x="687" y="80"/>
                    </a:lnTo>
                    <a:lnTo>
                      <a:pt x="689" y="83"/>
                    </a:lnTo>
                    <a:lnTo>
                      <a:pt x="694" y="89"/>
                    </a:lnTo>
                    <a:lnTo>
                      <a:pt x="694" y="92"/>
                    </a:lnTo>
                    <a:lnTo>
                      <a:pt x="700" y="96"/>
                    </a:lnTo>
                    <a:lnTo>
                      <a:pt x="702" y="99"/>
                    </a:lnTo>
                    <a:lnTo>
                      <a:pt x="705" y="103"/>
                    </a:lnTo>
                    <a:lnTo>
                      <a:pt x="709" y="103"/>
                    </a:lnTo>
                    <a:lnTo>
                      <a:pt x="707" y="108"/>
                    </a:lnTo>
                    <a:lnTo>
                      <a:pt x="707" y="112"/>
                    </a:lnTo>
                    <a:lnTo>
                      <a:pt x="710" y="115"/>
                    </a:lnTo>
                    <a:lnTo>
                      <a:pt x="715" y="119"/>
                    </a:lnTo>
                    <a:lnTo>
                      <a:pt x="715" y="126"/>
                    </a:lnTo>
                    <a:lnTo>
                      <a:pt x="719" y="128"/>
                    </a:lnTo>
                    <a:lnTo>
                      <a:pt x="725" y="131"/>
                    </a:lnTo>
                    <a:lnTo>
                      <a:pt x="730" y="131"/>
                    </a:lnTo>
                    <a:lnTo>
                      <a:pt x="734" y="133"/>
                    </a:lnTo>
                    <a:lnTo>
                      <a:pt x="735" y="133"/>
                    </a:lnTo>
                    <a:lnTo>
                      <a:pt x="737" y="135"/>
                    </a:lnTo>
                    <a:lnTo>
                      <a:pt x="737" y="138"/>
                    </a:lnTo>
                    <a:lnTo>
                      <a:pt x="737" y="149"/>
                    </a:lnTo>
                    <a:lnTo>
                      <a:pt x="737" y="175"/>
                    </a:lnTo>
                    <a:lnTo>
                      <a:pt x="737" y="190"/>
                    </a:lnTo>
                    <a:lnTo>
                      <a:pt x="737" y="225"/>
                    </a:lnTo>
                    <a:lnTo>
                      <a:pt x="737" y="235"/>
                    </a:lnTo>
                    <a:lnTo>
                      <a:pt x="737" y="281"/>
                    </a:lnTo>
                    <a:lnTo>
                      <a:pt x="737" y="285"/>
                    </a:lnTo>
                    <a:lnTo>
                      <a:pt x="739" y="331"/>
                    </a:lnTo>
                    <a:lnTo>
                      <a:pt x="739" y="336"/>
                    </a:lnTo>
                    <a:lnTo>
                      <a:pt x="739" y="375"/>
                    </a:lnTo>
                    <a:lnTo>
                      <a:pt x="739" y="379"/>
                    </a:lnTo>
                    <a:lnTo>
                      <a:pt x="739" y="416"/>
                    </a:lnTo>
                    <a:lnTo>
                      <a:pt x="739" y="423"/>
                    </a:lnTo>
                    <a:lnTo>
                      <a:pt x="699" y="423"/>
                    </a:lnTo>
                    <a:lnTo>
                      <a:pt x="694" y="423"/>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2" name="Freeform 54"/>
              <p:cNvSpPr>
                <a:spLocks noEditPoints="1"/>
              </p:cNvSpPr>
              <p:nvPr/>
            </p:nvSpPr>
            <p:spPr bwMode="auto">
              <a:xfrm>
                <a:off x="4129022" y="956674"/>
                <a:ext cx="870166" cy="965827"/>
              </a:xfrm>
              <a:custGeom>
                <a:avLst/>
                <a:gdLst>
                  <a:gd name="T0" fmla="*/ 93 w 755"/>
                  <a:gd name="T1" fmla="*/ 47 h 838"/>
                  <a:gd name="T2" fmla="*/ 182 w 755"/>
                  <a:gd name="T3" fmla="*/ 93 h 838"/>
                  <a:gd name="T4" fmla="*/ 168 w 755"/>
                  <a:gd name="T5" fmla="*/ 155 h 838"/>
                  <a:gd name="T6" fmla="*/ 397 w 755"/>
                  <a:gd name="T7" fmla="*/ 270 h 838"/>
                  <a:gd name="T8" fmla="*/ 352 w 755"/>
                  <a:gd name="T9" fmla="*/ 302 h 838"/>
                  <a:gd name="T10" fmla="*/ 332 w 755"/>
                  <a:gd name="T11" fmla="*/ 314 h 838"/>
                  <a:gd name="T12" fmla="*/ 280 w 755"/>
                  <a:gd name="T13" fmla="*/ 355 h 838"/>
                  <a:gd name="T14" fmla="*/ 248 w 755"/>
                  <a:gd name="T15" fmla="*/ 387 h 838"/>
                  <a:gd name="T16" fmla="*/ 248 w 755"/>
                  <a:gd name="T17" fmla="*/ 362 h 838"/>
                  <a:gd name="T18" fmla="*/ 233 w 755"/>
                  <a:gd name="T19" fmla="*/ 367 h 838"/>
                  <a:gd name="T20" fmla="*/ 237 w 755"/>
                  <a:gd name="T21" fmla="*/ 343 h 838"/>
                  <a:gd name="T22" fmla="*/ 235 w 755"/>
                  <a:gd name="T23" fmla="*/ 327 h 838"/>
                  <a:gd name="T24" fmla="*/ 228 w 755"/>
                  <a:gd name="T25" fmla="*/ 316 h 838"/>
                  <a:gd name="T26" fmla="*/ 205 w 755"/>
                  <a:gd name="T27" fmla="*/ 307 h 838"/>
                  <a:gd name="T28" fmla="*/ 200 w 755"/>
                  <a:gd name="T29" fmla="*/ 291 h 838"/>
                  <a:gd name="T30" fmla="*/ 180 w 755"/>
                  <a:gd name="T31" fmla="*/ 290 h 838"/>
                  <a:gd name="T32" fmla="*/ 165 w 755"/>
                  <a:gd name="T33" fmla="*/ 288 h 838"/>
                  <a:gd name="T34" fmla="*/ 150 w 755"/>
                  <a:gd name="T35" fmla="*/ 286 h 838"/>
                  <a:gd name="T36" fmla="*/ 127 w 755"/>
                  <a:gd name="T37" fmla="*/ 277 h 838"/>
                  <a:gd name="T38" fmla="*/ 21 w 755"/>
                  <a:gd name="T39" fmla="*/ 240 h 838"/>
                  <a:gd name="T40" fmla="*/ 8 w 755"/>
                  <a:gd name="T41" fmla="*/ 226 h 838"/>
                  <a:gd name="T42" fmla="*/ 85 w 755"/>
                  <a:gd name="T43" fmla="*/ 182 h 838"/>
                  <a:gd name="T44" fmla="*/ 148 w 755"/>
                  <a:gd name="T45" fmla="*/ 127 h 838"/>
                  <a:gd name="T46" fmla="*/ 165 w 755"/>
                  <a:gd name="T47" fmla="*/ 175 h 838"/>
                  <a:gd name="T48" fmla="*/ 235 w 755"/>
                  <a:gd name="T49" fmla="*/ 169 h 838"/>
                  <a:gd name="T50" fmla="*/ 328 w 755"/>
                  <a:gd name="T51" fmla="*/ 217 h 838"/>
                  <a:gd name="T52" fmla="*/ 447 w 755"/>
                  <a:gd name="T53" fmla="*/ 159 h 838"/>
                  <a:gd name="T54" fmla="*/ 475 w 755"/>
                  <a:gd name="T55" fmla="*/ 190 h 838"/>
                  <a:gd name="T56" fmla="*/ 545 w 755"/>
                  <a:gd name="T57" fmla="*/ 213 h 838"/>
                  <a:gd name="T58" fmla="*/ 565 w 755"/>
                  <a:gd name="T59" fmla="*/ 242 h 838"/>
                  <a:gd name="T60" fmla="*/ 510 w 755"/>
                  <a:gd name="T61" fmla="*/ 247 h 838"/>
                  <a:gd name="T62" fmla="*/ 432 w 755"/>
                  <a:gd name="T63" fmla="*/ 247 h 838"/>
                  <a:gd name="T64" fmla="*/ 592 w 755"/>
                  <a:gd name="T65" fmla="*/ 236 h 838"/>
                  <a:gd name="T66" fmla="*/ 610 w 755"/>
                  <a:gd name="T67" fmla="*/ 240 h 838"/>
                  <a:gd name="T68" fmla="*/ 575 w 755"/>
                  <a:gd name="T69" fmla="*/ 247 h 838"/>
                  <a:gd name="T70" fmla="*/ 410 w 755"/>
                  <a:gd name="T71" fmla="*/ 746 h 838"/>
                  <a:gd name="T72" fmla="*/ 382 w 755"/>
                  <a:gd name="T73" fmla="*/ 567 h 838"/>
                  <a:gd name="T74" fmla="*/ 378 w 755"/>
                  <a:gd name="T75" fmla="*/ 511 h 838"/>
                  <a:gd name="T76" fmla="*/ 397 w 755"/>
                  <a:gd name="T77" fmla="*/ 420 h 838"/>
                  <a:gd name="T78" fmla="*/ 438 w 755"/>
                  <a:gd name="T79" fmla="*/ 424 h 838"/>
                  <a:gd name="T80" fmla="*/ 460 w 755"/>
                  <a:gd name="T81" fmla="*/ 350 h 838"/>
                  <a:gd name="T82" fmla="*/ 475 w 755"/>
                  <a:gd name="T83" fmla="*/ 305 h 838"/>
                  <a:gd name="T84" fmla="*/ 552 w 755"/>
                  <a:gd name="T85" fmla="*/ 297 h 838"/>
                  <a:gd name="T86" fmla="*/ 610 w 755"/>
                  <a:gd name="T87" fmla="*/ 327 h 838"/>
                  <a:gd name="T88" fmla="*/ 638 w 755"/>
                  <a:gd name="T89" fmla="*/ 355 h 838"/>
                  <a:gd name="T90" fmla="*/ 648 w 755"/>
                  <a:gd name="T91" fmla="*/ 408 h 838"/>
                  <a:gd name="T92" fmla="*/ 622 w 755"/>
                  <a:gd name="T93" fmla="*/ 507 h 838"/>
                  <a:gd name="T94" fmla="*/ 642 w 755"/>
                  <a:gd name="T95" fmla="*/ 541 h 838"/>
                  <a:gd name="T96" fmla="*/ 702 w 755"/>
                  <a:gd name="T97" fmla="*/ 489 h 838"/>
                  <a:gd name="T98" fmla="*/ 752 w 755"/>
                  <a:gd name="T99" fmla="*/ 636 h 838"/>
                  <a:gd name="T100" fmla="*/ 725 w 755"/>
                  <a:gd name="T101" fmla="*/ 677 h 838"/>
                  <a:gd name="T102" fmla="*/ 700 w 755"/>
                  <a:gd name="T103" fmla="*/ 751 h 838"/>
                  <a:gd name="T104" fmla="*/ 597 w 755"/>
                  <a:gd name="T105" fmla="*/ 820 h 838"/>
                  <a:gd name="T106" fmla="*/ 477 w 755"/>
                  <a:gd name="T107" fmla="*/ 827 h 8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55"/>
                  <a:gd name="T163" fmla="*/ 0 h 838"/>
                  <a:gd name="T164" fmla="*/ 755 w 755"/>
                  <a:gd name="T165" fmla="*/ 838 h 8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55" h="838">
                    <a:moveTo>
                      <a:pt x="150" y="0"/>
                    </a:moveTo>
                    <a:lnTo>
                      <a:pt x="140" y="19"/>
                    </a:lnTo>
                    <a:lnTo>
                      <a:pt x="116" y="31"/>
                    </a:lnTo>
                    <a:lnTo>
                      <a:pt x="108" y="46"/>
                    </a:lnTo>
                    <a:lnTo>
                      <a:pt x="98" y="51"/>
                    </a:lnTo>
                    <a:lnTo>
                      <a:pt x="93" y="47"/>
                    </a:lnTo>
                    <a:lnTo>
                      <a:pt x="93" y="42"/>
                    </a:lnTo>
                    <a:lnTo>
                      <a:pt x="96" y="35"/>
                    </a:lnTo>
                    <a:lnTo>
                      <a:pt x="150" y="0"/>
                    </a:lnTo>
                    <a:close/>
                    <a:moveTo>
                      <a:pt x="158" y="116"/>
                    </a:moveTo>
                    <a:lnTo>
                      <a:pt x="163" y="107"/>
                    </a:lnTo>
                    <a:lnTo>
                      <a:pt x="182" y="93"/>
                    </a:lnTo>
                    <a:lnTo>
                      <a:pt x="217" y="88"/>
                    </a:lnTo>
                    <a:lnTo>
                      <a:pt x="225" y="93"/>
                    </a:lnTo>
                    <a:lnTo>
                      <a:pt x="222" y="97"/>
                    </a:lnTo>
                    <a:lnTo>
                      <a:pt x="207" y="104"/>
                    </a:lnTo>
                    <a:lnTo>
                      <a:pt x="183" y="127"/>
                    </a:lnTo>
                    <a:lnTo>
                      <a:pt x="168" y="155"/>
                    </a:lnTo>
                    <a:lnTo>
                      <a:pt x="162" y="139"/>
                    </a:lnTo>
                    <a:lnTo>
                      <a:pt x="152" y="137"/>
                    </a:lnTo>
                    <a:lnTo>
                      <a:pt x="150" y="123"/>
                    </a:lnTo>
                    <a:lnTo>
                      <a:pt x="158" y="116"/>
                    </a:lnTo>
                    <a:close/>
                    <a:moveTo>
                      <a:pt x="402" y="268"/>
                    </a:moveTo>
                    <a:lnTo>
                      <a:pt x="397" y="270"/>
                    </a:lnTo>
                    <a:lnTo>
                      <a:pt x="398" y="275"/>
                    </a:lnTo>
                    <a:lnTo>
                      <a:pt x="383" y="272"/>
                    </a:lnTo>
                    <a:lnTo>
                      <a:pt x="367" y="275"/>
                    </a:lnTo>
                    <a:lnTo>
                      <a:pt x="363" y="282"/>
                    </a:lnTo>
                    <a:lnTo>
                      <a:pt x="362" y="291"/>
                    </a:lnTo>
                    <a:lnTo>
                      <a:pt x="352" y="302"/>
                    </a:lnTo>
                    <a:lnTo>
                      <a:pt x="347" y="305"/>
                    </a:lnTo>
                    <a:lnTo>
                      <a:pt x="347" y="307"/>
                    </a:lnTo>
                    <a:lnTo>
                      <a:pt x="343" y="311"/>
                    </a:lnTo>
                    <a:lnTo>
                      <a:pt x="338" y="323"/>
                    </a:lnTo>
                    <a:lnTo>
                      <a:pt x="333" y="320"/>
                    </a:lnTo>
                    <a:lnTo>
                      <a:pt x="332" y="314"/>
                    </a:lnTo>
                    <a:lnTo>
                      <a:pt x="340" y="297"/>
                    </a:lnTo>
                    <a:lnTo>
                      <a:pt x="325" y="297"/>
                    </a:lnTo>
                    <a:lnTo>
                      <a:pt x="313" y="312"/>
                    </a:lnTo>
                    <a:lnTo>
                      <a:pt x="295" y="316"/>
                    </a:lnTo>
                    <a:lnTo>
                      <a:pt x="285" y="337"/>
                    </a:lnTo>
                    <a:lnTo>
                      <a:pt x="280" y="355"/>
                    </a:lnTo>
                    <a:lnTo>
                      <a:pt x="260" y="392"/>
                    </a:lnTo>
                    <a:lnTo>
                      <a:pt x="260" y="399"/>
                    </a:lnTo>
                    <a:lnTo>
                      <a:pt x="253" y="396"/>
                    </a:lnTo>
                    <a:lnTo>
                      <a:pt x="247" y="390"/>
                    </a:lnTo>
                    <a:lnTo>
                      <a:pt x="247" y="389"/>
                    </a:lnTo>
                    <a:lnTo>
                      <a:pt x="248" y="387"/>
                    </a:lnTo>
                    <a:lnTo>
                      <a:pt x="248" y="383"/>
                    </a:lnTo>
                    <a:lnTo>
                      <a:pt x="248" y="381"/>
                    </a:lnTo>
                    <a:lnTo>
                      <a:pt x="248" y="378"/>
                    </a:lnTo>
                    <a:lnTo>
                      <a:pt x="253" y="367"/>
                    </a:lnTo>
                    <a:lnTo>
                      <a:pt x="253" y="366"/>
                    </a:lnTo>
                    <a:lnTo>
                      <a:pt x="248" y="362"/>
                    </a:lnTo>
                    <a:lnTo>
                      <a:pt x="243" y="367"/>
                    </a:lnTo>
                    <a:lnTo>
                      <a:pt x="237" y="367"/>
                    </a:lnTo>
                    <a:lnTo>
                      <a:pt x="235" y="369"/>
                    </a:lnTo>
                    <a:lnTo>
                      <a:pt x="233" y="367"/>
                    </a:lnTo>
                    <a:lnTo>
                      <a:pt x="233" y="366"/>
                    </a:lnTo>
                    <a:lnTo>
                      <a:pt x="233" y="367"/>
                    </a:lnTo>
                    <a:lnTo>
                      <a:pt x="232" y="367"/>
                    </a:lnTo>
                    <a:lnTo>
                      <a:pt x="235" y="362"/>
                    </a:lnTo>
                    <a:lnTo>
                      <a:pt x="233" y="357"/>
                    </a:lnTo>
                    <a:lnTo>
                      <a:pt x="237" y="353"/>
                    </a:lnTo>
                    <a:lnTo>
                      <a:pt x="238" y="348"/>
                    </a:lnTo>
                    <a:lnTo>
                      <a:pt x="237" y="343"/>
                    </a:lnTo>
                    <a:lnTo>
                      <a:pt x="235" y="339"/>
                    </a:lnTo>
                    <a:lnTo>
                      <a:pt x="238" y="339"/>
                    </a:lnTo>
                    <a:lnTo>
                      <a:pt x="238" y="335"/>
                    </a:lnTo>
                    <a:lnTo>
                      <a:pt x="238" y="334"/>
                    </a:lnTo>
                    <a:lnTo>
                      <a:pt x="233" y="328"/>
                    </a:lnTo>
                    <a:lnTo>
                      <a:pt x="235" y="327"/>
                    </a:lnTo>
                    <a:lnTo>
                      <a:pt x="237" y="325"/>
                    </a:lnTo>
                    <a:lnTo>
                      <a:pt x="238" y="325"/>
                    </a:lnTo>
                    <a:lnTo>
                      <a:pt x="235" y="321"/>
                    </a:lnTo>
                    <a:lnTo>
                      <a:pt x="232" y="320"/>
                    </a:lnTo>
                    <a:lnTo>
                      <a:pt x="228" y="316"/>
                    </a:lnTo>
                    <a:lnTo>
                      <a:pt x="220" y="314"/>
                    </a:lnTo>
                    <a:lnTo>
                      <a:pt x="218" y="311"/>
                    </a:lnTo>
                    <a:lnTo>
                      <a:pt x="212" y="312"/>
                    </a:lnTo>
                    <a:lnTo>
                      <a:pt x="208" y="312"/>
                    </a:lnTo>
                    <a:lnTo>
                      <a:pt x="205" y="309"/>
                    </a:lnTo>
                    <a:lnTo>
                      <a:pt x="205" y="307"/>
                    </a:lnTo>
                    <a:lnTo>
                      <a:pt x="210" y="302"/>
                    </a:lnTo>
                    <a:lnTo>
                      <a:pt x="207" y="298"/>
                    </a:lnTo>
                    <a:lnTo>
                      <a:pt x="207" y="295"/>
                    </a:lnTo>
                    <a:lnTo>
                      <a:pt x="205" y="295"/>
                    </a:lnTo>
                    <a:lnTo>
                      <a:pt x="202" y="293"/>
                    </a:lnTo>
                    <a:lnTo>
                      <a:pt x="200" y="291"/>
                    </a:lnTo>
                    <a:lnTo>
                      <a:pt x="197" y="293"/>
                    </a:lnTo>
                    <a:lnTo>
                      <a:pt x="192" y="290"/>
                    </a:lnTo>
                    <a:lnTo>
                      <a:pt x="188" y="291"/>
                    </a:lnTo>
                    <a:lnTo>
                      <a:pt x="187" y="291"/>
                    </a:lnTo>
                    <a:lnTo>
                      <a:pt x="182" y="288"/>
                    </a:lnTo>
                    <a:lnTo>
                      <a:pt x="180" y="290"/>
                    </a:lnTo>
                    <a:lnTo>
                      <a:pt x="175" y="288"/>
                    </a:lnTo>
                    <a:lnTo>
                      <a:pt x="172" y="288"/>
                    </a:lnTo>
                    <a:lnTo>
                      <a:pt x="172" y="286"/>
                    </a:lnTo>
                    <a:lnTo>
                      <a:pt x="170" y="286"/>
                    </a:lnTo>
                    <a:lnTo>
                      <a:pt x="167" y="286"/>
                    </a:lnTo>
                    <a:lnTo>
                      <a:pt x="165" y="288"/>
                    </a:lnTo>
                    <a:lnTo>
                      <a:pt x="162" y="286"/>
                    </a:lnTo>
                    <a:lnTo>
                      <a:pt x="160" y="290"/>
                    </a:lnTo>
                    <a:lnTo>
                      <a:pt x="158" y="290"/>
                    </a:lnTo>
                    <a:lnTo>
                      <a:pt x="155" y="286"/>
                    </a:lnTo>
                    <a:lnTo>
                      <a:pt x="153" y="286"/>
                    </a:lnTo>
                    <a:lnTo>
                      <a:pt x="150" y="286"/>
                    </a:lnTo>
                    <a:lnTo>
                      <a:pt x="147" y="286"/>
                    </a:lnTo>
                    <a:lnTo>
                      <a:pt x="145" y="284"/>
                    </a:lnTo>
                    <a:lnTo>
                      <a:pt x="143" y="286"/>
                    </a:lnTo>
                    <a:lnTo>
                      <a:pt x="133" y="281"/>
                    </a:lnTo>
                    <a:lnTo>
                      <a:pt x="127" y="277"/>
                    </a:lnTo>
                    <a:lnTo>
                      <a:pt x="116" y="272"/>
                    </a:lnTo>
                    <a:lnTo>
                      <a:pt x="43" y="256"/>
                    </a:lnTo>
                    <a:lnTo>
                      <a:pt x="26" y="252"/>
                    </a:lnTo>
                    <a:lnTo>
                      <a:pt x="26" y="249"/>
                    </a:lnTo>
                    <a:lnTo>
                      <a:pt x="23" y="245"/>
                    </a:lnTo>
                    <a:lnTo>
                      <a:pt x="21" y="240"/>
                    </a:lnTo>
                    <a:lnTo>
                      <a:pt x="16" y="231"/>
                    </a:lnTo>
                    <a:lnTo>
                      <a:pt x="13" y="231"/>
                    </a:lnTo>
                    <a:lnTo>
                      <a:pt x="11" y="229"/>
                    </a:lnTo>
                    <a:lnTo>
                      <a:pt x="10" y="229"/>
                    </a:lnTo>
                    <a:lnTo>
                      <a:pt x="8" y="228"/>
                    </a:lnTo>
                    <a:lnTo>
                      <a:pt x="8" y="226"/>
                    </a:lnTo>
                    <a:lnTo>
                      <a:pt x="1" y="228"/>
                    </a:lnTo>
                    <a:lnTo>
                      <a:pt x="0" y="224"/>
                    </a:lnTo>
                    <a:lnTo>
                      <a:pt x="31" y="208"/>
                    </a:lnTo>
                    <a:lnTo>
                      <a:pt x="43" y="194"/>
                    </a:lnTo>
                    <a:lnTo>
                      <a:pt x="51" y="187"/>
                    </a:lnTo>
                    <a:lnTo>
                      <a:pt x="85" y="182"/>
                    </a:lnTo>
                    <a:lnTo>
                      <a:pt x="100" y="169"/>
                    </a:lnTo>
                    <a:lnTo>
                      <a:pt x="106" y="160"/>
                    </a:lnTo>
                    <a:lnTo>
                      <a:pt x="118" y="159"/>
                    </a:lnTo>
                    <a:lnTo>
                      <a:pt x="123" y="153"/>
                    </a:lnTo>
                    <a:lnTo>
                      <a:pt x="127" y="145"/>
                    </a:lnTo>
                    <a:lnTo>
                      <a:pt x="148" y="127"/>
                    </a:lnTo>
                    <a:lnTo>
                      <a:pt x="150" y="139"/>
                    </a:lnTo>
                    <a:lnTo>
                      <a:pt x="158" y="141"/>
                    </a:lnTo>
                    <a:lnTo>
                      <a:pt x="160" y="150"/>
                    </a:lnTo>
                    <a:lnTo>
                      <a:pt x="167" y="155"/>
                    </a:lnTo>
                    <a:lnTo>
                      <a:pt x="167" y="164"/>
                    </a:lnTo>
                    <a:lnTo>
                      <a:pt x="165" y="175"/>
                    </a:lnTo>
                    <a:lnTo>
                      <a:pt x="168" y="182"/>
                    </a:lnTo>
                    <a:lnTo>
                      <a:pt x="190" y="160"/>
                    </a:lnTo>
                    <a:lnTo>
                      <a:pt x="188" y="166"/>
                    </a:lnTo>
                    <a:lnTo>
                      <a:pt x="202" y="164"/>
                    </a:lnTo>
                    <a:lnTo>
                      <a:pt x="213" y="162"/>
                    </a:lnTo>
                    <a:lnTo>
                      <a:pt x="235" y="169"/>
                    </a:lnTo>
                    <a:lnTo>
                      <a:pt x="263" y="212"/>
                    </a:lnTo>
                    <a:lnTo>
                      <a:pt x="287" y="210"/>
                    </a:lnTo>
                    <a:lnTo>
                      <a:pt x="295" y="205"/>
                    </a:lnTo>
                    <a:lnTo>
                      <a:pt x="308" y="215"/>
                    </a:lnTo>
                    <a:lnTo>
                      <a:pt x="317" y="208"/>
                    </a:lnTo>
                    <a:lnTo>
                      <a:pt x="328" y="217"/>
                    </a:lnTo>
                    <a:lnTo>
                      <a:pt x="342" y="196"/>
                    </a:lnTo>
                    <a:lnTo>
                      <a:pt x="368" y="178"/>
                    </a:lnTo>
                    <a:lnTo>
                      <a:pt x="372" y="180"/>
                    </a:lnTo>
                    <a:lnTo>
                      <a:pt x="393" y="173"/>
                    </a:lnTo>
                    <a:lnTo>
                      <a:pt x="423" y="173"/>
                    </a:lnTo>
                    <a:lnTo>
                      <a:pt x="447" y="159"/>
                    </a:lnTo>
                    <a:lnTo>
                      <a:pt x="470" y="153"/>
                    </a:lnTo>
                    <a:lnTo>
                      <a:pt x="465" y="164"/>
                    </a:lnTo>
                    <a:lnTo>
                      <a:pt x="467" y="183"/>
                    </a:lnTo>
                    <a:lnTo>
                      <a:pt x="465" y="189"/>
                    </a:lnTo>
                    <a:lnTo>
                      <a:pt x="468" y="192"/>
                    </a:lnTo>
                    <a:lnTo>
                      <a:pt x="475" y="190"/>
                    </a:lnTo>
                    <a:lnTo>
                      <a:pt x="487" y="196"/>
                    </a:lnTo>
                    <a:lnTo>
                      <a:pt x="502" y="189"/>
                    </a:lnTo>
                    <a:lnTo>
                      <a:pt x="508" y="198"/>
                    </a:lnTo>
                    <a:lnTo>
                      <a:pt x="520" y="185"/>
                    </a:lnTo>
                    <a:lnTo>
                      <a:pt x="530" y="183"/>
                    </a:lnTo>
                    <a:lnTo>
                      <a:pt x="545" y="213"/>
                    </a:lnTo>
                    <a:lnTo>
                      <a:pt x="537" y="221"/>
                    </a:lnTo>
                    <a:lnTo>
                      <a:pt x="540" y="224"/>
                    </a:lnTo>
                    <a:lnTo>
                      <a:pt x="550" y="222"/>
                    </a:lnTo>
                    <a:lnTo>
                      <a:pt x="560" y="228"/>
                    </a:lnTo>
                    <a:lnTo>
                      <a:pt x="557" y="233"/>
                    </a:lnTo>
                    <a:lnTo>
                      <a:pt x="565" y="242"/>
                    </a:lnTo>
                    <a:lnTo>
                      <a:pt x="572" y="244"/>
                    </a:lnTo>
                    <a:lnTo>
                      <a:pt x="573" y="249"/>
                    </a:lnTo>
                    <a:lnTo>
                      <a:pt x="555" y="249"/>
                    </a:lnTo>
                    <a:lnTo>
                      <a:pt x="533" y="249"/>
                    </a:lnTo>
                    <a:lnTo>
                      <a:pt x="520" y="254"/>
                    </a:lnTo>
                    <a:lnTo>
                      <a:pt x="510" y="247"/>
                    </a:lnTo>
                    <a:lnTo>
                      <a:pt x="503" y="247"/>
                    </a:lnTo>
                    <a:lnTo>
                      <a:pt x="502" y="272"/>
                    </a:lnTo>
                    <a:lnTo>
                      <a:pt x="492" y="268"/>
                    </a:lnTo>
                    <a:lnTo>
                      <a:pt x="472" y="254"/>
                    </a:lnTo>
                    <a:lnTo>
                      <a:pt x="442" y="247"/>
                    </a:lnTo>
                    <a:lnTo>
                      <a:pt x="432" y="247"/>
                    </a:lnTo>
                    <a:lnTo>
                      <a:pt x="420" y="267"/>
                    </a:lnTo>
                    <a:lnTo>
                      <a:pt x="402" y="268"/>
                    </a:lnTo>
                    <a:close/>
                    <a:moveTo>
                      <a:pt x="577" y="242"/>
                    </a:moveTo>
                    <a:lnTo>
                      <a:pt x="582" y="244"/>
                    </a:lnTo>
                    <a:lnTo>
                      <a:pt x="585" y="238"/>
                    </a:lnTo>
                    <a:lnTo>
                      <a:pt x="592" y="236"/>
                    </a:lnTo>
                    <a:lnTo>
                      <a:pt x="590" y="231"/>
                    </a:lnTo>
                    <a:lnTo>
                      <a:pt x="585" y="231"/>
                    </a:lnTo>
                    <a:lnTo>
                      <a:pt x="593" y="228"/>
                    </a:lnTo>
                    <a:lnTo>
                      <a:pt x="598" y="228"/>
                    </a:lnTo>
                    <a:lnTo>
                      <a:pt x="605" y="238"/>
                    </a:lnTo>
                    <a:lnTo>
                      <a:pt x="610" y="240"/>
                    </a:lnTo>
                    <a:lnTo>
                      <a:pt x="607" y="249"/>
                    </a:lnTo>
                    <a:lnTo>
                      <a:pt x="602" y="251"/>
                    </a:lnTo>
                    <a:lnTo>
                      <a:pt x="597" y="247"/>
                    </a:lnTo>
                    <a:lnTo>
                      <a:pt x="582" y="251"/>
                    </a:lnTo>
                    <a:lnTo>
                      <a:pt x="577" y="244"/>
                    </a:lnTo>
                    <a:lnTo>
                      <a:pt x="575" y="247"/>
                    </a:lnTo>
                    <a:lnTo>
                      <a:pt x="577" y="242"/>
                    </a:lnTo>
                    <a:close/>
                    <a:moveTo>
                      <a:pt x="368" y="838"/>
                    </a:moveTo>
                    <a:lnTo>
                      <a:pt x="387" y="818"/>
                    </a:lnTo>
                    <a:lnTo>
                      <a:pt x="395" y="786"/>
                    </a:lnTo>
                    <a:lnTo>
                      <a:pt x="405" y="769"/>
                    </a:lnTo>
                    <a:lnTo>
                      <a:pt x="410" y="746"/>
                    </a:lnTo>
                    <a:lnTo>
                      <a:pt x="412" y="698"/>
                    </a:lnTo>
                    <a:lnTo>
                      <a:pt x="403" y="652"/>
                    </a:lnTo>
                    <a:lnTo>
                      <a:pt x="382" y="606"/>
                    </a:lnTo>
                    <a:lnTo>
                      <a:pt x="372" y="583"/>
                    </a:lnTo>
                    <a:lnTo>
                      <a:pt x="378" y="567"/>
                    </a:lnTo>
                    <a:lnTo>
                      <a:pt x="382" y="567"/>
                    </a:lnTo>
                    <a:lnTo>
                      <a:pt x="380" y="565"/>
                    </a:lnTo>
                    <a:lnTo>
                      <a:pt x="380" y="560"/>
                    </a:lnTo>
                    <a:lnTo>
                      <a:pt x="375" y="542"/>
                    </a:lnTo>
                    <a:lnTo>
                      <a:pt x="377" y="544"/>
                    </a:lnTo>
                    <a:lnTo>
                      <a:pt x="368" y="530"/>
                    </a:lnTo>
                    <a:lnTo>
                      <a:pt x="378" y="511"/>
                    </a:lnTo>
                    <a:lnTo>
                      <a:pt x="387" y="488"/>
                    </a:lnTo>
                    <a:lnTo>
                      <a:pt x="388" y="465"/>
                    </a:lnTo>
                    <a:lnTo>
                      <a:pt x="383" y="442"/>
                    </a:lnTo>
                    <a:lnTo>
                      <a:pt x="397" y="434"/>
                    </a:lnTo>
                    <a:lnTo>
                      <a:pt x="398" y="429"/>
                    </a:lnTo>
                    <a:lnTo>
                      <a:pt x="397" y="420"/>
                    </a:lnTo>
                    <a:lnTo>
                      <a:pt x="398" y="413"/>
                    </a:lnTo>
                    <a:lnTo>
                      <a:pt x="422" y="399"/>
                    </a:lnTo>
                    <a:lnTo>
                      <a:pt x="435" y="369"/>
                    </a:lnTo>
                    <a:lnTo>
                      <a:pt x="438" y="371"/>
                    </a:lnTo>
                    <a:lnTo>
                      <a:pt x="433" y="401"/>
                    </a:lnTo>
                    <a:lnTo>
                      <a:pt x="438" y="424"/>
                    </a:lnTo>
                    <a:lnTo>
                      <a:pt x="448" y="426"/>
                    </a:lnTo>
                    <a:lnTo>
                      <a:pt x="453" y="412"/>
                    </a:lnTo>
                    <a:lnTo>
                      <a:pt x="457" y="392"/>
                    </a:lnTo>
                    <a:lnTo>
                      <a:pt x="453" y="364"/>
                    </a:lnTo>
                    <a:lnTo>
                      <a:pt x="455" y="357"/>
                    </a:lnTo>
                    <a:lnTo>
                      <a:pt x="460" y="350"/>
                    </a:lnTo>
                    <a:lnTo>
                      <a:pt x="478" y="341"/>
                    </a:lnTo>
                    <a:lnTo>
                      <a:pt x="487" y="339"/>
                    </a:lnTo>
                    <a:lnTo>
                      <a:pt x="492" y="334"/>
                    </a:lnTo>
                    <a:lnTo>
                      <a:pt x="477" y="328"/>
                    </a:lnTo>
                    <a:lnTo>
                      <a:pt x="472" y="314"/>
                    </a:lnTo>
                    <a:lnTo>
                      <a:pt x="475" y="305"/>
                    </a:lnTo>
                    <a:lnTo>
                      <a:pt x="483" y="298"/>
                    </a:lnTo>
                    <a:lnTo>
                      <a:pt x="483" y="290"/>
                    </a:lnTo>
                    <a:lnTo>
                      <a:pt x="503" y="282"/>
                    </a:lnTo>
                    <a:lnTo>
                      <a:pt x="528" y="297"/>
                    </a:lnTo>
                    <a:lnTo>
                      <a:pt x="542" y="293"/>
                    </a:lnTo>
                    <a:lnTo>
                      <a:pt x="552" y="297"/>
                    </a:lnTo>
                    <a:lnTo>
                      <a:pt x="558" y="304"/>
                    </a:lnTo>
                    <a:lnTo>
                      <a:pt x="563" y="312"/>
                    </a:lnTo>
                    <a:lnTo>
                      <a:pt x="578" y="311"/>
                    </a:lnTo>
                    <a:lnTo>
                      <a:pt x="592" y="320"/>
                    </a:lnTo>
                    <a:lnTo>
                      <a:pt x="598" y="320"/>
                    </a:lnTo>
                    <a:lnTo>
                      <a:pt x="610" y="327"/>
                    </a:lnTo>
                    <a:lnTo>
                      <a:pt x="618" y="323"/>
                    </a:lnTo>
                    <a:lnTo>
                      <a:pt x="620" y="327"/>
                    </a:lnTo>
                    <a:lnTo>
                      <a:pt x="628" y="334"/>
                    </a:lnTo>
                    <a:lnTo>
                      <a:pt x="627" y="335"/>
                    </a:lnTo>
                    <a:lnTo>
                      <a:pt x="630" y="341"/>
                    </a:lnTo>
                    <a:lnTo>
                      <a:pt x="638" y="355"/>
                    </a:lnTo>
                    <a:lnTo>
                      <a:pt x="628" y="364"/>
                    </a:lnTo>
                    <a:lnTo>
                      <a:pt x="630" y="369"/>
                    </a:lnTo>
                    <a:lnTo>
                      <a:pt x="627" y="371"/>
                    </a:lnTo>
                    <a:lnTo>
                      <a:pt x="632" y="380"/>
                    </a:lnTo>
                    <a:lnTo>
                      <a:pt x="642" y="387"/>
                    </a:lnTo>
                    <a:lnTo>
                      <a:pt x="648" y="408"/>
                    </a:lnTo>
                    <a:lnTo>
                      <a:pt x="648" y="433"/>
                    </a:lnTo>
                    <a:lnTo>
                      <a:pt x="648" y="457"/>
                    </a:lnTo>
                    <a:lnTo>
                      <a:pt x="633" y="470"/>
                    </a:lnTo>
                    <a:lnTo>
                      <a:pt x="632" y="482"/>
                    </a:lnTo>
                    <a:lnTo>
                      <a:pt x="630" y="495"/>
                    </a:lnTo>
                    <a:lnTo>
                      <a:pt x="622" y="507"/>
                    </a:lnTo>
                    <a:lnTo>
                      <a:pt x="608" y="514"/>
                    </a:lnTo>
                    <a:lnTo>
                      <a:pt x="605" y="519"/>
                    </a:lnTo>
                    <a:lnTo>
                      <a:pt x="607" y="549"/>
                    </a:lnTo>
                    <a:lnTo>
                      <a:pt x="628" y="560"/>
                    </a:lnTo>
                    <a:lnTo>
                      <a:pt x="633" y="558"/>
                    </a:lnTo>
                    <a:lnTo>
                      <a:pt x="642" y="541"/>
                    </a:lnTo>
                    <a:lnTo>
                      <a:pt x="647" y="542"/>
                    </a:lnTo>
                    <a:lnTo>
                      <a:pt x="648" y="537"/>
                    </a:lnTo>
                    <a:lnTo>
                      <a:pt x="655" y="523"/>
                    </a:lnTo>
                    <a:lnTo>
                      <a:pt x="657" y="509"/>
                    </a:lnTo>
                    <a:lnTo>
                      <a:pt x="690" y="488"/>
                    </a:lnTo>
                    <a:lnTo>
                      <a:pt x="702" y="489"/>
                    </a:lnTo>
                    <a:lnTo>
                      <a:pt x="710" y="496"/>
                    </a:lnTo>
                    <a:lnTo>
                      <a:pt x="723" y="521"/>
                    </a:lnTo>
                    <a:lnTo>
                      <a:pt x="727" y="532"/>
                    </a:lnTo>
                    <a:lnTo>
                      <a:pt x="745" y="601"/>
                    </a:lnTo>
                    <a:lnTo>
                      <a:pt x="755" y="625"/>
                    </a:lnTo>
                    <a:lnTo>
                      <a:pt x="752" y="636"/>
                    </a:lnTo>
                    <a:lnTo>
                      <a:pt x="755" y="654"/>
                    </a:lnTo>
                    <a:lnTo>
                      <a:pt x="754" y="671"/>
                    </a:lnTo>
                    <a:lnTo>
                      <a:pt x="742" y="675"/>
                    </a:lnTo>
                    <a:lnTo>
                      <a:pt x="742" y="670"/>
                    </a:lnTo>
                    <a:lnTo>
                      <a:pt x="734" y="668"/>
                    </a:lnTo>
                    <a:lnTo>
                      <a:pt x="725" y="677"/>
                    </a:lnTo>
                    <a:lnTo>
                      <a:pt x="727" y="679"/>
                    </a:lnTo>
                    <a:lnTo>
                      <a:pt x="722" y="696"/>
                    </a:lnTo>
                    <a:lnTo>
                      <a:pt x="723" y="700"/>
                    </a:lnTo>
                    <a:lnTo>
                      <a:pt x="720" y="714"/>
                    </a:lnTo>
                    <a:lnTo>
                      <a:pt x="705" y="726"/>
                    </a:lnTo>
                    <a:lnTo>
                      <a:pt x="700" y="751"/>
                    </a:lnTo>
                    <a:lnTo>
                      <a:pt x="702" y="762"/>
                    </a:lnTo>
                    <a:lnTo>
                      <a:pt x="680" y="806"/>
                    </a:lnTo>
                    <a:lnTo>
                      <a:pt x="653" y="811"/>
                    </a:lnTo>
                    <a:lnTo>
                      <a:pt x="645" y="813"/>
                    </a:lnTo>
                    <a:lnTo>
                      <a:pt x="598" y="820"/>
                    </a:lnTo>
                    <a:lnTo>
                      <a:pt x="597" y="820"/>
                    </a:lnTo>
                    <a:lnTo>
                      <a:pt x="558" y="825"/>
                    </a:lnTo>
                    <a:lnTo>
                      <a:pt x="558" y="818"/>
                    </a:lnTo>
                    <a:lnTo>
                      <a:pt x="555" y="818"/>
                    </a:lnTo>
                    <a:lnTo>
                      <a:pt x="520" y="822"/>
                    </a:lnTo>
                    <a:lnTo>
                      <a:pt x="512" y="823"/>
                    </a:lnTo>
                    <a:lnTo>
                      <a:pt x="477" y="827"/>
                    </a:lnTo>
                    <a:lnTo>
                      <a:pt x="465" y="829"/>
                    </a:lnTo>
                    <a:lnTo>
                      <a:pt x="440" y="831"/>
                    </a:lnTo>
                    <a:lnTo>
                      <a:pt x="423" y="832"/>
                    </a:lnTo>
                    <a:lnTo>
                      <a:pt x="397" y="836"/>
                    </a:lnTo>
                    <a:lnTo>
                      <a:pt x="368" y="838"/>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3" name="Freeform 20"/>
              <p:cNvSpPr>
                <a:spLocks/>
              </p:cNvSpPr>
              <p:nvPr/>
            </p:nvSpPr>
            <p:spPr bwMode="auto">
              <a:xfrm>
                <a:off x="2690655" y="1742706"/>
                <a:ext cx="954302" cy="505964"/>
              </a:xfrm>
              <a:custGeom>
                <a:avLst/>
                <a:gdLst>
                  <a:gd name="T0" fmla="*/ 186 w 828"/>
                  <a:gd name="T1" fmla="*/ 361 h 439"/>
                  <a:gd name="T2" fmla="*/ 135 w 828"/>
                  <a:gd name="T3" fmla="*/ 279 h 439"/>
                  <a:gd name="T4" fmla="*/ 0 w 828"/>
                  <a:gd name="T5" fmla="*/ 269 h 439"/>
                  <a:gd name="T6" fmla="*/ 10 w 828"/>
                  <a:gd name="T7" fmla="*/ 134 h 439"/>
                  <a:gd name="T8" fmla="*/ 117 w 828"/>
                  <a:gd name="T9" fmla="*/ 9 h 439"/>
                  <a:gd name="T10" fmla="*/ 376 w 828"/>
                  <a:gd name="T11" fmla="*/ 27 h 439"/>
                  <a:gd name="T12" fmla="*/ 534 w 828"/>
                  <a:gd name="T13" fmla="*/ 39 h 439"/>
                  <a:gd name="T14" fmla="*/ 562 w 828"/>
                  <a:gd name="T15" fmla="*/ 55 h 439"/>
                  <a:gd name="T16" fmla="*/ 577 w 828"/>
                  <a:gd name="T17" fmla="*/ 64 h 439"/>
                  <a:gd name="T18" fmla="*/ 587 w 828"/>
                  <a:gd name="T19" fmla="*/ 51 h 439"/>
                  <a:gd name="T20" fmla="*/ 602 w 828"/>
                  <a:gd name="T21" fmla="*/ 51 h 439"/>
                  <a:gd name="T22" fmla="*/ 622 w 828"/>
                  <a:gd name="T23" fmla="*/ 51 h 439"/>
                  <a:gd name="T24" fmla="*/ 639 w 828"/>
                  <a:gd name="T25" fmla="*/ 51 h 439"/>
                  <a:gd name="T26" fmla="*/ 649 w 828"/>
                  <a:gd name="T27" fmla="*/ 58 h 439"/>
                  <a:gd name="T28" fmla="*/ 671 w 828"/>
                  <a:gd name="T29" fmla="*/ 67 h 439"/>
                  <a:gd name="T30" fmla="*/ 677 w 828"/>
                  <a:gd name="T31" fmla="*/ 71 h 439"/>
                  <a:gd name="T32" fmla="*/ 694 w 828"/>
                  <a:gd name="T33" fmla="*/ 78 h 439"/>
                  <a:gd name="T34" fmla="*/ 694 w 828"/>
                  <a:gd name="T35" fmla="*/ 87 h 439"/>
                  <a:gd name="T36" fmla="*/ 706 w 828"/>
                  <a:gd name="T37" fmla="*/ 99 h 439"/>
                  <a:gd name="T38" fmla="*/ 724 w 828"/>
                  <a:gd name="T39" fmla="*/ 106 h 439"/>
                  <a:gd name="T40" fmla="*/ 721 w 828"/>
                  <a:gd name="T41" fmla="*/ 122 h 439"/>
                  <a:gd name="T42" fmla="*/ 729 w 828"/>
                  <a:gd name="T43" fmla="*/ 134 h 439"/>
                  <a:gd name="T44" fmla="*/ 734 w 828"/>
                  <a:gd name="T45" fmla="*/ 152 h 439"/>
                  <a:gd name="T46" fmla="*/ 741 w 828"/>
                  <a:gd name="T47" fmla="*/ 170 h 439"/>
                  <a:gd name="T48" fmla="*/ 746 w 828"/>
                  <a:gd name="T49" fmla="*/ 182 h 439"/>
                  <a:gd name="T50" fmla="*/ 751 w 828"/>
                  <a:gd name="T51" fmla="*/ 205 h 439"/>
                  <a:gd name="T52" fmla="*/ 751 w 828"/>
                  <a:gd name="T53" fmla="*/ 216 h 439"/>
                  <a:gd name="T54" fmla="*/ 752 w 828"/>
                  <a:gd name="T55" fmla="*/ 232 h 439"/>
                  <a:gd name="T56" fmla="*/ 761 w 828"/>
                  <a:gd name="T57" fmla="*/ 233 h 439"/>
                  <a:gd name="T58" fmla="*/ 766 w 828"/>
                  <a:gd name="T59" fmla="*/ 241 h 439"/>
                  <a:gd name="T60" fmla="*/ 771 w 828"/>
                  <a:gd name="T61" fmla="*/ 265 h 439"/>
                  <a:gd name="T62" fmla="*/ 767 w 828"/>
                  <a:gd name="T63" fmla="*/ 276 h 439"/>
                  <a:gd name="T64" fmla="*/ 773 w 828"/>
                  <a:gd name="T65" fmla="*/ 281 h 439"/>
                  <a:gd name="T66" fmla="*/ 774 w 828"/>
                  <a:gd name="T67" fmla="*/ 302 h 439"/>
                  <a:gd name="T68" fmla="*/ 776 w 828"/>
                  <a:gd name="T69" fmla="*/ 324 h 439"/>
                  <a:gd name="T70" fmla="*/ 784 w 828"/>
                  <a:gd name="T71" fmla="*/ 354 h 439"/>
                  <a:gd name="T72" fmla="*/ 789 w 828"/>
                  <a:gd name="T73" fmla="*/ 368 h 439"/>
                  <a:gd name="T74" fmla="*/ 793 w 828"/>
                  <a:gd name="T75" fmla="*/ 366 h 439"/>
                  <a:gd name="T76" fmla="*/ 796 w 828"/>
                  <a:gd name="T77" fmla="*/ 389 h 439"/>
                  <a:gd name="T78" fmla="*/ 794 w 828"/>
                  <a:gd name="T79" fmla="*/ 396 h 439"/>
                  <a:gd name="T80" fmla="*/ 811 w 828"/>
                  <a:gd name="T81" fmla="*/ 408 h 439"/>
                  <a:gd name="T82" fmla="*/ 819 w 828"/>
                  <a:gd name="T83" fmla="*/ 424 h 439"/>
                  <a:gd name="T84" fmla="*/ 821 w 828"/>
                  <a:gd name="T85" fmla="*/ 433 h 439"/>
                  <a:gd name="T86" fmla="*/ 781 w 828"/>
                  <a:gd name="T87" fmla="*/ 439 h 439"/>
                  <a:gd name="T88" fmla="*/ 684 w 828"/>
                  <a:gd name="T89" fmla="*/ 439 h 439"/>
                  <a:gd name="T90" fmla="*/ 576 w 828"/>
                  <a:gd name="T91" fmla="*/ 435 h 439"/>
                  <a:gd name="T92" fmla="*/ 467 w 828"/>
                  <a:gd name="T93" fmla="*/ 433 h 439"/>
                  <a:gd name="T94" fmla="*/ 359 w 828"/>
                  <a:gd name="T95" fmla="*/ 428 h 439"/>
                  <a:gd name="T96" fmla="*/ 242 w 828"/>
                  <a:gd name="T97" fmla="*/ 423 h 4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8"/>
                  <a:gd name="T148" fmla="*/ 0 h 439"/>
                  <a:gd name="T149" fmla="*/ 828 w 828"/>
                  <a:gd name="T150" fmla="*/ 439 h 4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8" h="439">
                    <a:moveTo>
                      <a:pt x="242" y="423"/>
                    </a:moveTo>
                    <a:lnTo>
                      <a:pt x="181" y="417"/>
                    </a:lnTo>
                    <a:lnTo>
                      <a:pt x="184" y="371"/>
                    </a:lnTo>
                    <a:lnTo>
                      <a:pt x="186" y="361"/>
                    </a:lnTo>
                    <a:lnTo>
                      <a:pt x="187" y="324"/>
                    </a:lnTo>
                    <a:lnTo>
                      <a:pt x="187" y="318"/>
                    </a:lnTo>
                    <a:lnTo>
                      <a:pt x="189" y="285"/>
                    </a:lnTo>
                    <a:lnTo>
                      <a:pt x="135" y="279"/>
                    </a:lnTo>
                    <a:lnTo>
                      <a:pt x="132" y="279"/>
                    </a:lnTo>
                    <a:lnTo>
                      <a:pt x="64" y="274"/>
                    </a:lnTo>
                    <a:lnTo>
                      <a:pt x="45" y="272"/>
                    </a:lnTo>
                    <a:lnTo>
                      <a:pt x="0" y="269"/>
                    </a:lnTo>
                    <a:lnTo>
                      <a:pt x="4" y="218"/>
                    </a:lnTo>
                    <a:lnTo>
                      <a:pt x="5" y="193"/>
                    </a:lnTo>
                    <a:lnTo>
                      <a:pt x="7" y="175"/>
                    </a:lnTo>
                    <a:lnTo>
                      <a:pt x="10" y="134"/>
                    </a:lnTo>
                    <a:lnTo>
                      <a:pt x="17" y="53"/>
                    </a:lnTo>
                    <a:lnTo>
                      <a:pt x="22" y="0"/>
                    </a:lnTo>
                    <a:lnTo>
                      <a:pt x="72" y="5"/>
                    </a:lnTo>
                    <a:lnTo>
                      <a:pt x="117" y="9"/>
                    </a:lnTo>
                    <a:lnTo>
                      <a:pt x="137" y="11"/>
                    </a:lnTo>
                    <a:lnTo>
                      <a:pt x="202" y="16"/>
                    </a:lnTo>
                    <a:lnTo>
                      <a:pt x="281" y="23"/>
                    </a:lnTo>
                    <a:lnTo>
                      <a:pt x="376" y="27"/>
                    </a:lnTo>
                    <a:lnTo>
                      <a:pt x="436" y="28"/>
                    </a:lnTo>
                    <a:lnTo>
                      <a:pt x="462" y="30"/>
                    </a:lnTo>
                    <a:lnTo>
                      <a:pt x="531" y="32"/>
                    </a:lnTo>
                    <a:lnTo>
                      <a:pt x="534" y="39"/>
                    </a:lnTo>
                    <a:lnTo>
                      <a:pt x="541" y="42"/>
                    </a:lnTo>
                    <a:lnTo>
                      <a:pt x="547" y="48"/>
                    </a:lnTo>
                    <a:lnTo>
                      <a:pt x="561" y="53"/>
                    </a:lnTo>
                    <a:lnTo>
                      <a:pt x="562" y="55"/>
                    </a:lnTo>
                    <a:lnTo>
                      <a:pt x="566" y="57"/>
                    </a:lnTo>
                    <a:lnTo>
                      <a:pt x="566" y="58"/>
                    </a:lnTo>
                    <a:lnTo>
                      <a:pt x="572" y="64"/>
                    </a:lnTo>
                    <a:lnTo>
                      <a:pt x="577" y="64"/>
                    </a:lnTo>
                    <a:lnTo>
                      <a:pt x="579" y="64"/>
                    </a:lnTo>
                    <a:lnTo>
                      <a:pt x="582" y="60"/>
                    </a:lnTo>
                    <a:lnTo>
                      <a:pt x="586" y="55"/>
                    </a:lnTo>
                    <a:lnTo>
                      <a:pt x="587" y="51"/>
                    </a:lnTo>
                    <a:lnTo>
                      <a:pt x="592" y="51"/>
                    </a:lnTo>
                    <a:lnTo>
                      <a:pt x="596" y="53"/>
                    </a:lnTo>
                    <a:lnTo>
                      <a:pt x="597" y="53"/>
                    </a:lnTo>
                    <a:lnTo>
                      <a:pt x="602" y="51"/>
                    </a:lnTo>
                    <a:lnTo>
                      <a:pt x="606" y="55"/>
                    </a:lnTo>
                    <a:lnTo>
                      <a:pt x="611" y="51"/>
                    </a:lnTo>
                    <a:lnTo>
                      <a:pt x="616" y="53"/>
                    </a:lnTo>
                    <a:lnTo>
                      <a:pt x="622" y="51"/>
                    </a:lnTo>
                    <a:lnTo>
                      <a:pt x="624" y="53"/>
                    </a:lnTo>
                    <a:lnTo>
                      <a:pt x="626" y="53"/>
                    </a:lnTo>
                    <a:lnTo>
                      <a:pt x="632" y="51"/>
                    </a:lnTo>
                    <a:lnTo>
                      <a:pt x="639" y="51"/>
                    </a:lnTo>
                    <a:lnTo>
                      <a:pt x="644" y="53"/>
                    </a:lnTo>
                    <a:lnTo>
                      <a:pt x="646" y="53"/>
                    </a:lnTo>
                    <a:lnTo>
                      <a:pt x="647" y="55"/>
                    </a:lnTo>
                    <a:lnTo>
                      <a:pt x="649" y="58"/>
                    </a:lnTo>
                    <a:lnTo>
                      <a:pt x="654" y="60"/>
                    </a:lnTo>
                    <a:lnTo>
                      <a:pt x="656" y="64"/>
                    </a:lnTo>
                    <a:lnTo>
                      <a:pt x="667" y="65"/>
                    </a:lnTo>
                    <a:lnTo>
                      <a:pt x="671" y="67"/>
                    </a:lnTo>
                    <a:lnTo>
                      <a:pt x="671" y="71"/>
                    </a:lnTo>
                    <a:lnTo>
                      <a:pt x="677" y="71"/>
                    </a:lnTo>
                    <a:lnTo>
                      <a:pt x="686" y="74"/>
                    </a:lnTo>
                    <a:lnTo>
                      <a:pt x="686" y="76"/>
                    </a:lnTo>
                    <a:lnTo>
                      <a:pt x="687" y="78"/>
                    </a:lnTo>
                    <a:lnTo>
                      <a:pt x="694" y="78"/>
                    </a:lnTo>
                    <a:lnTo>
                      <a:pt x="696" y="80"/>
                    </a:lnTo>
                    <a:lnTo>
                      <a:pt x="696" y="83"/>
                    </a:lnTo>
                    <a:lnTo>
                      <a:pt x="694" y="85"/>
                    </a:lnTo>
                    <a:lnTo>
                      <a:pt x="694" y="87"/>
                    </a:lnTo>
                    <a:lnTo>
                      <a:pt x="702" y="94"/>
                    </a:lnTo>
                    <a:lnTo>
                      <a:pt x="702" y="99"/>
                    </a:lnTo>
                    <a:lnTo>
                      <a:pt x="704" y="101"/>
                    </a:lnTo>
                    <a:lnTo>
                      <a:pt x="706" y="99"/>
                    </a:lnTo>
                    <a:lnTo>
                      <a:pt x="709" y="99"/>
                    </a:lnTo>
                    <a:lnTo>
                      <a:pt x="714" y="103"/>
                    </a:lnTo>
                    <a:lnTo>
                      <a:pt x="719" y="103"/>
                    </a:lnTo>
                    <a:lnTo>
                      <a:pt x="724" y="106"/>
                    </a:lnTo>
                    <a:lnTo>
                      <a:pt x="724" y="110"/>
                    </a:lnTo>
                    <a:lnTo>
                      <a:pt x="722" y="113"/>
                    </a:lnTo>
                    <a:lnTo>
                      <a:pt x="722" y="117"/>
                    </a:lnTo>
                    <a:lnTo>
                      <a:pt x="721" y="122"/>
                    </a:lnTo>
                    <a:lnTo>
                      <a:pt x="724" y="124"/>
                    </a:lnTo>
                    <a:lnTo>
                      <a:pt x="726" y="129"/>
                    </a:lnTo>
                    <a:lnTo>
                      <a:pt x="729" y="131"/>
                    </a:lnTo>
                    <a:lnTo>
                      <a:pt x="729" y="134"/>
                    </a:lnTo>
                    <a:lnTo>
                      <a:pt x="729" y="138"/>
                    </a:lnTo>
                    <a:lnTo>
                      <a:pt x="727" y="140"/>
                    </a:lnTo>
                    <a:lnTo>
                      <a:pt x="727" y="147"/>
                    </a:lnTo>
                    <a:lnTo>
                      <a:pt x="734" y="152"/>
                    </a:lnTo>
                    <a:lnTo>
                      <a:pt x="736" y="163"/>
                    </a:lnTo>
                    <a:lnTo>
                      <a:pt x="737" y="164"/>
                    </a:lnTo>
                    <a:lnTo>
                      <a:pt x="739" y="168"/>
                    </a:lnTo>
                    <a:lnTo>
                      <a:pt x="741" y="170"/>
                    </a:lnTo>
                    <a:lnTo>
                      <a:pt x="742" y="172"/>
                    </a:lnTo>
                    <a:lnTo>
                      <a:pt x="747" y="173"/>
                    </a:lnTo>
                    <a:lnTo>
                      <a:pt x="747" y="179"/>
                    </a:lnTo>
                    <a:lnTo>
                      <a:pt x="746" y="182"/>
                    </a:lnTo>
                    <a:lnTo>
                      <a:pt x="747" y="187"/>
                    </a:lnTo>
                    <a:lnTo>
                      <a:pt x="754" y="196"/>
                    </a:lnTo>
                    <a:lnTo>
                      <a:pt x="751" y="202"/>
                    </a:lnTo>
                    <a:lnTo>
                      <a:pt x="751" y="205"/>
                    </a:lnTo>
                    <a:lnTo>
                      <a:pt x="752" y="209"/>
                    </a:lnTo>
                    <a:lnTo>
                      <a:pt x="749" y="210"/>
                    </a:lnTo>
                    <a:lnTo>
                      <a:pt x="751" y="216"/>
                    </a:lnTo>
                    <a:lnTo>
                      <a:pt x="751" y="223"/>
                    </a:lnTo>
                    <a:lnTo>
                      <a:pt x="752" y="226"/>
                    </a:lnTo>
                    <a:lnTo>
                      <a:pt x="752" y="228"/>
                    </a:lnTo>
                    <a:lnTo>
                      <a:pt x="752" y="232"/>
                    </a:lnTo>
                    <a:lnTo>
                      <a:pt x="756" y="233"/>
                    </a:lnTo>
                    <a:lnTo>
                      <a:pt x="761" y="232"/>
                    </a:lnTo>
                    <a:lnTo>
                      <a:pt x="761" y="233"/>
                    </a:lnTo>
                    <a:lnTo>
                      <a:pt x="759" y="237"/>
                    </a:lnTo>
                    <a:lnTo>
                      <a:pt x="759" y="239"/>
                    </a:lnTo>
                    <a:lnTo>
                      <a:pt x="764" y="239"/>
                    </a:lnTo>
                    <a:lnTo>
                      <a:pt x="766" y="241"/>
                    </a:lnTo>
                    <a:lnTo>
                      <a:pt x="766" y="249"/>
                    </a:lnTo>
                    <a:lnTo>
                      <a:pt x="766" y="258"/>
                    </a:lnTo>
                    <a:lnTo>
                      <a:pt x="771" y="262"/>
                    </a:lnTo>
                    <a:lnTo>
                      <a:pt x="771" y="265"/>
                    </a:lnTo>
                    <a:lnTo>
                      <a:pt x="769" y="262"/>
                    </a:lnTo>
                    <a:lnTo>
                      <a:pt x="767" y="262"/>
                    </a:lnTo>
                    <a:lnTo>
                      <a:pt x="769" y="272"/>
                    </a:lnTo>
                    <a:lnTo>
                      <a:pt x="767" y="276"/>
                    </a:lnTo>
                    <a:lnTo>
                      <a:pt x="769" y="278"/>
                    </a:lnTo>
                    <a:lnTo>
                      <a:pt x="774" y="279"/>
                    </a:lnTo>
                    <a:lnTo>
                      <a:pt x="774" y="281"/>
                    </a:lnTo>
                    <a:lnTo>
                      <a:pt x="773" y="281"/>
                    </a:lnTo>
                    <a:lnTo>
                      <a:pt x="774" y="288"/>
                    </a:lnTo>
                    <a:lnTo>
                      <a:pt x="773" y="294"/>
                    </a:lnTo>
                    <a:lnTo>
                      <a:pt x="774" y="299"/>
                    </a:lnTo>
                    <a:lnTo>
                      <a:pt x="774" y="302"/>
                    </a:lnTo>
                    <a:lnTo>
                      <a:pt x="776" y="306"/>
                    </a:lnTo>
                    <a:lnTo>
                      <a:pt x="776" y="317"/>
                    </a:lnTo>
                    <a:lnTo>
                      <a:pt x="776" y="320"/>
                    </a:lnTo>
                    <a:lnTo>
                      <a:pt x="776" y="324"/>
                    </a:lnTo>
                    <a:lnTo>
                      <a:pt x="774" y="331"/>
                    </a:lnTo>
                    <a:lnTo>
                      <a:pt x="773" y="340"/>
                    </a:lnTo>
                    <a:lnTo>
                      <a:pt x="783" y="352"/>
                    </a:lnTo>
                    <a:lnTo>
                      <a:pt x="784" y="354"/>
                    </a:lnTo>
                    <a:lnTo>
                      <a:pt x="783" y="359"/>
                    </a:lnTo>
                    <a:lnTo>
                      <a:pt x="783" y="364"/>
                    </a:lnTo>
                    <a:lnTo>
                      <a:pt x="786" y="366"/>
                    </a:lnTo>
                    <a:lnTo>
                      <a:pt x="789" y="368"/>
                    </a:lnTo>
                    <a:lnTo>
                      <a:pt x="791" y="363"/>
                    </a:lnTo>
                    <a:lnTo>
                      <a:pt x="791" y="361"/>
                    </a:lnTo>
                    <a:lnTo>
                      <a:pt x="793" y="363"/>
                    </a:lnTo>
                    <a:lnTo>
                      <a:pt x="793" y="366"/>
                    </a:lnTo>
                    <a:lnTo>
                      <a:pt x="791" y="368"/>
                    </a:lnTo>
                    <a:lnTo>
                      <a:pt x="789" y="373"/>
                    </a:lnTo>
                    <a:lnTo>
                      <a:pt x="796" y="384"/>
                    </a:lnTo>
                    <a:lnTo>
                      <a:pt x="796" y="389"/>
                    </a:lnTo>
                    <a:lnTo>
                      <a:pt x="798" y="391"/>
                    </a:lnTo>
                    <a:lnTo>
                      <a:pt x="798" y="393"/>
                    </a:lnTo>
                    <a:lnTo>
                      <a:pt x="794" y="394"/>
                    </a:lnTo>
                    <a:lnTo>
                      <a:pt x="794" y="396"/>
                    </a:lnTo>
                    <a:lnTo>
                      <a:pt x="799" y="396"/>
                    </a:lnTo>
                    <a:lnTo>
                      <a:pt x="804" y="401"/>
                    </a:lnTo>
                    <a:lnTo>
                      <a:pt x="811" y="407"/>
                    </a:lnTo>
                    <a:lnTo>
                      <a:pt x="811" y="408"/>
                    </a:lnTo>
                    <a:lnTo>
                      <a:pt x="813" y="414"/>
                    </a:lnTo>
                    <a:lnTo>
                      <a:pt x="816" y="419"/>
                    </a:lnTo>
                    <a:lnTo>
                      <a:pt x="819" y="423"/>
                    </a:lnTo>
                    <a:lnTo>
                      <a:pt x="819" y="424"/>
                    </a:lnTo>
                    <a:lnTo>
                      <a:pt x="818" y="426"/>
                    </a:lnTo>
                    <a:lnTo>
                      <a:pt x="816" y="431"/>
                    </a:lnTo>
                    <a:lnTo>
                      <a:pt x="819" y="431"/>
                    </a:lnTo>
                    <a:lnTo>
                      <a:pt x="821" y="433"/>
                    </a:lnTo>
                    <a:lnTo>
                      <a:pt x="823" y="433"/>
                    </a:lnTo>
                    <a:lnTo>
                      <a:pt x="828" y="437"/>
                    </a:lnTo>
                    <a:lnTo>
                      <a:pt x="824" y="439"/>
                    </a:lnTo>
                    <a:lnTo>
                      <a:pt x="781" y="439"/>
                    </a:lnTo>
                    <a:lnTo>
                      <a:pt x="761" y="439"/>
                    </a:lnTo>
                    <a:lnTo>
                      <a:pt x="737" y="439"/>
                    </a:lnTo>
                    <a:lnTo>
                      <a:pt x="717" y="439"/>
                    </a:lnTo>
                    <a:lnTo>
                      <a:pt x="684" y="439"/>
                    </a:lnTo>
                    <a:lnTo>
                      <a:pt x="674" y="437"/>
                    </a:lnTo>
                    <a:lnTo>
                      <a:pt x="631" y="437"/>
                    </a:lnTo>
                    <a:lnTo>
                      <a:pt x="586" y="435"/>
                    </a:lnTo>
                    <a:lnTo>
                      <a:pt x="576" y="435"/>
                    </a:lnTo>
                    <a:lnTo>
                      <a:pt x="544" y="435"/>
                    </a:lnTo>
                    <a:lnTo>
                      <a:pt x="521" y="435"/>
                    </a:lnTo>
                    <a:lnTo>
                      <a:pt x="499" y="433"/>
                    </a:lnTo>
                    <a:lnTo>
                      <a:pt x="467" y="433"/>
                    </a:lnTo>
                    <a:lnTo>
                      <a:pt x="456" y="431"/>
                    </a:lnTo>
                    <a:lnTo>
                      <a:pt x="412" y="430"/>
                    </a:lnTo>
                    <a:lnTo>
                      <a:pt x="361" y="428"/>
                    </a:lnTo>
                    <a:lnTo>
                      <a:pt x="359" y="428"/>
                    </a:lnTo>
                    <a:lnTo>
                      <a:pt x="307" y="426"/>
                    </a:lnTo>
                    <a:lnTo>
                      <a:pt x="306" y="426"/>
                    </a:lnTo>
                    <a:lnTo>
                      <a:pt x="251" y="423"/>
                    </a:lnTo>
                    <a:lnTo>
                      <a:pt x="242" y="423"/>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4" name="Freeform 9"/>
              <p:cNvSpPr>
                <a:spLocks/>
              </p:cNvSpPr>
              <p:nvPr/>
            </p:nvSpPr>
            <p:spPr bwMode="auto">
              <a:xfrm>
                <a:off x="2752892" y="825286"/>
                <a:ext cx="758370" cy="503660"/>
              </a:xfrm>
              <a:custGeom>
                <a:avLst/>
                <a:gdLst>
                  <a:gd name="T0" fmla="*/ 380 w 658"/>
                  <a:gd name="T1" fmla="*/ 430 h 437"/>
                  <a:gd name="T2" fmla="*/ 178 w 658"/>
                  <a:gd name="T3" fmla="*/ 419 h 437"/>
                  <a:gd name="T4" fmla="*/ 0 w 658"/>
                  <a:gd name="T5" fmla="*/ 405 h 437"/>
                  <a:gd name="T6" fmla="*/ 6 w 658"/>
                  <a:gd name="T7" fmla="*/ 312 h 437"/>
                  <a:gd name="T8" fmla="*/ 21 w 658"/>
                  <a:gd name="T9" fmla="*/ 133 h 437"/>
                  <a:gd name="T10" fmla="*/ 31 w 658"/>
                  <a:gd name="T11" fmla="*/ 0 h 437"/>
                  <a:gd name="T12" fmla="*/ 245 w 658"/>
                  <a:gd name="T13" fmla="*/ 16 h 437"/>
                  <a:gd name="T14" fmla="*/ 455 w 658"/>
                  <a:gd name="T15" fmla="*/ 27 h 437"/>
                  <a:gd name="T16" fmla="*/ 605 w 658"/>
                  <a:gd name="T17" fmla="*/ 39 h 437"/>
                  <a:gd name="T18" fmla="*/ 607 w 658"/>
                  <a:gd name="T19" fmla="*/ 55 h 437"/>
                  <a:gd name="T20" fmla="*/ 610 w 658"/>
                  <a:gd name="T21" fmla="*/ 59 h 437"/>
                  <a:gd name="T22" fmla="*/ 612 w 658"/>
                  <a:gd name="T23" fmla="*/ 64 h 437"/>
                  <a:gd name="T24" fmla="*/ 612 w 658"/>
                  <a:gd name="T25" fmla="*/ 71 h 437"/>
                  <a:gd name="T26" fmla="*/ 612 w 658"/>
                  <a:gd name="T27" fmla="*/ 80 h 437"/>
                  <a:gd name="T28" fmla="*/ 610 w 658"/>
                  <a:gd name="T29" fmla="*/ 85 h 437"/>
                  <a:gd name="T30" fmla="*/ 608 w 658"/>
                  <a:gd name="T31" fmla="*/ 89 h 437"/>
                  <a:gd name="T32" fmla="*/ 608 w 658"/>
                  <a:gd name="T33" fmla="*/ 92 h 437"/>
                  <a:gd name="T34" fmla="*/ 610 w 658"/>
                  <a:gd name="T35" fmla="*/ 94 h 437"/>
                  <a:gd name="T36" fmla="*/ 612 w 658"/>
                  <a:gd name="T37" fmla="*/ 108 h 437"/>
                  <a:gd name="T38" fmla="*/ 610 w 658"/>
                  <a:gd name="T39" fmla="*/ 108 h 437"/>
                  <a:gd name="T40" fmla="*/ 610 w 658"/>
                  <a:gd name="T41" fmla="*/ 114 h 437"/>
                  <a:gd name="T42" fmla="*/ 610 w 658"/>
                  <a:gd name="T43" fmla="*/ 119 h 437"/>
                  <a:gd name="T44" fmla="*/ 612 w 658"/>
                  <a:gd name="T45" fmla="*/ 122 h 437"/>
                  <a:gd name="T46" fmla="*/ 612 w 658"/>
                  <a:gd name="T47" fmla="*/ 124 h 437"/>
                  <a:gd name="T48" fmla="*/ 612 w 658"/>
                  <a:gd name="T49" fmla="*/ 128 h 437"/>
                  <a:gd name="T50" fmla="*/ 610 w 658"/>
                  <a:gd name="T51" fmla="*/ 133 h 437"/>
                  <a:gd name="T52" fmla="*/ 610 w 658"/>
                  <a:gd name="T53" fmla="*/ 137 h 437"/>
                  <a:gd name="T54" fmla="*/ 612 w 658"/>
                  <a:gd name="T55" fmla="*/ 142 h 437"/>
                  <a:gd name="T56" fmla="*/ 612 w 658"/>
                  <a:gd name="T57" fmla="*/ 147 h 437"/>
                  <a:gd name="T58" fmla="*/ 615 w 658"/>
                  <a:gd name="T59" fmla="*/ 156 h 437"/>
                  <a:gd name="T60" fmla="*/ 620 w 658"/>
                  <a:gd name="T61" fmla="*/ 179 h 437"/>
                  <a:gd name="T62" fmla="*/ 622 w 658"/>
                  <a:gd name="T63" fmla="*/ 188 h 437"/>
                  <a:gd name="T64" fmla="*/ 627 w 658"/>
                  <a:gd name="T65" fmla="*/ 200 h 437"/>
                  <a:gd name="T66" fmla="*/ 633 w 658"/>
                  <a:gd name="T67" fmla="*/ 216 h 437"/>
                  <a:gd name="T68" fmla="*/ 632 w 658"/>
                  <a:gd name="T69" fmla="*/ 227 h 437"/>
                  <a:gd name="T70" fmla="*/ 633 w 658"/>
                  <a:gd name="T71" fmla="*/ 237 h 437"/>
                  <a:gd name="T72" fmla="*/ 633 w 658"/>
                  <a:gd name="T73" fmla="*/ 244 h 437"/>
                  <a:gd name="T74" fmla="*/ 633 w 658"/>
                  <a:gd name="T75" fmla="*/ 253 h 437"/>
                  <a:gd name="T76" fmla="*/ 635 w 658"/>
                  <a:gd name="T77" fmla="*/ 264 h 437"/>
                  <a:gd name="T78" fmla="*/ 635 w 658"/>
                  <a:gd name="T79" fmla="*/ 283 h 437"/>
                  <a:gd name="T80" fmla="*/ 633 w 658"/>
                  <a:gd name="T81" fmla="*/ 294 h 437"/>
                  <a:gd name="T82" fmla="*/ 638 w 658"/>
                  <a:gd name="T83" fmla="*/ 299 h 437"/>
                  <a:gd name="T84" fmla="*/ 638 w 658"/>
                  <a:gd name="T85" fmla="*/ 304 h 437"/>
                  <a:gd name="T86" fmla="*/ 638 w 658"/>
                  <a:gd name="T87" fmla="*/ 313 h 437"/>
                  <a:gd name="T88" fmla="*/ 638 w 658"/>
                  <a:gd name="T89" fmla="*/ 327 h 437"/>
                  <a:gd name="T90" fmla="*/ 638 w 658"/>
                  <a:gd name="T91" fmla="*/ 345 h 437"/>
                  <a:gd name="T92" fmla="*/ 642 w 658"/>
                  <a:gd name="T93" fmla="*/ 350 h 437"/>
                  <a:gd name="T94" fmla="*/ 645 w 658"/>
                  <a:gd name="T95" fmla="*/ 372 h 437"/>
                  <a:gd name="T96" fmla="*/ 653 w 658"/>
                  <a:gd name="T97" fmla="*/ 382 h 437"/>
                  <a:gd name="T98" fmla="*/ 655 w 658"/>
                  <a:gd name="T99" fmla="*/ 400 h 437"/>
                  <a:gd name="T100" fmla="*/ 658 w 658"/>
                  <a:gd name="T101" fmla="*/ 416 h 437"/>
                  <a:gd name="T102" fmla="*/ 657 w 658"/>
                  <a:gd name="T103" fmla="*/ 437 h 437"/>
                  <a:gd name="T104" fmla="*/ 530 w 658"/>
                  <a:gd name="T105" fmla="*/ 437 h 4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8"/>
                  <a:gd name="T160" fmla="*/ 0 h 437"/>
                  <a:gd name="T161" fmla="*/ 658 w 658"/>
                  <a:gd name="T162" fmla="*/ 437 h 4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8" h="437">
                    <a:moveTo>
                      <a:pt x="467" y="434"/>
                    </a:moveTo>
                    <a:lnTo>
                      <a:pt x="442" y="434"/>
                    </a:lnTo>
                    <a:lnTo>
                      <a:pt x="380" y="430"/>
                    </a:lnTo>
                    <a:lnTo>
                      <a:pt x="365" y="430"/>
                    </a:lnTo>
                    <a:lnTo>
                      <a:pt x="310" y="426"/>
                    </a:lnTo>
                    <a:lnTo>
                      <a:pt x="178" y="419"/>
                    </a:lnTo>
                    <a:lnTo>
                      <a:pt x="96" y="414"/>
                    </a:lnTo>
                    <a:lnTo>
                      <a:pt x="91" y="412"/>
                    </a:lnTo>
                    <a:lnTo>
                      <a:pt x="0" y="405"/>
                    </a:lnTo>
                    <a:lnTo>
                      <a:pt x="3" y="359"/>
                    </a:lnTo>
                    <a:lnTo>
                      <a:pt x="6" y="326"/>
                    </a:lnTo>
                    <a:lnTo>
                      <a:pt x="6" y="312"/>
                    </a:lnTo>
                    <a:lnTo>
                      <a:pt x="15" y="221"/>
                    </a:lnTo>
                    <a:lnTo>
                      <a:pt x="15" y="213"/>
                    </a:lnTo>
                    <a:lnTo>
                      <a:pt x="21" y="133"/>
                    </a:lnTo>
                    <a:lnTo>
                      <a:pt x="25" y="82"/>
                    </a:lnTo>
                    <a:lnTo>
                      <a:pt x="28" y="48"/>
                    </a:lnTo>
                    <a:lnTo>
                      <a:pt x="31" y="0"/>
                    </a:lnTo>
                    <a:lnTo>
                      <a:pt x="125" y="9"/>
                    </a:lnTo>
                    <a:lnTo>
                      <a:pt x="202" y="15"/>
                    </a:lnTo>
                    <a:lnTo>
                      <a:pt x="245" y="16"/>
                    </a:lnTo>
                    <a:lnTo>
                      <a:pt x="355" y="23"/>
                    </a:lnTo>
                    <a:lnTo>
                      <a:pt x="410" y="25"/>
                    </a:lnTo>
                    <a:lnTo>
                      <a:pt x="455" y="27"/>
                    </a:lnTo>
                    <a:lnTo>
                      <a:pt x="543" y="29"/>
                    </a:lnTo>
                    <a:lnTo>
                      <a:pt x="603" y="30"/>
                    </a:lnTo>
                    <a:lnTo>
                      <a:pt x="605" y="39"/>
                    </a:lnTo>
                    <a:lnTo>
                      <a:pt x="608" y="48"/>
                    </a:lnTo>
                    <a:lnTo>
                      <a:pt x="608" y="52"/>
                    </a:lnTo>
                    <a:lnTo>
                      <a:pt x="607" y="55"/>
                    </a:lnTo>
                    <a:lnTo>
                      <a:pt x="608" y="55"/>
                    </a:lnTo>
                    <a:lnTo>
                      <a:pt x="608" y="57"/>
                    </a:lnTo>
                    <a:lnTo>
                      <a:pt x="610" y="59"/>
                    </a:lnTo>
                    <a:lnTo>
                      <a:pt x="610" y="62"/>
                    </a:lnTo>
                    <a:lnTo>
                      <a:pt x="612" y="64"/>
                    </a:lnTo>
                    <a:lnTo>
                      <a:pt x="610" y="68"/>
                    </a:lnTo>
                    <a:lnTo>
                      <a:pt x="613" y="69"/>
                    </a:lnTo>
                    <a:lnTo>
                      <a:pt x="612" y="71"/>
                    </a:lnTo>
                    <a:lnTo>
                      <a:pt x="613" y="73"/>
                    </a:lnTo>
                    <a:lnTo>
                      <a:pt x="613" y="80"/>
                    </a:lnTo>
                    <a:lnTo>
                      <a:pt x="612" y="80"/>
                    </a:lnTo>
                    <a:lnTo>
                      <a:pt x="610" y="82"/>
                    </a:lnTo>
                    <a:lnTo>
                      <a:pt x="610" y="85"/>
                    </a:lnTo>
                    <a:lnTo>
                      <a:pt x="608" y="85"/>
                    </a:lnTo>
                    <a:lnTo>
                      <a:pt x="608" y="87"/>
                    </a:lnTo>
                    <a:lnTo>
                      <a:pt x="608" y="89"/>
                    </a:lnTo>
                    <a:lnTo>
                      <a:pt x="610" y="91"/>
                    </a:lnTo>
                    <a:lnTo>
                      <a:pt x="608" y="91"/>
                    </a:lnTo>
                    <a:lnTo>
                      <a:pt x="608" y="92"/>
                    </a:lnTo>
                    <a:lnTo>
                      <a:pt x="610" y="92"/>
                    </a:lnTo>
                    <a:lnTo>
                      <a:pt x="610" y="94"/>
                    </a:lnTo>
                    <a:lnTo>
                      <a:pt x="610" y="105"/>
                    </a:lnTo>
                    <a:lnTo>
                      <a:pt x="612" y="105"/>
                    </a:lnTo>
                    <a:lnTo>
                      <a:pt x="612" y="108"/>
                    </a:lnTo>
                    <a:lnTo>
                      <a:pt x="608" y="106"/>
                    </a:lnTo>
                    <a:lnTo>
                      <a:pt x="608" y="108"/>
                    </a:lnTo>
                    <a:lnTo>
                      <a:pt x="610" y="108"/>
                    </a:lnTo>
                    <a:lnTo>
                      <a:pt x="608" y="112"/>
                    </a:lnTo>
                    <a:lnTo>
                      <a:pt x="610" y="112"/>
                    </a:lnTo>
                    <a:lnTo>
                      <a:pt x="610" y="114"/>
                    </a:lnTo>
                    <a:lnTo>
                      <a:pt x="608" y="115"/>
                    </a:lnTo>
                    <a:lnTo>
                      <a:pt x="610" y="115"/>
                    </a:lnTo>
                    <a:lnTo>
                      <a:pt x="610" y="119"/>
                    </a:lnTo>
                    <a:lnTo>
                      <a:pt x="612" y="121"/>
                    </a:lnTo>
                    <a:lnTo>
                      <a:pt x="610" y="122"/>
                    </a:lnTo>
                    <a:lnTo>
                      <a:pt x="612" y="122"/>
                    </a:lnTo>
                    <a:lnTo>
                      <a:pt x="612" y="124"/>
                    </a:lnTo>
                    <a:lnTo>
                      <a:pt x="610" y="124"/>
                    </a:lnTo>
                    <a:lnTo>
                      <a:pt x="612" y="124"/>
                    </a:lnTo>
                    <a:lnTo>
                      <a:pt x="612" y="126"/>
                    </a:lnTo>
                    <a:lnTo>
                      <a:pt x="610" y="128"/>
                    </a:lnTo>
                    <a:lnTo>
                      <a:pt x="612" y="128"/>
                    </a:lnTo>
                    <a:lnTo>
                      <a:pt x="610" y="131"/>
                    </a:lnTo>
                    <a:lnTo>
                      <a:pt x="612" y="133"/>
                    </a:lnTo>
                    <a:lnTo>
                      <a:pt x="610" y="133"/>
                    </a:lnTo>
                    <a:lnTo>
                      <a:pt x="612" y="135"/>
                    </a:lnTo>
                    <a:lnTo>
                      <a:pt x="610" y="137"/>
                    </a:lnTo>
                    <a:lnTo>
                      <a:pt x="610" y="140"/>
                    </a:lnTo>
                    <a:lnTo>
                      <a:pt x="612" y="142"/>
                    </a:lnTo>
                    <a:lnTo>
                      <a:pt x="610" y="144"/>
                    </a:lnTo>
                    <a:lnTo>
                      <a:pt x="612" y="144"/>
                    </a:lnTo>
                    <a:lnTo>
                      <a:pt x="612" y="147"/>
                    </a:lnTo>
                    <a:lnTo>
                      <a:pt x="613" y="149"/>
                    </a:lnTo>
                    <a:lnTo>
                      <a:pt x="613" y="154"/>
                    </a:lnTo>
                    <a:lnTo>
                      <a:pt x="615" y="156"/>
                    </a:lnTo>
                    <a:lnTo>
                      <a:pt x="617" y="168"/>
                    </a:lnTo>
                    <a:lnTo>
                      <a:pt x="620" y="174"/>
                    </a:lnTo>
                    <a:lnTo>
                      <a:pt x="620" y="179"/>
                    </a:lnTo>
                    <a:lnTo>
                      <a:pt x="622" y="181"/>
                    </a:lnTo>
                    <a:lnTo>
                      <a:pt x="623" y="186"/>
                    </a:lnTo>
                    <a:lnTo>
                      <a:pt x="622" y="188"/>
                    </a:lnTo>
                    <a:lnTo>
                      <a:pt x="625" y="190"/>
                    </a:lnTo>
                    <a:lnTo>
                      <a:pt x="627" y="195"/>
                    </a:lnTo>
                    <a:lnTo>
                      <a:pt x="627" y="200"/>
                    </a:lnTo>
                    <a:lnTo>
                      <a:pt x="630" y="205"/>
                    </a:lnTo>
                    <a:lnTo>
                      <a:pt x="632" y="214"/>
                    </a:lnTo>
                    <a:lnTo>
                      <a:pt x="633" y="216"/>
                    </a:lnTo>
                    <a:lnTo>
                      <a:pt x="633" y="221"/>
                    </a:lnTo>
                    <a:lnTo>
                      <a:pt x="633" y="223"/>
                    </a:lnTo>
                    <a:lnTo>
                      <a:pt x="632" y="227"/>
                    </a:lnTo>
                    <a:lnTo>
                      <a:pt x="633" y="228"/>
                    </a:lnTo>
                    <a:lnTo>
                      <a:pt x="632" y="234"/>
                    </a:lnTo>
                    <a:lnTo>
                      <a:pt x="633" y="237"/>
                    </a:lnTo>
                    <a:lnTo>
                      <a:pt x="632" y="241"/>
                    </a:lnTo>
                    <a:lnTo>
                      <a:pt x="633" y="241"/>
                    </a:lnTo>
                    <a:lnTo>
                      <a:pt x="633" y="244"/>
                    </a:lnTo>
                    <a:lnTo>
                      <a:pt x="633" y="248"/>
                    </a:lnTo>
                    <a:lnTo>
                      <a:pt x="635" y="250"/>
                    </a:lnTo>
                    <a:lnTo>
                      <a:pt x="633" y="253"/>
                    </a:lnTo>
                    <a:lnTo>
                      <a:pt x="635" y="257"/>
                    </a:lnTo>
                    <a:lnTo>
                      <a:pt x="633" y="262"/>
                    </a:lnTo>
                    <a:lnTo>
                      <a:pt x="635" y="264"/>
                    </a:lnTo>
                    <a:lnTo>
                      <a:pt x="635" y="273"/>
                    </a:lnTo>
                    <a:lnTo>
                      <a:pt x="633" y="276"/>
                    </a:lnTo>
                    <a:lnTo>
                      <a:pt x="635" y="283"/>
                    </a:lnTo>
                    <a:lnTo>
                      <a:pt x="635" y="285"/>
                    </a:lnTo>
                    <a:lnTo>
                      <a:pt x="635" y="292"/>
                    </a:lnTo>
                    <a:lnTo>
                      <a:pt x="633" y="294"/>
                    </a:lnTo>
                    <a:lnTo>
                      <a:pt x="635" y="296"/>
                    </a:lnTo>
                    <a:lnTo>
                      <a:pt x="635" y="299"/>
                    </a:lnTo>
                    <a:lnTo>
                      <a:pt x="638" y="299"/>
                    </a:lnTo>
                    <a:lnTo>
                      <a:pt x="637" y="301"/>
                    </a:lnTo>
                    <a:lnTo>
                      <a:pt x="638" y="303"/>
                    </a:lnTo>
                    <a:lnTo>
                      <a:pt x="638" y="304"/>
                    </a:lnTo>
                    <a:lnTo>
                      <a:pt x="640" y="304"/>
                    </a:lnTo>
                    <a:lnTo>
                      <a:pt x="640" y="306"/>
                    </a:lnTo>
                    <a:lnTo>
                      <a:pt x="638" y="313"/>
                    </a:lnTo>
                    <a:lnTo>
                      <a:pt x="640" y="317"/>
                    </a:lnTo>
                    <a:lnTo>
                      <a:pt x="637" y="320"/>
                    </a:lnTo>
                    <a:lnTo>
                      <a:pt x="638" y="327"/>
                    </a:lnTo>
                    <a:lnTo>
                      <a:pt x="638" y="335"/>
                    </a:lnTo>
                    <a:lnTo>
                      <a:pt x="637" y="338"/>
                    </a:lnTo>
                    <a:lnTo>
                      <a:pt x="638" y="345"/>
                    </a:lnTo>
                    <a:lnTo>
                      <a:pt x="640" y="349"/>
                    </a:lnTo>
                    <a:lnTo>
                      <a:pt x="642" y="350"/>
                    </a:lnTo>
                    <a:lnTo>
                      <a:pt x="642" y="363"/>
                    </a:lnTo>
                    <a:lnTo>
                      <a:pt x="643" y="366"/>
                    </a:lnTo>
                    <a:lnTo>
                      <a:pt x="645" y="372"/>
                    </a:lnTo>
                    <a:lnTo>
                      <a:pt x="647" y="373"/>
                    </a:lnTo>
                    <a:lnTo>
                      <a:pt x="650" y="381"/>
                    </a:lnTo>
                    <a:lnTo>
                      <a:pt x="653" y="382"/>
                    </a:lnTo>
                    <a:lnTo>
                      <a:pt x="653" y="384"/>
                    </a:lnTo>
                    <a:lnTo>
                      <a:pt x="653" y="396"/>
                    </a:lnTo>
                    <a:lnTo>
                      <a:pt x="655" y="400"/>
                    </a:lnTo>
                    <a:lnTo>
                      <a:pt x="655" y="404"/>
                    </a:lnTo>
                    <a:lnTo>
                      <a:pt x="657" y="405"/>
                    </a:lnTo>
                    <a:lnTo>
                      <a:pt x="658" y="416"/>
                    </a:lnTo>
                    <a:lnTo>
                      <a:pt x="655" y="426"/>
                    </a:lnTo>
                    <a:lnTo>
                      <a:pt x="657" y="435"/>
                    </a:lnTo>
                    <a:lnTo>
                      <a:pt x="657" y="437"/>
                    </a:lnTo>
                    <a:lnTo>
                      <a:pt x="598" y="437"/>
                    </a:lnTo>
                    <a:lnTo>
                      <a:pt x="532" y="437"/>
                    </a:lnTo>
                    <a:lnTo>
                      <a:pt x="530" y="437"/>
                    </a:lnTo>
                    <a:lnTo>
                      <a:pt x="467" y="434"/>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5" name="Freeform 12"/>
              <p:cNvSpPr>
                <a:spLocks noEditPoints="1"/>
              </p:cNvSpPr>
              <p:nvPr/>
            </p:nvSpPr>
            <p:spPr bwMode="auto">
              <a:xfrm>
                <a:off x="3884685" y="1159522"/>
                <a:ext cx="605082" cy="681150"/>
              </a:xfrm>
              <a:custGeom>
                <a:avLst/>
                <a:gdLst>
                  <a:gd name="T0" fmla="*/ 442 w 525"/>
                  <a:gd name="T1" fmla="*/ 283 h 591"/>
                  <a:gd name="T2" fmla="*/ 445 w 525"/>
                  <a:gd name="T3" fmla="*/ 303 h 591"/>
                  <a:gd name="T4" fmla="*/ 474 w 525"/>
                  <a:gd name="T5" fmla="*/ 260 h 591"/>
                  <a:gd name="T6" fmla="*/ 500 w 525"/>
                  <a:gd name="T7" fmla="*/ 262 h 591"/>
                  <a:gd name="T8" fmla="*/ 479 w 525"/>
                  <a:gd name="T9" fmla="*/ 358 h 591"/>
                  <a:gd name="T10" fmla="*/ 465 w 525"/>
                  <a:gd name="T11" fmla="*/ 458 h 591"/>
                  <a:gd name="T12" fmla="*/ 477 w 525"/>
                  <a:gd name="T13" fmla="*/ 527 h 591"/>
                  <a:gd name="T14" fmla="*/ 437 w 525"/>
                  <a:gd name="T15" fmla="*/ 579 h 591"/>
                  <a:gd name="T16" fmla="*/ 335 w 525"/>
                  <a:gd name="T17" fmla="*/ 586 h 591"/>
                  <a:gd name="T18" fmla="*/ 222 w 525"/>
                  <a:gd name="T19" fmla="*/ 589 h 591"/>
                  <a:gd name="T20" fmla="*/ 195 w 525"/>
                  <a:gd name="T21" fmla="*/ 570 h 591"/>
                  <a:gd name="T22" fmla="*/ 175 w 525"/>
                  <a:gd name="T23" fmla="*/ 545 h 591"/>
                  <a:gd name="T24" fmla="*/ 168 w 525"/>
                  <a:gd name="T25" fmla="*/ 508 h 591"/>
                  <a:gd name="T26" fmla="*/ 163 w 525"/>
                  <a:gd name="T27" fmla="*/ 480 h 591"/>
                  <a:gd name="T28" fmla="*/ 158 w 525"/>
                  <a:gd name="T29" fmla="*/ 449 h 591"/>
                  <a:gd name="T30" fmla="*/ 143 w 525"/>
                  <a:gd name="T31" fmla="*/ 403 h 591"/>
                  <a:gd name="T32" fmla="*/ 117 w 525"/>
                  <a:gd name="T33" fmla="*/ 388 h 591"/>
                  <a:gd name="T34" fmla="*/ 92 w 525"/>
                  <a:gd name="T35" fmla="*/ 356 h 591"/>
                  <a:gd name="T36" fmla="*/ 62 w 525"/>
                  <a:gd name="T37" fmla="*/ 338 h 591"/>
                  <a:gd name="T38" fmla="*/ 28 w 525"/>
                  <a:gd name="T39" fmla="*/ 319 h 591"/>
                  <a:gd name="T40" fmla="*/ 13 w 525"/>
                  <a:gd name="T41" fmla="*/ 285 h 591"/>
                  <a:gd name="T42" fmla="*/ 13 w 525"/>
                  <a:gd name="T43" fmla="*/ 264 h 591"/>
                  <a:gd name="T44" fmla="*/ 13 w 525"/>
                  <a:gd name="T45" fmla="*/ 239 h 591"/>
                  <a:gd name="T46" fmla="*/ 22 w 525"/>
                  <a:gd name="T47" fmla="*/ 209 h 591"/>
                  <a:gd name="T48" fmla="*/ 5 w 525"/>
                  <a:gd name="T49" fmla="*/ 193 h 591"/>
                  <a:gd name="T50" fmla="*/ 8 w 525"/>
                  <a:gd name="T51" fmla="*/ 165 h 591"/>
                  <a:gd name="T52" fmla="*/ 28 w 525"/>
                  <a:gd name="T53" fmla="*/ 140 h 591"/>
                  <a:gd name="T54" fmla="*/ 45 w 525"/>
                  <a:gd name="T55" fmla="*/ 129 h 591"/>
                  <a:gd name="T56" fmla="*/ 47 w 525"/>
                  <a:gd name="T57" fmla="*/ 45 h 591"/>
                  <a:gd name="T58" fmla="*/ 110 w 525"/>
                  <a:gd name="T59" fmla="*/ 29 h 591"/>
                  <a:gd name="T60" fmla="*/ 183 w 525"/>
                  <a:gd name="T61" fmla="*/ 39 h 591"/>
                  <a:gd name="T62" fmla="*/ 220 w 525"/>
                  <a:gd name="T63" fmla="*/ 52 h 591"/>
                  <a:gd name="T64" fmla="*/ 233 w 525"/>
                  <a:gd name="T65" fmla="*/ 64 h 591"/>
                  <a:gd name="T66" fmla="*/ 328 w 525"/>
                  <a:gd name="T67" fmla="*/ 96 h 591"/>
                  <a:gd name="T68" fmla="*/ 359 w 525"/>
                  <a:gd name="T69" fmla="*/ 110 h 591"/>
                  <a:gd name="T70" fmla="*/ 370 w 525"/>
                  <a:gd name="T71" fmla="*/ 114 h 591"/>
                  <a:gd name="T72" fmla="*/ 382 w 525"/>
                  <a:gd name="T73" fmla="*/ 110 h 591"/>
                  <a:gd name="T74" fmla="*/ 394 w 525"/>
                  <a:gd name="T75" fmla="*/ 112 h 591"/>
                  <a:gd name="T76" fmla="*/ 412 w 525"/>
                  <a:gd name="T77" fmla="*/ 115 h 591"/>
                  <a:gd name="T78" fmla="*/ 422 w 525"/>
                  <a:gd name="T79" fmla="*/ 126 h 591"/>
                  <a:gd name="T80" fmla="*/ 430 w 525"/>
                  <a:gd name="T81" fmla="*/ 135 h 591"/>
                  <a:gd name="T82" fmla="*/ 447 w 525"/>
                  <a:gd name="T83" fmla="*/ 145 h 591"/>
                  <a:gd name="T84" fmla="*/ 450 w 525"/>
                  <a:gd name="T85" fmla="*/ 158 h 591"/>
                  <a:gd name="T86" fmla="*/ 450 w 525"/>
                  <a:gd name="T87" fmla="*/ 172 h 591"/>
                  <a:gd name="T88" fmla="*/ 445 w 525"/>
                  <a:gd name="T89" fmla="*/ 191 h 591"/>
                  <a:gd name="T90" fmla="*/ 455 w 525"/>
                  <a:gd name="T91" fmla="*/ 191 h 591"/>
                  <a:gd name="T92" fmla="*/ 460 w 525"/>
                  <a:gd name="T93" fmla="*/ 205 h 591"/>
                  <a:gd name="T94" fmla="*/ 465 w 525"/>
                  <a:gd name="T95" fmla="*/ 220 h 591"/>
                  <a:gd name="T96" fmla="*/ 460 w 525"/>
                  <a:gd name="T97" fmla="*/ 244 h 591"/>
                  <a:gd name="T98" fmla="*/ 519 w 525"/>
                  <a:gd name="T99" fmla="*/ 200 h 591"/>
                  <a:gd name="T100" fmla="*/ 519 w 525"/>
                  <a:gd name="T101" fmla="*/ 227 h 591"/>
                  <a:gd name="T102" fmla="*/ 500 w 525"/>
                  <a:gd name="T103" fmla="*/ 262 h 591"/>
                  <a:gd name="T104" fmla="*/ 504 w 525"/>
                  <a:gd name="T105" fmla="*/ 211 h 5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25"/>
                  <a:gd name="T160" fmla="*/ 0 h 591"/>
                  <a:gd name="T161" fmla="*/ 525 w 525"/>
                  <a:gd name="T162" fmla="*/ 591 h 5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25" h="591">
                    <a:moveTo>
                      <a:pt x="460" y="244"/>
                    </a:moveTo>
                    <a:lnTo>
                      <a:pt x="452" y="250"/>
                    </a:lnTo>
                    <a:lnTo>
                      <a:pt x="454" y="257"/>
                    </a:lnTo>
                    <a:lnTo>
                      <a:pt x="442" y="278"/>
                    </a:lnTo>
                    <a:lnTo>
                      <a:pt x="442" y="283"/>
                    </a:lnTo>
                    <a:lnTo>
                      <a:pt x="440" y="289"/>
                    </a:lnTo>
                    <a:lnTo>
                      <a:pt x="444" y="294"/>
                    </a:lnTo>
                    <a:lnTo>
                      <a:pt x="440" y="292"/>
                    </a:lnTo>
                    <a:lnTo>
                      <a:pt x="439" y="297"/>
                    </a:lnTo>
                    <a:lnTo>
                      <a:pt x="445" y="303"/>
                    </a:lnTo>
                    <a:lnTo>
                      <a:pt x="449" y="301"/>
                    </a:lnTo>
                    <a:lnTo>
                      <a:pt x="454" y="290"/>
                    </a:lnTo>
                    <a:lnTo>
                      <a:pt x="462" y="287"/>
                    </a:lnTo>
                    <a:lnTo>
                      <a:pt x="465" y="280"/>
                    </a:lnTo>
                    <a:lnTo>
                      <a:pt x="474" y="260"/>
                    </a:lnTo>
                    <a:lnTo>
                      <a:pt x="479" y="257"/>
                    </a:lnTo>
                    <a:lnTo>
                      <a:pt x="479" y="260"/>
                    </a:lnTo>
                    <a:lnTo>
                      <a:pt x="489" y="251"/>
                    </a:lnTo>
                    <a:lnTo>
                      <a:pt x="495" y="260"/>
                    </a:lnTo>
                    <a:lnTo>
                      <a:pt x="500" y="262"/>
                    </a:lnTo>
                    <a:lnTo>
                      <a:pt x="497" y="278"/>
                    </a:lnTo>
                    <a:lnTo>
                      <a:pt x="489" y="299"/>
                    </a:lnTo>
                    <a:lnTo>
                      <a:pt x="485" y="326"/>
                    </a:lnTo>
                    <a:lnTo>
                      <a:pt x="489" y="347"/>
                    </a:lnTo>
                    <a:lnTo>
                      <a:pt x="479" y="358"/>
                    </a:lnTo>
                    <a:lnTo>
                      <a:pt x="474" y="386"/>
                    </a:lnTo>
                    <a:lnTo>
                      <a:pt x="479" y="416"/>
                    </a:lnTo>
                    <a:lnTo>
                      <a:pt x="472" y="434"/>
                    </a:lnTo>
                    <a:lnTo>
                      <a:pt x="472" y="444"/>
                    </a:lnTo>
                    <a:lnTo>
                      <a:pt x="465" y="458"/>
                    </a:lnTo>
                    <a:lnTo>
                      <a:pt x="467" y="480"/>
                    </a:lnTo>
                    <a:lnTo>
                      <a:pt x="470" y="497"/>
                    </a:lnTo>
                    <a:lnTo>
                      <a:pt x="469" y="503"/>
                    </a:lnTo>
                    <a:lnTo>
                      <a:pt x="474" y="511"/>
                    </a:lnTo>
                    <a:lnTo>
                      <a:pt x="477" y="527"/>
                    </a:lnTo>
                    <a:lnTo>
                      <a:pt x="484" y="536"/>
                    </a:lnTo>
                    <a:lnTo>
                      <a:pt x="480" y="550"/>
                    </a:lnTo>
                    <a:lnTo>
                      <a:pt x="482" y="575"/>
                    </a:lnTo>
                    <a:lnTo>
                      <a:pt x="445" y="577"/>
                    </a:lnTo>
                    <a:lnTo>
                      <a:pt x="437" y="579"/>
                    </a:lnTo>
                    <a:lnTo>
                      <a:pt x="399" y="582"/>
                    </a:lnTo>
                    <a:lnTo>
                      <a:pt x="394" y="582"/>
                    </a:lnTo>
                    <a:lnTo>
                      <a:pt x="377" y="584"/>
                    </a:lnTo>
                    <a:lnTo>
                      <a:pt x="339" y="586"/>
                    </a:lnTo>
                    <a:lnTo>
                      <a:pt x="335" y="586"/>
                    </a:lnTo>
                    <a:lnTo>
                      <a:pt x="295" y="587"/>
                    </a:lnTo>
                    <a:lnTo>
                      <a:pt x="287" y="587"/>
                    </a:lnTo>
                    <a:lnTo>
                      <a:pt x="240" y="591"/>
                    </a:lnTo>
                    <a:lnTo>
                      <a:pt x="220" y="591"/>
                    </a:lnTo>
                    <a:lnTo>
                      <a:pt x="222" y="589"/>
                    </a:lnTo>
                    <a:lnTo>
                      <a:pt x="220" y="586"/>
                    </a:lnTo>
                    <a:lnTo>
                      <a:pt x="217" y="584"/>
                    </a:lnTo>
                    <a:lnTo>
                      <a:pt x="213" y="575"/>
                    </a:lnTo>
                    <a:lnTo>
                      <a:pt x="208" y="571"/>
                    </a:lnTo>
                    <a:lnTo>
                      <a:pt x="195" y="570"/>
                    </a:lnTo>
                    <a:lnTo>
                      <a:pt x="193" y="570"/>
                    </a:lnTo>
                    <a:lnTo>
                      <a:pt x="185" y="566"/>
                    </a:lnTo>
                    <a:lnTo>
                      <a:pt x="178" y="563"/>
                    </a:lnTo>
                    <a:lnTo>
                      <a:pt x="177" y="557"/>
                    </a:lnTo>
                    <a:lnTo>
                      <a:pt x="175" y="545"/>
                    </a:lnTo>
                    <a:lnTo>
                      <a:pt x="172" y="538"/>
                    </a:lnTo>
                    <a:lnTo>
                      <a:pt x="170" y="529"/>
                    </a:lnTo>
                    <a:lnTo>
                      <a:pt x="168" y="518"/>
                    </a:lnTo>
                    <a:lnTo>
                      <a:pt x="167" y="517"/>
                    </a:lnTo>
                    <a:lnTo>
                      <a:pt x="168" y="508"/>
                    </a:lnTo>
                    <a:lnTo>
                      <a:pt x="175" y="494"/>
                    </a:lnTo>
                    <a:lnTo>
                      <a:pt x="175" y="490"/>
                    </a:lnTo>
                    <a:lnTo>
                      <a:pt x="173" y="487"/>
                    </a:lnTo>
                    <a:lnTo>
                      <a:pt x="165" y="481"/>
                    </a:lnTo>
                    <a:lnTo>
                      <a:pt x="163" y="480"/>
                    </a:lnTo>
                    <a:lnTo>
                      <a:pt x="162" y="472"/>
                    </a:lnTo>
                    <a:lnTo>
                      <a:pt x="158" y="467"/>
                    </a:lnTo>
                    <a:lnTo>
                      <a:pt x="160" y="462"/>
                    </a:lnTo>
                    <a:lnTo>
                      <a:pt x="158" y="455"/>
                    </a:lnTo>
                    <a:lnTo>
                      <a:pt x="158" y="449"/>
                    </a:lnTo>
                    <a:lnTo>
                      <a:pt x="155" y="439"/>
                    </a:lnTo>
                    <a:lnTo>
                      <a:pt x="155" y="432"/>
                    </a:lnTo>
                    <a:lnTo>
                      <a:pt x="155" y="423"/>
                    </a:lnTo>
                    <a:lnTo>
                      <a:pt x="152" y="416"/>
                    </a:lnTo>
                    <a:lnTo>
                      <a:pt x="143" y="403"/>
                    </a:lnTo>
                    <a:lnTo>
                      <a:pt x="138" y="398"/>
                    </a:lnTo>
                    <a:lnTo>
                      <a:pt x="128" y="391"/>
                    </a:lnTo>
                    <a:lnTo>
                      <a:pt x="125" y="391"/>
                    </a:lnTo>
                    <a:lnTo>
                      <a:pt x="122" y="391"/>
                    </a:lnTo>
                    <a:lnTo>
                      <a:pt x="117" y="388"/>
                    </a:lnTo>
                    <a:lnTo>
                      <a:pt x="108" y="379"/>
                    </a:lnTo>
                    <a:lnTo>
                      <a:pt x="98" y="372"/>
                    </a:lnTo>
                    <a:lnTo>
                      <a:pt x="95" y="363"/>
                    </a:lnTo>
                    <a:lnTo>
                      <a:pt x="92" y="359"/>
                    </a:lnTo>
                    <a:lnTo>
                      <a:pt x="92" y="356"/>
                    </a:lnTo>
                    <a:lnTo>
                      <a:pt x="90" y="352"/>
                    </a:lnTo>
                    <a:lnTo>
                      <a:pt x="87" y="349"/>
                    </a:lnTo>
                    <a:lnTo>
                      <a:pt x="77" y="343"/>
                    </a:lnTo>
                    <a:lnTo>
                      <a:pt x="65" y="340"/>
                    </a:lnTo>
                    <a:lnTo>
                      <a:pt x="62" y="338"/>
                    </a:lnTo>
                    <a:lnTo>
                      <a:pt x="57" y="335"/>
                    </a:lnTo>
                    <a:lnTo>
                      <a:pt x="55" y="327"/>
                    </a:lnTo>
                    <a:lnTo>
                      <a:pt x="53" y="326"/>
                    </a:lnTo>
                    <a:lnTo>
                      <a:pt x="38" y="324"/>
                    </a:lnTo>
                    <a:lnTo>
                      <a:pt x="28" y="319"/>
                    </a:lnTo>
                    <a:lnTo>
                      <a:pt x="27" y="315"/>
                    </a:lnTo>
                    <a:lnTo>
                      <a:pt x="17" y="306"/>
                    </a:lnTo>
                    <a:lnTo>
                      <a:pt x="10" y="301"/>
                    </a:lnTo>
                    <a:lnTo>
                      <a:pt x="13" y="289"/>
                    </a:lnTo>
                    <a:lnTo>
                      <a:pt x="13" y="285"/>
                    </a:lnTo>
                    <a:lnTo>
                      <a:pt x="13" y="281"/>
                    </a:lnTo>
                    <a:lnTo>
                      <a:pt x="15" y="278"/>
                    </a:lnTo>
                    <a:lnTo>
                      <a:pt x="15" y="276"/>
                    </a:lnTo>
                    <a:lnTo>
                      <a:pt x="13" y="267"/>
                    </a:lnTo>
                    <a:lnTo>
                      <a:pt x="13" y="264"/>
                    </a:lnTo>
                    <a:lnTo>
                      <a:pt x="10" y="258"/>
                    </a:lnTo>
                    <a:lnTo>
                      <a:pt x="15" y="251"/>
                    </a:lnTo>
                    <a:lnTo>
                      <a:pt x="13" y="246"/>
                    </a:lnTo>
                    <a:lnTo>
                      <a:pt x="12" y="243"/>
                    </a:lnTo>
                    <a:lnTo>
                      <a:pt x="13" y="239"/>
                    </a:lnTo>
                    <a:lnTo>
                      <a:pt x="13" y="228"/>
                    </a:lnTo>
                    <a:lnTo>
                      <a:pt x="17" y="225"/>
                    </a:lnTo>
                    <a:lnTo>
                      <a:pt x="18" y="218"/>
                    </a:lnTo>
                    <a:lnTo>
                      <a:pt x="22" y="214"/>
                    </a:lnTo>
                    <a:lnTo>
                      <a:pt x="22" y="209"/>
                    </a:lnTo>
                    <a:lnTo>
                      <a:pt x="20" y="205"/>
                    </a:lnTo>
                    <a:lnTo>
                      <a:pt x="18" y="204"/>
                    </a:lnTo>
                    <a:lnTo>
                      <a:pt x="13" y="195"/>
                    </a:lnTo>
                    <a:lnTo>
                      <a:pt x="10" y="191"/>
                    </a:lnTo>
                    <a:lnTo>
                      <a:pt x="5" y="193"/>
                    </a:lnTo>
                    <a:lnTo>
                      <a:pt x="0" y="191"/>
                    </a:lnTo>
                    <a:lnTo>
                      <a:pt x="0" y="182"/>
                    </a:lnTo>
                    <a:lnTo>
                      <a:pt x="2" y="174"/>
                    </a:lnTo>
                    <a:lnTo>
                      <a:pt x="3" y="170"/>
                    </a:lnTo>
                    <a:lnTo>
                      <a:pt x="8" y="165"/>
                    </a:lnTo>
                    <a:lnTo>
                      <a:pt x="10" y="156"/>
                    </a:lnTo>
                    <a:lnTo>
                      <a:pt x="12" y="154"/>
                    </a:lnTo>
                    <a:lnTo>
                      <a:pt x="15" y="149"/>
                    </a:lnTo>
                    <a:lnTo>
                      <a:pt x="18" y="145"/>
                    </a:lnTo>
                    <a:lnTo>
                      <a:pt x="28" y="140"/>
                    </a:lnTo>
                    <a:lnTo>
                      <a:pt x="30" y="135"/>
                    </a:lnTo>
                    <a:lnTo>
                      <a:pt x="35" y="135"/>
                    </a:lnTo>
                    <a:lnTo>
                      <a:pt x="38" y="129"/>
                    </a:lnTo>
                    <a:lnTo>
                      <a:pt x="43" y="131"/>
                    </a:lnTo>
                    <a:lnTo>
                      <a:pt x="45" y="129"/>
                    </a:lnTo>
                    <a:lnTo>
                      <a:pt x="47" y="124"/>
                    </a:lnTo>
                    <a:lnTo>
                      <a:pt x="50" y="122"/>
                    </a:lnTo>
                    <a:lnTo>
                      <a:pt x="50" y="112"/>
                    </a:lnTo>
                    <a:lnTo>
                      <a:pt x="48" y="76"/>
                    </a:lnTo>
                    <a:lnTo>
                      <a:pt x="47" y="45"/>
                    </a:lnTo>
                    <a:lnTo>
                      <a:pt x="55" y="46"/>
                    </a:lnTo>
                    <a:lnTo>
                      <a:pt x="63" y="32"/>
                    </a:lnTo>
                    <a:lnTo>
                      <a:pt x="72" y="41"/>
                    </a:lnTo>
                    <a:lnTo>
                      <a:pt x="78" y="41"/>
                    </a:lnTo>
                    <a:lnTo>
                      <a:pt x="110" y="29"/>
                    </a:lnTo>
                    <a:lnTo>
                      <a:pt x="170" y="0"/>
                    </a:lnTo>
                    <a:lnTo>
                      <a:pt x="177" y="4"/>
                    </a:lnTo>
                    <a:lnTo>
                      <a:pt x="177" y="9"/>
                    </a:lnTo>
                    <a:lnTo>
                      <a:pt x="167" y="48"/>
                    </a:lnTo>
                    <a:lnTo>
                      <a:pt x="183" y="39"/>
                    </a:lnTo>
                    <a:lnTo>
                      <a:pt x="200" y="46"/>
                    </a:lnTo>
                    <a:lnTo>
                      <a:pt x="212" y="48"/>
                    </a:lnTo>
                    <a:lnTo>
                      <a:pt x="213" y="52"/>
                    </a:lnTo>
                    <a:lnTo>
                      <a:pt x="220" y="50"/>
                    </a:lnTo>
                    <a:lnTo>
                      <a:pt x="220" y="52"/>
                    </a:lnTo>
                    <a:lnTo>
                      <a:pt x="222" y="53"/>
                    </a:lnTo>
                    <a:lnTo>
                      <a:pt x="223" y="53"/>
                    </a:lnTo>
                    <a:lnTo>
                      <a:pt x="225" y="55"/>
                    </a:lnTo>
                    <a:lnTo>
                      <a:pt x="228" y="55"/>
                    </a:lnTo>
                    <a:lnTo>
                      <a:pt x="233" y="64"/>
                    </a:lnTo>
                    <a:lnTo>
                      <a:pt x="235" y="69"/>
                    </a:lnTo>
                    <a:lnTo>
                      <a:pt x="238" y="73"/>
                    </a:lnTo>
                    <a:lnTo>
                      <a:pt x="238" y="76"/>
                    </a:lnTo>
                    <a:lnTo>
                      <a:pt x="255" y="80"/>
                    </a:lnTo>
                    <a:lnTo>
                      <a:pt x="328" y="96"/>
                    </a:lnTo>
                    <a:lnTo>
                      <a:pt x="339" y="101"/>
                    </a:lnTo>
                    <a:lnTo>
                      <a:pt x="345" y="105"/>
                    </a:lnTo>
                    <a:lnTo>
                      <a:pt x="355" y="110"/>
                    </a:lnTo>
                    <a:lnTo>
                      <a:pt x="357" y="108"/>
                    </a:lnTo>
                    <a:lnTo>
                      <a:pt x="359" y="110"/>
                    </a:lnTo>
                    <a:lnTo>
                      <a:pt x="362" y="110"/>
                    </a:lnTo>
                    <a:lnTo>
                      <a:pt x="365" y="110"/>
                    </a:lnTo>
                    <a:lnTo>
                      <a:pt x="367" y="110"/>
                    </a:lnTo>
                    <a:lnTo>
                      <a:pt x="370" y="114"/>
                    </a:lnTo>
                    <a:lnTo>
                      <a:pt x="372" y="114"/>
                    </a:lnTo>
                    <a:lnTo>
                      <a:pt x="374" y="110"/>
                    </a:lnTo>
                    <a:lnTo>
                      <a:pt x="377" y="112"/>
                    </a:lnTo>
                    <a:lnTo>
                      <a:pt x="379" y="110"/>
                    </a:lnTo>
                    <a:lnTo>
                      <a:pt x="382" y="110"/>
                    </a:lnTo>
                    <a:lnTo>
                      <a:pt x="384" y="110"/>
                    </a:lnTo>
                    <a:lnTo>
                      <a:pt x="384" y="112"/>
                    </a:lnTo>
                    <a:lnTo>
                      <a:pt x="387" y="112"/>
                    </a:lnTo>
                    <a:lnTo>
                      <a:pt x="392" y="114"/>
                    </a:lnTo>
                    <a:lnTo>
                      <a:pt x="394" y="112"/>
                    </a:lnTo>
                    <a:lnTo>
                      <a:pt x="399" y="115"/>
                    </a:lnTo>
                    <a:lnTo>
                      <a:pt x="400" y="115"/>
                    </a:lnTo>
                    <a:lnTo>
                      <a:pt x="404" y="114"/>
                    </a:lnTo>
                    <a:lnTo>
                      <a:pt x="409" y="117"/>
                    </a:lnTo>
                    <a:lnTo>
                      <a:pt x="412" y="115"/>
                    </a:lnTo>
                    <a:lnTo>
                      <a:pt x="414" y="117"/>
                    </a:lnTo>
                    <a:lnTo>
                      <a:pt x="417" y="119"/>
                    </a:lnTo>
                    <a:lnTo>
                      <a:pt x="419" y="119"/>
                    </a:lnTo>
                    <a:lnTo>
                      <a:pt x="419" y="122"/>
                    </a:lnTo>
                    <a:lnTo>
                      <a:pt x="422" y="126"/>
                    </a:lnTo>
                    <a:lnTo>
                      <a:pt x="417" y="131"/>
                    </a:lnTo>
                    <a:lnTo>
                      <a:pt x="417" y="133"/>
                    </a:lnTo>
                    <a:lnTo>
                      <a:pt x="420" y="136"/>
                    </a:lnTo>
                    <a:lnTo>
                      <a:pt x="424" y="136"/>
                    </a:lnTo>
                    <a:lnTo>
                      <a:pt x="430" y="135"/>
                    </a:lnTo>
                    <a:lnTo>
                      <a:pt x="432" y="138"/>
                    </a:lnTo>
                    <a:lnTo>
                      <a:pt x="440" y="140"/>
                    </a:lnTo>
                    <a:lnTo>
                      <a:pt x="444" y="144"/>
                    </a:lnTo>
                    <a:lnTo>
                      <a:pt x="447" y="145"/>
                    </a:lnTo>
                    <a:lnTo>
                      <a:pt x="450" y="149"/>
                    </a:lnTo>
                    <a:lnTo>
                      <a:pt x="449" y="149"/>
                    </a:lnTo>
                    <a:lnTo>
                      <a:pt x="447" y="151"/>
                    </a:lnTo>
                    <a:lnTo>
                      <a:pt x="445" y="152"/>
                    </a:lnTo>
                    <a:lnTo>
                      <a:pt x="450" y="158"/>
                    </a:lnTo>
                    <a:lnTo>
                      <a:pt x="450" y="159"/>
                    </a:lnTo>
                    <a:lnTo>
                      <a:pt x="450" y="163"/>
                    </a:lnTo>
                    <a:lnTo>
                      <a:pt x="447" y="163"/>
                    </a:lnTo>
                    <a:lnTo>
                      <a:pt x="449" y="167"/>
                    </a:lnTo>
                    <a:lnTo>
                      <a:pt x="450" y="172"/>
                    </a:lnTo>
                    <a:lnTo>
                      <a:pt x="449" y="177"/>
                    </a:lnTo>
                    <a:lnTo>
                      <a:pt x="445" y="181"/>
                    </a:lnTo>
                    <a:lnTo>
                      <a:pt x="447" y="186"/>
                    </a:lnTo>
                    <a:lnTo>
                      <a:pt x="444" y="191"/>
                    </a:lnTo>
                    <a:lnTo>
                      <a:pt x="445" y="191"/>
                    </a:lnTo>
                    <a:lnTo>
                      <a:pt x="445" y="190"/>
                    </a:lnTo>
                    <a:lnTo>
                      <a:pt x="445" y="191"/>
                    </a:lnTo>
                    <a:lnTo>
                      <a:pt x="447" y="193"/>
                    </a:lnTo>
                    <a:lnTo>
                      <a:pt x="449" y="191"/>
                    </a:lnTo>
                    <a:lnTo>
                      <a:pt x="455" y="191"/>
                    </a:lnTo>
                    <a:lnTo>
                      <a:pt x="460" y="186"/>
                    </a:lnTo>
                    <a:lnTo>
                      <a:pt x="465" y="190"/>
                    </a:lnTo>
                    <a:lnTo>
                      <a:pt x="465" y="191"/>
                    </a:lnTo>
                    <a:lnTo>
                      <a:pt x="460" y="202"/>
                    </a:lnTo>
                    <a:lnTo>
                      <a:pt x="460" y="205"/>
                    </a:lnTo>
                    <a:lnTo>
                      <a:pt x="460" y="207"/>
                    </a:lnTo>
                    <a:lnTo>
                      <a:pt x="460" y="211"/>
                    </a:lnTo>
                    <a:lnTo>
                      <a:pt x="459" y="213"/>
                    </a:lnTo>
                    <a:lnTo>
                      <a:pt x="459" y="214"/>
                    </a:lnTo>
                    <a:lnTo>
                      <a:pt x="465" y="220"/>
                    </a:lnTo>
                    <a:lnTo>
                      <a:pt x="465" y="223"/>
                    </a:lnTo>
                    <a:lnTo>
                      <a:pt x="474" y="225"/>
                    </a:lnTo>
                    <a:lnTo>
                      <a:pt x="470" y="230"/>
                    </a:lnTo>
                    <a:lnTo>
                      <a:pt x="470" y="239"/>
                    </a:lnTo>
                    <a:lnTo>
                      <a:pt x="460" y="244"/>
                    </a:lnTo>
                    <a:close/>
                    <a:moveTo>
                      <a:pt x="519" y="195"/>
                    </a:moveTo>
                    <a:lnTo>
                      <a:pt x="524" y="193"/>
                    </a:lnTo>
                    <a:lnTo>
                      <a:pt x="525" y="200"/>
                    </a:lnTo>
                    <a:lnTo>
                      <a:pt x="524" y="204"/>
                    </a:lnTo>
                    <a:lnTo>
                      <a:pt x="519" y="200"/>
                    </a:lnTo>
                    <a:lnTo>
                      <a:pt x="522" y="213"/>
                    </a:lnTo>
                    <a:lnTo>
                      <a:pt x="517" y="214"/>
                    </a:lnTo>
                    <a:lnTo>
                      <a:pt x="520" y="220"/>
                    </a:lnTo>
                    <a:lnTo>
                      <a:pt x="517" y="221"/>
                    </a:lnTo>
                    <a:lnTo>
                      <a:pt x="519" y="227"/>
                    </a:lnTo>
                    <a:lnTo>
                      <a:pt x="515" y="225"/>
                    </a:lnTo>
                    <a:lnTo>
                      <a:pt x="510" y="236"/>
                    </a:lnTo>
                    <a:lnTo>
                      <a:pt x="512" y="243"/>
                    </a:lnTo>
                    <a:lnTo>
                      <a:pt x="509" y="251"/>
                    </a:lnTo>
                    <a:lnTo>
                      <a:pt x="500" y="262"/>
                    </a:lnTo>
                    <a:lnTo>
                      <a:pt x="494" y="257"/>
                    </a:lnTo>
                    <a:lnTo>
                      <a:pt x="490" y="248"/>
                    </a:lnTo>
                    <a:lnTo>
                      <a:pt x="495" y="234"/>
                    </a:lnTo>
                    <a:lnTo>
                      <a:pt x="500" y="228"/>
                    </a:lnTo>
                    <a:lnTo>
                      <a:pt x="504" y="211"/>
                    </a:lnTo>
                    <a:lnTo>
                      <a:pt x="509" y="213"/>
                    </a:lnTo>
                    <a:lnTo>
                      <a:pt x="517" y="193"/>
                    </a:lnTo>
                    <a:lnTo>
                      <a:pt x="519" y="195"/>
                    </a:lnTo>
                    <a:close/>
                  </a:path>
                </a:pathLst>
              </a:custGeom>
              <a:solidFill>
                <a:schemeClr val="accent1"/>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46" name="Freeform 40"/>
              <p:cNvSpPr>
                <a:spLocks/>
              </p:cNvSpPr>
              <p:nvPr/>
            </p:nvSpPr>
            <p:spPr bwMode="auto">
              <a:xfrm>
                <a:off x="3593092" y="2142637"/>
                <a:ext cx="768743" cy="706506"/>
              </a:xfrm>
              <a:custGeom>
                <a:avLst/>
                <a:gdLst>
                  <a:gd name="T0" fmla="*/ 665 w 667"/>
                  <a:gd name="T1" fmla="*/ 496 h 613"/>
                  <a:gd name="T2" fmla="*/ 662 w 667"/>
                  <a:gd name="T3" fmla="*/ 512 h 613"/>
                  <a:gd name="T4" fmla="*/ 647 w 667"/>
                  <a:gd name="T5" fmla="*/ 519 h 613"/>
                  <a:gd name="T6" fmla="*/ 637 w 667"/>
                  <a:gd name="T7" fmla="*/ 544 h 613"/>
                  <a:gd name="T8" fmla="*/ 632 w 667"/>
                  <a:gd name="T9" fmla="*/ 532 h 613"/>
                  <a:gd name="T10" fmla="*/ 627 w 667"/>
                  <a:gd name="T11" fmla="*/ 539 h 613"/>
                  <a:gd name="T12" fmla="*/ 622 w 667"/>
                  <a:gd name="T13" fmla="*/ 558 h 613"/>
                  <a:gd name="T14" fmla="*/ 620 w 667"/>
                  <a:gd name="T15" fmla="*/ 574 h 613"/>
                  <a:gd name="T16" fmla="*/ 625 w 667"/>
                  <a:gd name="T17" fmla="*/ 585 h 613"/>
                  <a:gd name="T18" fmla="*/ 588 w 667"/>
                  <a:gd name="T19" fmla="*/ 608 h 613"/>
                  <a:gd name="T20" fmla="*/ 560 w 667"/>
                  <a:gd name="T21" fmla="*/ 592 h 613"/>
                  <a:gd name="T22" fmla="*/ 575 w 667"/>
                  <a:gd name="T23" fmla="*/ 572 h 613"/>
                  <a:gd name="T24" fmla="*/ 570 w 667"/>
                  <a:gd name="T25" fmla="*/ 555 h 613"/>
                  <a:gd name="T26" fmla="*/ 521 w 667"/>
                  <a:gd name="T27" fmla="*/ 546 h 613"/>
                  <a:gd name="T28" fmla="*/ 366 w 667"/>
                  <a:gd name="T29" fmla="*/ 555 h 613"/>
                  <a:gd name="T30" fmla="*/ 246 w 667"/>
                  <a:gd name="T31" fmla="*/ 558 h 613"/>
                  <a:gd name="T32" fmla="*/ 116 w 667"/>
                  <a:gd name="T33" fmla="*/ 525 h 613"/>
                  <a:gd name="T34" fmla="*/ 115 w 667"/>
                  <a:gd name="T35" fmla="*/ 401 h 613"/>
                  <a:gd name="T36" fmla="*/ 113 w 667"/>
                  <a:gd name="T37" fmla="*/ 245 h 613"/>
                  <a:gd name="T38" fmla="*/ 106 w 667"/>
                  <a:gd name="T39" fmla="*/ 201 h 613"/>
                  <a:gd name="T40" fmla="*/ 83 w 667"/>
                  <a:gd name="T41" fmla="*/ 182 h 613"/>
                  <a:gd name="T42" fmla="*/ 70 w 667"/>
                  <a:gd name="T43" fmla="*/ 162 h 613"/>
                  <a:gd name="T44" fmla="*/ 71 w 667"/>
                  <a:gd name="T45" fmla="*/ 136 h 613"/>
                  <a:gd name="T46" fmla="*/ 86 w 667"/>
                  <a:gd name="T47" fmla="*/ 125 h 613"/>
                  <a:gd name="T48" fmla="*/ 83 w 667"/>
                  <a:gd name="T49" fmla="*/ 118 h 613"/>
                  <a:gd name="T50" fmla="*/ 76 w 667"/>
                  <a:gd name="T51" fmla="*/ 104 h 613"/>
                  <a:gd name="T52" fmla="*/ 55 w 667"/>
                  <a:gd name="T53" fmla="*/ 102 h 613"/>
                  <a:gd name="T54" fmla="*/ 36 w 667"/>
                  <a:gd name="T55" fmla="*/ 84 h 613"/>
                  <a:gd name="T56" fmla="*/ 30 w 667"/>
                  <a:gd name="T57" fmla="*/ 67 h 613"/>
                  <a:gd name="T58" fmla="*/ 11 w 667"/>
                  <a:gd name="T59" fmla="*/ 47 h 613"/>
                  <a:gd name="T60" fmla="*/ 8 w 667"/>
                  <a:gd name="T61" fmla="*/ 21 h 613"/>
                  <a:gd name="T62" fmla="*/ 3 w 667"/>
                  <a:gd name="T63" fmla="*/ 19 h 613"/>
                  <a:gd name="T64" fmla="*/ 106 w 667"/>
                  <a:gd name="T65" fmla="*/ 12 h 613"/>
                  <a:gd name="T66" fmla="*/ 228 w 667"/>
                  <a:gd name="T67" fmla="*/ 8 h 613"/>
                  <a:gd name="T68" fmla="*/ 363 w 667"/>
                  <a:gd name="T69" fmla="*/ 0 h 613"/>
                  <a:gd name="T70" fmla="*/ 395 w 667"/>
                  <a:gd name="T71" fmla="*/ 12 h 613"/>
                  <a:gd name="T72" fmla="*/ 403 w 667"/>
                  <a:gd name="T73" fmla="*/ 24 h 613"/>
                  <a:gd name="T74" fmla="*/ 406 w 667"/>
                  <a:gd name="T75" fmla="*/ 46 h 613"/>
                  <a:gd name="T76" fmla="*/ 416 w 667"/>
                  <a:gd name="T77" fmla="*/ 90 h 613"/>
                  <a:gd name="T78" fmla="*/ 423 w 667"/>
                  <a:gd name="T79" fmla="*/ 116 h 613"/>
                  <a:gd name="T80" fmla="*/ 456 w 667"/>
                  <a:gd name="T81" fmla="*/ 152 h 613"/>
                  <a:gd name="T82" fmla="*/ 490 w 667"/>
                  <a:gd name="T83" fmla="*/ 183 h 613"/>
                  <a:gd name="T84" fmla="*/ 500 w 667"/>
                  <a:gd name="T85" fmla="*/ 226 h 613"/>
                  <a:gd name="T86" fmla="*/ 533 w 667"/>
                  <a:gd name="T87" fmla="*/ 217 h 613"/>
                  <a:gd name="T88" fmla="*/ 546 w 667"/>
                  <a:gd name="T89" fmla="*/ 237 h 613"/>
                  <a:gd name="T90" fmla="*/ 538 w 667"/>
                  <a:gd name="T91" fmla="*/ 270 h 613"/>
                  <a:gd name="T92" fmla="*/ 530 w 667"/>
                  <a:gd name="T93" fmla="*/ 311 h 613"/>
                  <a:gd name="T94" fmla="*/ 556 w 667"/>
                  <a:gd name="T95" fmla="*/ 336 h 613"/>
                  <a:gd name="T96" fmla="*/ 578 w 667"/>
                  <a:gd name="T97" fmla="*/ 357 h 613"/>
                  <a:gd name="T98" fmla="*/ 602 w 667"/>
                  <a:gd name="T99" fmla="*/ 367 h 613"/>
                  <a:gd name="T100" fmla="*/ 620 w 667"/>
                  <a:gd name="T101" fmla="*/ 389 h 613"/>
                  <a:gd name="T102" fmla="*/ 627 w 667"/>
                  <a:gd name="T103" fmla="*/ 426 h 613"/>
                  <a:gd name="T104" fmla="*/ 627 w 667"/>
                  <a:gd name="T105" fmla="*/ 440 h 613"/>
                  <a:gd name="T106" fmla="*/ 648 w 667"/>
                  <a:gd name="T107" fmla="*/ 470 h 613"/>
                  <a:gd name="T108" fmla="*/ 648 w 667"/>
                  <a:gd name="T109" fmla="*/ 458 h 613"/>
                  <a:gd name="T110" fmla="*/ 667 w 667"/>
                  <a:gd name="T111" fmla="*/ 473 h 61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7"/>
                  <a:gd name="T169" fmla="*/ 0 h 613"/>
                  <a:gd name="T170" fmla="*/ 667 w 667"/>
                  <a:gd name="T171" fmla="*/ 613 h 61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7" h="613">
                    <a:moveTo>
                      <a:pt x="667" y="473"/>
                    </a:moveTo>
                    <a:lnTo>
                      <a:pt x="665" y="486"/>
                    </a:lnTo>
                    <a:lnTo>
                      <a:pt x="660" y="489"/>
                    </a:lnTo>
                    <a:lnTo>
                      <a:pt x="660" y="491"/>
                    </a:lnTo>
                    <a:lnTo>
                      <a:pt x="662" y="495"/>
                    </a:lnTo>
                    <a:lnTo>
                      <a:pt x="665" y="496"/>
                    </a:lnTo>
                    <a:lnTo>
                      <a:pt x="665" y="500"/>
                    </a:lnTo>
                    <a:lnTo>
                      <a:pt x="663" y="500"/>
                    </a:lnTo>
                    <a:lnTo>
                      <a:pt x="660" y="500"/>
                    </a:lnTo>
                    <a:lnTo>
                      <a:pt x="658" y="505"/>
                    </a:lnTo>
                    <a:lnTo>
                      <a:pt x="658" y="507"/>
                    </a:lnTo>
                    <a:lnTo>
                      <a:pt x="662" y="512"/>
                    </a:lnTo>
                    <a:lnTo>
                      <a:pt x="662" y="514"/>
                    </a:lnTo>
                    <a:lnTo>
                      <a:pt x="660" y="518"/>
                    </a:lnTo>
                    <a:lnTo>
                      <a:pt x="658" y="525"/>
                    </a:lnTo>
                    <a:lnTo>
                      <a:pt x="655" y="527"/>
                    </a:lnTo>
                    <a:lnTo>
                      <a:pt x="652" y="527"/>
                    </a:lnTo>
                    <a:lnTo>
                      <a:pt x="647" y="519"/>
                    </a:lnTo>
                    <a:lnTo>
                      <a:pt x="645" y="519"/>
                    </a:lnTo>
                    <a:lnTo>
                      <a:pt x="643" y="519"/>
                    </a:lnTo>
                    <a:lnTo>
                      <a:pt x="642" y="521"/>
                    </a:lnTo>
                    <a:lnTo>
                      <a:pt x="638" y="535"/>
                    </a:lnTo>
                    <a:lnTo>
                      <a:pt x="638" y="537"/>
                    </a:lnTo>
                    <a:lnTo>
                      <a:pt x="637" y="544"/>
                    </a:lnTo>
                    <a:lnTo>
                      <a:pt x="633" y="544"/>
                    </a:lnTo>
                    <a:lnTo>
                      <a:pt x="632" y="542"/>
                    </a:lnTo>
                    <a:lnTo>
                      <a:pt x="633" y="537"/>
                    </a:lnTo>
                    <a:lnTo>
                      <a:pt x="632" y="537"/>
                    </a:lnTo>
                    <a:lnTo>
                      <a:pt x="633" y="534"/>
                    </a:lnTo>
                    <a:lnTo>
                      <a:pt x="632" y="532"/>
                    </a:lnTo>
                    <a:lnTo>
                      <a:pt x="630" y="530"/>
                    </a:lnTo>
                    <a:lnTo>
                      <a:pt x="627" y="530"/>
                    </a:lnTo>
                    <a:lnTo>
                      <a:pt x="625" y="530"/>
                    </a:lnTo>
                    <a:lnTo>
                      <a:pt x="623" y="534"/>
                    </a:lnTo>
                    <a:lnTo>
                      <a:pt x="623" y="535"/>
                    </a:lnTo>
                    <a:lnTo>
                      <a:pt x="627" y="539"/>
                    </a:lnTo>
                    <a:lnTo>
                      <a:pt x="628" y="542"/>
                    </a:lnTo>
                    <a:lnTo>
                      <a:pt x="627" y="546"/>
                    </a:lnTo>
                    <a:lnTo>
                      <a:pt x="630" y="551"/>
                    </a:lnTo>
                    <a:lnTo>
                      <a:pt x="630" y="557"/>
                    </a:lnTo>
                    <a:lnTo>
                      <a:pt x="627" y="558"/>
                    </a:lnTo>
                    <a:lnTo>
                      <a:pt x="622" y="558"/>
                    </a:lnTo>
                    <a:lnTo>
                      <a:pt x="620" y="560"/>
                    </a:lnTo>
                    <a:lnTo>
                      <a:pt x="622" y="564"/>
                    </a:lnTo>
                    <a:lnTo>
                      <a:pt x="628" y="567"/>
                    </a:lnTo>
                    <a:lnTo>
                      <a:pt x="628" y="569"/>
                    </a:lnTo>
                    <a:lnTo>
                      <a:pt x="628" y="571"/>
                    </a:lnTo>
                    <a:lnTo>
                      <a:pt x="620" y="574"/>
                    </a:lnTo>
                    <a:lnTo>
                      <a:pt x="615" y="572"/>
                    </a:lnTo>
                    <a:lnTo>
                      <a:pt x="613" y="572"/>
                    </a:lnTo>
                    <a:lnTo>
                      <a:pt x="613" y="574"/>
                    </a:lnTo>
                    <a:lnTo>
                      <a:pt x="615" y="576"/>
                    </a:lnTo>
                    <a:lnTo>
                      <a:pt x="622" y="581"/>
                    </a:lnTo>
                    <a:lnTo>
                      <a:pt x="625" y="585"/>
                    </a:lnTo>
                    <a:lnTo>
                      <a:pt x="625" y="588"/>
                    </a:lnTo>
                    <a:lnTo>
                      <a:pt x="617" y="594"/>
                    </a:lnTo>
                    <a:lnTo>
                      <a:pt x="617" y="595"/>
                    </a:lnTo>
                    <a:lnTo>
                      <a:pt x="615" y="603"/>
                    </a:lnTo>
                    <a:lnTo>
                      <a:pt x="612" y="606"/>
                    </a:lnTo>
                    <a:lnTo>
                      <a:pt x="588" y="608"/>
                    </a:lnTo>
                    <a:lnTo>
                      <a:pt x="555" y="611"/>
                    </a:lnTo>
                    <a:lnTo>
                      <a:pt x="546" y="613"/>
                    </a:lnTo>
                    <a:lnTo>
                      <a:pt x="551" y="599"/>
                    </a:lnTo>
                    <a:lnTo>
                      <a:pt x="555" y="595"/>
                    </a:lnTo>
                    <a:lnTo>
                      <a:pt x="556" y="594"/>
                    </a:lnTo>
                    <a:lnTo>
                      <a:pt x="560" y="592"/>
                    </a:lnTo>
                    <a:lnTo>
                      <a:pt x="560" y="588"/>
                    </a:lnTo>
                    <a:lnTo>
                      <a:pt x="561" y="587"/>
                    </a:lnTo>
                    <a:lnTo>
                      <a:pt x="566" y="583"/>
                    </a:lnTo>
                    <a:lnTo>
                      <a:pt x="570" y="581"/>
                    </a:lnTo>
                    <a:lnTo>
                      <a:pt x="571" y="574"/>
                    </a:lnTo>
                    <a:lnTo>
                      <a:pt x="575" y="572"/>
                    </a:lnTo>
                    <a:lnTo>
                      <a:pt x="576" y="569"/>
                    </a:lnTo>
                    <a:lnTo>
                      <a:pt x="575" y="565"/>
                    </a:lnTo>
                    <a:lnTo>
                      <a:pt x="576" y="560"/>
                    </a:lnTo>
                    <a:lnTo>
                      <a:pt x="576" y="558"/>
                    </a:lnTo>
                    <a:lnTo>
                      <a:pt x="573" y="557"/>
                    </a:lnTo>
                    <a:lnTo>
                      <a:pt x="570" y="555"/>
                    </a:lnTo>
                    <a:lnTo>
                      <a:pt x="568" y="553"/>
                    </a:lnTo>
                    <a:lnTo>
                      <a:pt x="568" y="548"/>
                    </a:lnTo>
                    <a:lnTo>
                      <a:pt x="566" y="548"/>
                    </a:lnTo>
                    <a:lnTo>
                      <a:pt x="565" y="544"/>
                    </a:lnTo>
                    <a:lnTo>
                      <a:pt x="558" y="544"/>
                    </a:lnTo>
                    <a:lnTo>
                      <a:pt x="521" y="546"/>
                    </a:lnTo>
                    <a:lnTo>
                      <a:pt x="500" y="548"/>
                    </a:lnTo>
                    <a:lnTo>
                      <a:pt x="466" y="549"/>
                    </a:lnTo>
                    <a:lnTo>
                      <a:pt x="438" y="551"/>
                    </a:lnTo>
                    <a:lnTo>
                      <a:pt x="435" y="551"/>
                    </a:lnTo>
                    <a:lnTo>
                      <a:pt x="411" y="553"/>
                    </a:lnTo>
                    <a:lnTo>
                      <a:pt x="366" y="555"/>
                    </a:lnTo>
                    <a:lnTo>
                      <a:pt x="365" y="555"/>
                    </a:lnTo>
                    <a:lnTo>
                      <a:pt x="326" y="557"/>
                    </a:lnTo>
                    <a:lnTo>
                      <a:pt x="301" y="557"/>
                    </a:lnTo>
                    <a:lnTo>
                      <a:pt x="295" y="557"/>
                    </a:lnTo>
                    <a:lnTo>
                      <a:pt x="250" y="558"/>
                    </a:lnTo>
                    <a:lnTo>
                      <a:pt x="246" y="558"/>
                    </a:lnTo>
                    <a:lnTo>
                      <a:pt x="220" y="560"/>
                    </a:lnTo>
                    <a:lnTo>
                      <a:pt x="193" y="560"/>
                    </a:lnTo>
                    <a:lnTo>
                      <a:pt x="170" y="560"/>
                    </a:lnTo>
                    <a:lnTo>
                      <a:pt x="116" y="562"/>
                    </a:lnTo>
                    <a:lnTo>
                      <a:pt x="116" y="537"/>
                    </a:lnTo>
                    <a:lnTo>
                      <a:pt x="116" y="525"/>
                    </a:lnTo>
                    <a:lnTo>
                      <a:pt x="115" y="493"/>
                    </a:lnTo>
                    <a:lnTo>
                      <a:pt x="115" y="486"/>
                    </a:lnTo>
                    <a:lnTo>
                      <a:pt x="115" y="449"/>
                    </a:lnTo>
                    <a:lnTo>
                      <a:pt x="115" y="445"/>
                    </a:lnTo>
                    <a:lnTo>
                      <a:pt x="115" y="406"/>
                    </a:lnTo>
                    <a:lnTo>
                      <a:pt x="115" y="401"/>
                    </a:lnTo>
                    <a:lnTo>
                      <a:pt x="113" y="355"/>
                    </a:lnTo>
                    <a:lnTo>
                      <a:pt x="113" y="351"/>
                    </a:lnTo>
                    <a:lnTo>
                      <a:pt x="113" y="305"/>
                    </a:lnTo>
                    <a:lnTo>
                      <a:pt x="113" y="295"/>
                    </a:lnTo>
                    <a:lnTo>
                      <a:pt x="113" y="260"/>
                    </a:lnTo>
                    <a:lnTo>
                      <a:pt x="113" y="245"/>
                    </a:lnTo>
                    <a:lnTo>
                      <a:pt x="113" y="219"/>
                    </a:lnTo>
                    <a:lnTo>
                      <a:pt x="113" y="208"/>
                    </a:lnTo>
                    <a:lnTo>
                      <a:pt x="113" y="205"/>
                    </a:lnTo>
                    <a:lnTo>
                      <a:pt x="111" y="203"/>
                    </a:lnTo>
                    <a:lnTo>
                      <a:pt x="110" y="203"/>
                    </a:lnTo>
                    <a:lnTo>
                      <a:pt x="106" y="201"/>
                    </a:lnTo>
                    <a:lnTo>
                      <a:pt x="101" y="201"/>
                    </a:lnTo>
                    <a:lnTo>
                      <a:pt x="95" y="198"/>
                    </a:lnTo>
                    <a:lnTo>
                      <a:pt x="91" y="196"/>
                    </a:lnTo>
                    <a:lnTo>
                      <a:pt x="91" y="189"/>
                    </a:lnTo>
                    <a:lnTo>
                      <a:pt x="86" y="185"/>
                    </a:lnTo>
                    <a:lnTo>
                      <a:pt x="83" y="182"/>
                    </a:lnTo>
                    <a:lnTo>
                      <a:pt x="83" y="178"/>
                    </a:lnTo>
                    <a:lnTo>
                      <a:pt x="85" y="173"/>
                    </a:lnTo>
                    <a:lnTo>
                      <a:pt x="81" y="173"/>
                    </a:lnTo>
                    <a:lnTo>
                      <a:pt x="78" y="169"/>
                    </a:lnTo>
                    <a:lnTo>
                      <a:pt x="76" y="166"/>
                    </a:lnTo>
                    <a:lnTo>
                      <a:pt x="70" y="162"/>
                    </a:lnTo>
                    <a:lnTo>
                      <a:pt x="70" y="159"/>
                    </a:lnTo>
                    <a:lnTo>
                      <a:pt x="65" y="153"/>
                    </a:lnTo>
                    <a:lnTo>
                      <a:pt x="63" y="150"/>
                    </a:lnTo>
                    <a:lnTo>
                      <a:pt x="70" y="146"/>
                    </a:lnTo>
                    <a:lnTo>
                      <a:pt x="68" y="141"/>
                    </a:lnTo>
                    <a:lnTo>
                      <a:pt x="71" y="136"/>
                    </a:lnTo>
                    <a:lnTo>
                      <a:pt x="76" y="132"/>
                    </a:lnTo>
                    <a:lnTo>
                      <a:pt x="78" y="127"/>
                    </a:lnTo>
                    <a:lnTo>
                      <a:pt x="78" y="125"/>
                    </a:lnTo>
                    <a:lnTo>
                      <a:pt x="80" y="127"/>
                    </a:lnTo>
                    <a:lnTo>
                      <a:pt x="83" y="127"/>
                    </a:lnTo>
                    <a:lnTo>
                      <a:pt x="86" y="125"/>
                    </a:lnTo>
                    <a:lnTo>
                      <a:pt x="86" y="123"/>
                    </a:lnTo>
                    <a:lnTo>
                      <a:pt x="86" y="122"/>
                    </a:lnTo>
                    <a:lnTo>
                      <a:pt x="81" y="123"/>
                    </a:lnTo>
                    <a:lnTo>
                      <a:pt x="80" y="120"/>
                    </a:lnTo>
                    <a:lnTo>
                      <a:pt x="83" y="118"/>
                    </a:lnTo>
                    <a:lnTo>
                      <a:pt x="85" y="115"/>
                    </a:lnTo>
                    <a:lnTo>
                      <a:pt x="83" y="113"/>
                    </a:lnTo>
                    <a:lnTo>
                      <a:pt x="81" y="113"/>
                    </a:lnTo>
                    <a:lnTo>
                      <a:pt x="80" y="111"/>
                    </a:lnTo>
                    <a:lnTo>
                      <a:pt x="80" y="104"/>
                    </a:lnTo>
                    <a:lnTo>
                      <a:pt x="76" y="104"/>
                    </a:lnTo>
                    <a:lnTo>
                      <a:pt x="71" y="104"/>
                    </a:lnTo>
                    <a:lnTo>
                      <a:pt x="70" y="106"/>
                    </a:lnTo>
                    <a:lnTo>
                      <a:pt x="68" y="107"/>
                    </a:lnTo>
                    <a:lnTo>
                      <a:pt x="65" y="107"/>
                    </a:lnTo>
                    <a:lnTo>
                      <a:pt x="60" y="102"/>
                    </a:lnTo>
                    <a:lnTo>
                      <a:pt x="55" y="102"/>
                    </a:lnTo>
                    <a:lnTo>
                      <a:pt x="53" y="99"/>
                    </a:lnTo>
                    <a:lnTo>
                      <a:pt x="50" y="99"/>
                    </a:lnTo>
                    <a:lnTo>
                      <a:pt x="45" y="90"/>
                    </a:lnTo>
                    <a:lnTo>
                      <a:pt x="40" y="86"/>
                    </a:lnTo>
                    <a:lnTo>
                      <a:pt x="38" y="86"/>
                    </a:lnTo>
                    <a:lnTo>
                      <a:pt x="36" y="84"/>
                    </a:lnTo>
                    <a:lnTo>
                      <a:pt x="33" y="84"/>
                    </a:lnTo>
                    <a:lnTo>
                      <a:pt x="35" y="79"/>
                    </a:lnTo>
                    <a:lnTo>
                      <a:pt x="36" y="77"/>
                    </a:lnTo>
                    <a:lnTo>
                      <a:pt x="36" y="76"/>
                    </a:lnTo>
                    <a:lnTo>
                      <a:pt x="33" y="72"/>
                    </a:lnTo>
                    <a:lnTo>
                      <a:pt x="30" y="67"/>
                    </a:lnTo>
                    <a:lnTo>
                      <a:pt x="28" y="61"/>
                    </a:lnTo>
                    <a:lnTo>
                      <a:pt x="28" y="60"/>
                    </a:lnTo>
                    <a:lnTo>
                      <a:pt x="21" y="54"/>
                    </a:lnTo>
                    <a:lnTo>
                      <a:pt x="16" y="49"/>
                    </a:lnTo>
                    <a:lnTo>
                      <a:pt x="11" y="49"/>
                    </a:lnTo>
                    <a:lnTo>
                      <a:pt x="11" y="47"/>
                    </a:lnTo>
                    <a:lnTo>
                      <a:pt x="15" y="46"/>
                    </a:lnTo>
                    <a:lnTo>
                      <a:pt x="15" y="44"/>
                    </a:lnTo>
                    <a:lnTo>
                      <a:pt x="13" y="42"/>
                    </a:lnTo>
                    <a:lnTo>
                      <a:pt x="13" y="37"/>
                    </a:lnTo>
                    <a:lnTo>
                      <a:pt x="6" y="26"/>
                    </a:lnTo>
                    <a:lnTo>
                      <a:pt x="8" y="21"/>
                    </a:lnTo>
                    <a:lnTo>
                      <a:pt x="10" y="19"/>
                    </a:lnTo>
                    <a:lnTo>
                      <a:pt x="10" y="16"/>
                    </a:lnTo>
                    <a:lnTo>
                      <a:pt x="8" y="14"/>
                    </a:lnTo>
                    <a:lnTo>
                      <a:pt x="8" y="16"/>
                    </a:lnTo>
                    <a:lnTo>
                      <a:pt x="6" y="21"/>
                    </a:lnTo>
                    <a:lnTo>
                      <a:pt x="3" y="19"/>
                    </a:lnTo>
                    <a:lnTo>
                      <a:pt x="0" y="17"/>
                    </a:lnTo>
                    <a:lnTo>
                      <a:pt x="0" y="12"/>
                    </a:lnTo>
                    <a:lnTo>
                      <a:pt x="36" y="12"/>
                    </a:lnTo>
                    <a:lnTo>
                      <a:pt x="51" y="12"/>
                    </a:lnTo>
                    <a:lnTo>
                      <a:pt x="80" y="12"/>
                    </a:lnTo>
                    <a:lnTo>
                      <a:pt x="106" y="12"/>
                    </a:lnTo>
                    <a:lnTo>
                      <a:pt x="121" y="12"/>
                    </a:lnTo>
                    <a:lnTo>
                      <a:pt x="145" y="12"/>
                    </a:lnTo>
                    <a:lnTo>
                      <a:pt x="166" y="12"/>
                    </a:lnTo>
                    <a:lnTo>
                      <a:pt x="188" y="10"/>
                    </a:lnTo>
                    <a:lnTo>
                      <a:pt x="210" y="8"/>
                    </a:lnTo>
                    <a:lnTo>
                      <a:pt x="228" y="8"/>
                    </a:lnTo>
                    <a:lnTo>
                      <a:pt x="253" y="7"/>
                    </a:lnTo>
                    <a:lnTo>
                      <a:pt x="290" y="5"/>
                    </a:lnTo>
                    <a:lnTo>
                      <a:pt x="296" y="5"/>
                    </a:lnTo>
                    <a:lnTo>
                      <a:pt x="323" y="3"/>
                    </a:lnTo>
                    <a:lnTo>
                      <a:pt x="340" y="1"/>
                    </a:lnTo>
                    <a:lnTo>
                      <a:pt x="363" y="0"/>
                    </a:lnTo>
                    <a:lnTo>
                      <a:pt x="381" y="0"/>
                    </a:lnTo>
                    <a:lnTo>
                      <a:pt x="385" y="1"/>
                    </a:lnTo>
                    <a:lnTo>
                      <a:pt x="386" y="3"/>
                    </a:lnTo>
                    <a:lnTo>
                      <a:pt x="386" y="7"/>
                    </a:lnTo>
                    <a:lnTo>
                      <a:pt x="393" y="8"/>
                    </a:lnTo>
                    <a:lnTo>
                      <a:pt x="395" y="12"/>
                    </a:lnTo>
                    <a:lnTo>
                      <a:pt x="398" y="16"/>
                    </a:lnTo>
                    <a:lnTo>
                      <a:pt x="398" y="17"/>
                    </a:lnTo>
                    <a:lnTo>
                      <a:pt x="403" y="19"/>
                    </a:lnTo>
                    <a:lnTo>
                      <a:pt x="403" y="21"/>
                    </a:lnTo>
                    <a:lnTo>
                      <a:pt x="403" y="24"/>
                    </a:lnTo>
                    <a:lnTo>
                      <a:pt x="406" y="26"/>
                    </a:lnTo>
                    <a:lnTo>
                      <a:pt x="406" y="28"/>
                    </a:lnTo>
                    <a:lnTo>
                      <a:pt x="408" y="28"/>
                    </a:lnTo>
                    <a:lnTo>
                      <a:pt x="411" y="30"/>
                    </a:lnTo>
                    <a:lnTo>
                      <a:pt x="408" y="38"/>
                    </a:lnTo>
                    <a:lnTo>
                      <a:pt x="406" y="46"/>
                    </a:lnTo>
                    <a:lnTo>
                      <a:pt x="406" y="53"/>
                    </a:lnTo>
                    <a:lnTo>
                      <a:pt x="406" y="61"/>
                    </a:lnTo>
                    <a:lnTo>
                      <a:pt x="408" y="70"/>
                    </a:lnTo>
                    <a:lnTo>
                      <a:pt x="410" y="79"/>
                    </a:lnTo>
                    <a:lnTo>
                      <a:pt x="415" y="86"/>
                    </a:lnTo>
                    <a:lnTo>
                      <a:pt x="416" y="90"/>
                    </a:lnTo>
                    <a:lnTo>
                      <a:pt x="415" y="93"/>
                    </a:lnTo>
                    <a:lnTo>
                      <a:pt x="415" y="95"/>
                    </a:lnTo>
                    <a:lnTo>
                      <a:pt x="415" y="99"/>
                    </a:lnTo>
                    <a:lnTo>
                      <a:pt x="421" y="106"/>
                    </a:lnTo>
                    <a:lnTo>
                      <a:pt x="421" y="111"/>
                    </a:lnTo>
                    <a:lnTo>
                      <a:pt x="423" y="116"/>
                    </a:lnTo>
                    <a:lnTo>
                      <a:pt x="428" y="122"/>
                    </a:lnTo>
                    <a:lnTo>
                      <a:pt x="440" y="132"/>
                    </a:lnTo>
                    <a:lnTo>
                      <a:pt x="445" y="138"/>
                    </a:lnTo>
                    <a:lnTo>
                      <a:pt x="450" y="141"/>
                    </a:lnTo>
                    <a:lnTo>
                      <a:pt x="453" y="148"/>
                    </a:lnTo>
                    <a:lnTo>
                      <a:pt x="456" y="152"/>
                    </a:lnTo>
                    <a:lnTo>
                      <a:pt x="465" y="157"/>
                    </a:lnTo>
                    <a:lnTo>
                      <a:pt x="475" y="164"/>
                    </a:lnTo>
                    <a:lnTo>
                      <a:pt x="483" y="171"/>
                    </a:lnTo>
                    <a:lnTo>
                      <a:pt x="486" y="176"/>
                    </a:lnTo>
                    <a:lnTo>
                      <a:pt x="488" y="180"/>
                    </a:lnTo>
                    <a:lnTo>
                      <a:pt x="490" y="183"/>
                    </a:lnTo>
                    <a:lnTo>
                      <a:pt x="490" y="191"/>
                    </a:lnTo>
                    <a:lnTo>
                      <a:pt x="493" y="198"/>
                    </a:lnTo>
                    <a:lnTo>
                      <a:pt x="491" y="203"/>
                    </a:lnTo>
                    <a:lnTo>
                      <a:pt x="491" y="205"/>
                    </a:lnTo>
                    <a:lnTo>
                      <a:pt x="496" y="219"/>
                    </a:lnTo>
                    <a:lnTo>
                      <a:pt x="500" y="226"/>
                    </a:lnTo>
                    <a:lnTo>
                      <a:pt x="506" y="226"/>
                    </a:lnTo>
                    <a:lnTo>
                      <a:pt x="510" y="224"/>
                    </a:lnTo>
                    <a:lnTo>
                      <a:pt x="515" y="214"/>
                    </a:lnTo>
                    <a:lnTo>
                      <a:pt x="520" y="214"/>
                    </a:lnTo>
                    <a:lnTo>
                      <a:pt x="530" y="217"/>
                    </a:lnTo>
                    <a:lnTo>
                      <a:pt x="533" y="217"/>
                    </a:lnTo>
                    <a:lnTo>
                      <a:pt x="536" y="219"/>
                    </a:lnTo>
                    <a:lnTo>
                      <a:pt x="548" y="226"/>
                    </a:lnTo>
                    <a:lnTo>
                      <a:pt x="550" y="229"/>
                    </a:lnTo>
                    <a:lnTo>
                      <a:pt x="550" y="233"/>
                    </a:lnTo>
                    <a:lnTo>
                      <a:pt x="548" y="235"/>
                    </a:lnTo>
                    <a:lnTo>
                      <a:pt x="546" y="237"/>
                    </a:lnTo>
                    <a:lnTo>
                      <a:pt x="543" y="244"/>
                    </a:lnTo>
                    <a:lnTo>
                      <a:pt x="543" y="247"/>
                    </a:lnTo>
                    <a:lnTo>
                      <a:pt x="545" y="252"/>
                    </a:lnTo>
                    <a:lnTo>
                      <a:pt x="545" y="260"/>
                    </a:lnTo>
                    <a:lnTo>
                      <a:pt x="540" y="267"/>
                    </a:lnTo>
                    <a:lnTo>
                      <a:pt x="538" y="270"/>
                    </a:lnTo>
                    <a:lnTo>
                      <a:pt x="538" y="272"/>
                    </a:lnTo>
                    <a:lnTo>
                      <a:pt x="535" y="284"/>
                    </a:lnTo>
                    <a:lnTo>
                      <a:pt x="531" y="290"/>
                    </a:lnTo>
                    <a:lnTo>
                      <a:pt x="530" y="293"/>
                    </a:lnTo>
                    <a:lnTo>
                      <a:pt x="530" y="298"/>
                    </a:lnTo>
                    <a:lnTo>
                      <a:pt x="530" y="311"/>
                    </a:lnTo>
                    <a:lnTo>
                      <a:pt x="533" y="316"/>
                    </a:lnTo>
                    <a:lnTo>
                      <a:pt x="538" y="320"/>
                    </a:lnTo>
                    <a:lnTo>
                      <a:pt x="541" y="325"/>
                    </a:lnTo>
                    <a:lnTo>
                      <a:pt x="546" y="330"/>
                    </a:lnTo>
                    <a:lnTo>
                      <a:pt x="555" y="334"/>
                    </a:lnTo>
                    <a:lnTo>
                      <a:pt x="556" y="336"/>
                    </a:lnTo>
                    <a:lnTo>
                      <a:pt x="565" y="341"/>
                    </a:lnTo>
                    <a:lnTo>
                      <a:pt x="568" y="344"/>
                    </a:lnTo>
                    <a:lnTo>
                      <a:pt x="573" y="344"/>
                    </a:lnTo>
                    <a:lnTo>
                      <a:pt x="571" y="351"/>
                    </a:lnTo>
                    <a:lnTo>
                      <a:pt x="575" y="357"/>
                    </a:lnTo>
                    <a:lnTo>
                      <a:pt x="578" y="357"/>
                    </a:lnTo>
                    <a:lnTo>
                      <a:pt x="581" y="353"/>
                    </a:lnTo>
                    <a:lnTo>
                      <a:pt x="583" y="351"/>
                    </a:lnTo>
                    <a:lnTo>
                      <a:pt x="597" y="360"/>
                    </a:lnTo>
                    <a:lnTo>
                      <a:pt x="600" y="364"/>
                    </a:lnTo>
                    <a:lnTo>
                      <a:pt x="602" y="367"/>
                    </a:lnTo>
                    <a:lnTo>
                      <a:pt x="603" y="373"/>
                    </a:lnTo>
                    <a:lnTo>
                      <a:pt x="612" y="376"/>
                    </a:lnTo>
                    <a:lnTo>
                      <a:pt x="618" y="378"/>
                    </a:lnTo>
                    <a:lnTo>
                      <a:pt x="618" y="380"/>
                    </a:lnTo>
                    <a:lnTo>
                      <a:pt x="618" y="383"/>
                    </a:lnTo>
                    <a:lnTo>
                      <a:pt x="620" y="389"/>
                    </a:lnTo>
                    <a:lnTo>
                      <a:pt x="618" y="394"/>
                    </a:lnTo>
                    <a:lnTo>
                      <a:pt x="622" y="405"/>
                    </a:lnTo>
                    <a:lnTo>
                      <a:pt x="627" y="410"/>
                    </a:lnTo>
                    <a:lnTo>
                      <a:pt x="630" y="415"/>
                    </a:lnTo>
                    <a:lnTo>
                      <a:pt x="630" y="422"/>
                    </a:lnTo>
                    <a:lnTo>
                      <a:pt x="627" y="426"/>
                    </a:lnTo>
                    <a:lnTo>
                      <a:pt x="623" y="426"/>
                    </a:lnTo>
                    <a:lnTo>
                      <a:pt x="622" y="429"/>
                    </a:lnTo>
                    <a:lnTo>
                      <a:pt x="622" y="435"/>
                    </a:lnTo>
                    <a:lnTo>
                      <a:pt x="625" y="436"/>
                    </a:lnTo>
                    <a:lnTo>
                      <a:pt x="627" y="436"/>
                    </a:lnTo>
                    <a:lnTo>
                      <a:pt x="627" y="440"/>
                    </a:lnTo>
                    <a:lnTo>
                      <a:pt x="630" y="449"/>
                    </a:lnTo>
                    <a:lnTo>
                      <a:pt x="633" y="452"/>
                    </a:lnTo>
                    <a:lnTo>
                      <a:pt x="637" y="456"/>
                    </a:lnTo>
                    <a:lnTo>
                      <a:pt x="637" y="463"/>
                    </a:lnTo>
                    <a:lnTo>
                      <a:pt x="645" y="468"/>
                    </a:lnTo>
                    <a:lnTo>
                      <a:pt x="648" y="470"/>
                    </a:lnTo>
                    <a:lnTo>
                      <a:pt x="650" y="468"/>
                    </a:lnTo>
                    <a:lnTo>
                      <a:pt x="650" y="465"/>
                    </a:lnTo>
                    <a:lnTo>
                      <a:pt x="645" y="461"/>
                    </a:lnTo>
                    <a:lnTo>
                      <a:pt x="645" y="458"/>
                    </a:lnTo>
                    <a:lnTo>
                      <a:pt x="647" y="458"/>
                    </a:lnTo>
                    <a:lnTo>
                      <a:pt x="648" y="458"/>
                    </a:lnTo>
                    <a:lnTo>
                      <a:pt x="652" y="463"/>
                    </a:lnTo>
                    <a:lnTo>
                      <a:pt x="655" y="465"/>
                    </a:lnTo>
                    <a:lnTo>
                      <a:pt x="657" y="470"/>
                    </a:lnTo>
                    <a:lnTo>
                      <a:pt x="663" y="470"/>
                    </a:lnTo>
                    <a:lnTo>
                      <a:pt x="665" y="472"/>
                    </a:lnTo>
                    <a:lnTo>
                      <a:pt x="667" y="473"/>
                    </a:lnTo>
                    <a:close/>
                  </a:path>
                </a:pathLst>
              </a:custGeom>
              <a:solidFill>
                <a:schemeClr val="accent1"/>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grpSp>
        <p:grpSp>
          <p:nvGrpSpPr>
            <p:cNvPr id="10" name="Group 9"/>
            <p:cNvGrpSpPr/>
            <p:nvPr/>
          </p:nvGrpSpPr>
          <p:grpSpPr>
            <a:xfrm>
              <a:off x="-923993" y="2239797"/>
              <a:ext cx="5659110" cy="4519291"/>
              <a:chOff x="-184138" y="2730090"/>
              <a:chExt cx="4780735" cy="3817832"/>
            </a:xfrm>
            <a:solidFill>
              <a:schemeClr val="bg2"/>
            </a:solidFill>
          </p:grpSpPr>
          <p:grpSp>
            <p:nvGrpSpPr>
              <p:cNvPr id="11" name="Group 84"/>
              <p:cNvGrpSpPr/>
              <p:nvPr/>
            </p:nvGrpSpPr>
            <p:grpSpPr>
              <a:xfrm rot="21416439">
                <a:off x="-184138" y="2730090"/>
                <a:ext cx="3618282" cy="3398100"/>
                <a:chOff x="-987520" y="1148575"/>
                <a:chExt cx="3618282" cy="3398100"/>
              </a:xfrm>
              <a:grpFill/>
            </p:grpSpPr>
            <p:sp>
              <p:nvSpPr>
                <p:cNvPr id="18" name="Freeform 27"/>
                <p:cNvSpPr>
                  <a:spLocks/>
                </p:cNvSpPr>
                <p:nvPr/>
              </p:nvSpPr>
              <p:spPr bwMode="auto">
                <a:xfrm>
                  <a:off x="754537" y="2264728"/>
                  <a:ext cx="734167" cy="1197487"/>
                </a:xfrm>
                <a:custGeom>
                  <a:avLst/>
                  <a:gdLst>
                    <a:gd name="T0" fmla="*/ 50 w 637"/>
                    <a:gd name="T1" fmla="*/ 468 h 1039"/>
                    <a:gd name="T2" fmla="*/ 8 w 637"/>
                    <a:gd name="T3" fmla="*/ 401 h 1039"/>
                    <a:gd name="T4" fmla="*/ 3 w 637"/>
                    <a:gd name="T5" fmla="*/ 380 h 1039"/>
                    <a:gd name="T6" fmla="*/ 5 w 637"/>
                    <a:gd name="T7" fmla="*/ 368 h 1039"/>
                    <a:gd name="T8" fmla="*/ 15 w 637"/>
                    <a:gd name="T9" fmla="*/ 330 h 1039"/>
                    <a:gd name="T10" fmla="*/ 70 w 637"/>
                    <a:gd name="T11" fmla="*/ 106 h 1039"/>
                    <a:gd name="T12" fmla="*/ 153 w 637"/>
                    <a:gd name="T13" fmla="*/ 16 h 1039"/>
                    <a:gd name="T14" fmla="*/ 258 w 637"/>
                    <a:gd name="T15" fmla="*/ 42 h 1039"/>
                    <a:gd name="T16" fmla="*/ 367 w 637"/>
                    <a:gd name="T17" fmla="*/ 69 h 1039"/>
                    <a:gd name="T18" fmla="*/ 547 w 637"/>
                    <a:gd name="T19" fmla="*/ 109 h 1039"/>
                    <a:gd name="T20" fmla="*/ 637 w 637"/>
                    <a:gd name="T21" fmla="*/ 127 h 1039"/>
                    <a:gd name="T22" fmla="*/ 592 w 637"/>
                    <a:gd name="T23" fmla="*/ 376 h 1039"/>
                    <a:gd name="T24" fmla="*/ 579 w 637"/>
                    <a:gd name="T25" fmla="*/ 452 h 1039"/>
                    <a:gd name="T26" fmla="*/ 554 w 637"/>
                    <a:gd name="T27" fmla="*/ 580 h 1039"/>
                    <a:gd name="T28" fmla="*/ 530 w 637"/>
                    <a:gd name="T29" fmla="*/ 709 h 1039"/>
                    <a:gd name="T30" fmla="*/ 513 w 637"/>
                    <a:gd name="T31" fmla="*/ 808 h 1039"/>
                    <a:gd name="T32" fmla="*/ 497 w 637"/>
                    <a:gd name="T33" fmla="*/ 894 h 1039"/>
                    <a:gd name="T34" fmla="*/ 485 w 637"/>
                    <a:gd name="T35" fmla="*/ 912 h 1039"/>
                    <a:gd name="T36" fmla="*/ 475 w 637"/>
                    <a:gd name="T37" fmla="*/ 914 h 1039"/>
                    <a:gd name="T38" fmla="*/ 468 w 637"/>
                    <a:gd name="T39" fmla="*/ 903 h 1039"/>
                    <a:gd name="T40" fmla="*/ 467 w 637"/>
                    <a:gd name="T41" fmla="*/ 896 h 1039"/>
                    <a:gd name="T42" fmla="*/ 457 w 637"/>
                    <a:gd name="T43" fmla="*/ 896 h 1039"/>
                    <a:gd name="T44" fmla="*/ 448 w 637"/>
                    <a:gd name="T45" fmla="*/ 889 h 1039"/>
                    <a:gd name="T46" fmla="*/ 438 w 637"/>
                    <a:gd name="T47" fmla="*/ 889 h 1039"/>
                    <a:gd name="T48" fmla="*/ 427 w 637"/>
                    <a:gd name="T49" fmla="*/ 894 h 1039"/>
                    <a:gd name="T50" fmla="*/ 427 w 637"/>
                    <a:gd name="T51" fmla="*/ 901 h 1039"/>
                    <a:gd name="T52" fmla="*/ 425 w 637"/>
                    <a:gd name="T53" fmla="*/ 917 h 1039"/>
                    <a:gd name="T54" fmla="*/ 428 w 637"/>
                    <a:gd name="T55" fmla="*/ 924 h 1039"/>
                    <a:gd name="T56" fmla="*/ 423 w 637"/>
                    <a:gd name="T57" fmla="*/ 937 h 1039"/>
                    <a:gd name="T58" fmla="*/ 423 w 637"/>
                    <a:gd name="T59" fmla="*/ 947 h 1039"/>
                    <a:gd name="T60" fmla="*/ 423 w 637"/>
                    <a:gd name="T61" fmla="*/ 955 h 1039"/>
                    <a:gd name="T62" fmla="*/ 422 w 637"/>
                    <a:gd name="T63" fmla="*/ 962 h 1039"/>
                    <a:gd name="T64" fmla="*/ 418 w 637"/>
                    <a:gd name="T65" fmla="*/ 970 h 1039"/>
                    <a:gd name="T66" fmla="*/ 423 w 637"/>
                    <a:gd name="T67" fmla="*/ 993 h 1039"/>
                    <a:gd name="T68" fmla="*/ 422 w 637"/>
                    <a:gd name="T69" fmla="*/ 1011 h 1039"/>
                    <a:gd name="T70" fmla="*/ 418 w 637"/>
                    <a:gd name="T71" fmla="*/ 1022 h 1039"/>
                    <a:gd name="T72" fmla="*/ 413 w 637"/>
                    <a:gd name="T73" fmla="*/ 1022 h 1039"/>
                    <a:gd name="T74" fmla="*/ 415 w 637"/>
                    <a:gd name="T75" fmla="*/ 1031 h 1039"/>
                    <a:gd name="T76" fmla="*/ 410 w 637"/>
                    <a:gd name="T77" fmla="*/ 1039 h 1039"/>
                    <a:gd name="T78" fmla="*/ 310 w 637"/>
                    <a:gd name="T79" fmla="*/ 880 h 1039"/>
                    <a:gd name="T80" fmla="*/ 160 w 637"/>
                    <a:gd name="T81" fmla="*/ 643 h 1039"/>
                    <a:gd name="T82" fmla="*/ 62 w 637"/>
                    <a:gd name="T83" fmla="*/ 486 h 10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7"/>
                    <a:gd name="T127" fmla="*/ 0 h 1039"/>
                    <a:gd name="T128" fmla="*/ 637 w 637"/>
                    <a:gd name="T129" fmla="*/ 1039 h 10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7" h="1039">
                      <a:moveTo>
                        <a:pt x="62" y="486"/>
                      </a:moveTo>
                      <a:lnTo>
                        <a:pt x="50" y="468"/>
                      </a:lnTo>
                      <a:lnTo>
                        <a:pt x="30" y="438"/>
                      </a:lnTo>
                      <a:lnTo>
                        <a:pt x="8" y="401"/>
                      </a:lnTo>
                      <a:lnTo>
                        <a:pt x="0" y="389"/>
                      </a:lnTo>
                      <a:lnTo>
                        <a:pt x="3" y="380"/>
                      </a:lnTo>
                      <a:lnTo>
                        <a:pt x="3" y="375"/>
                      </a:lnTo>
                      <a:lnTo>
                        <a:pt x="5" y="368"/>
                      </a:lnTo>
                      <a:lnTo>
                        <a:pt x="10" y="348"/>
                      </a:lnTo>
                      <a:lnTo>
                        <a:pt x="15" y="330"/>
                      </a:lnTo>
                      <a:lnTo>
                        <a:pt x="23" y="295"/>
                      </a:lnTo>
                      <a:lnTo>
                        <a:pt x="70" y="106"/>
                      </a:lnTo>
                      <a:lnTo>
                        <a:pt x="95" y="0"/>
                      </a:lnTo>
                      <a:lnTo>
                        <a:pt x="153" y="16"/>
                      </a:lnTo>
                      <a:lnTo>
                        <a:pt x="157" y="16"/>
                      </a:lnTo>
                      <a:lnTo>
                        <a:pt x="258" y="42"/>
                      </a:lnTo>
                      <a:lnTo>
                        <a:pt x="365" y="67"/>
                      </a:lnTo>
                      <a:lnTo>
                        <a:pt x="367" y="69"/>
                      </a:lnTo>
                      <a:lnTo>
                        <a:pt x="462" y="90"/>
                      </a:lnTo>
                      <a:lnTo>
                        <a:pt x="547" y="109"/>
                      </a:lnTo>
                      <a:lnTo>
                        <a:pt x="615" y="124"/>
                      </a:lnTo>
                      <a:lnTo>
                        <a:pt x="637" y="127"/>
                      </a:lnTo>
                      <a:lnTo>
                        <a:pt x="614" y="260"/>
                      </a:lnTo>
                      <a:lnTo>
                        <a:pt x="592" y="376"/>
                      </a:lnTo>
                      <a:lnTo>
                        <a:pt x="587" y="403"/>
                      </a:lnTo>
                      <a:lnTo>
                        <a:pt x="579" y="452"/>
                      </a:lnTo>
                      <a:lnTo>
                        <a:pt x="557" y="566"/>
                      </a:lnTo>
                      <a:lnTo>
                        <a:pt x="554" y="580"/>
                      </a:lnTo>
                      <a:lnTo>
                        <a:pt x="544" y="636"/>
                      </a:lnTo>
                      <a:lnTo>
                        <a:pt x="530" y="709"/>
                      </a:lnTo>
                      <a:lnTo>
                        <a:pt x="517" y="788"/>
                      </a:lnTo>
                      <a:lnTo>
                        <a:pt x="513" y="808"/>
                      </a:lnTo>
                      <a:lnTo>
                        <a:pt x="498" y="891"/>
                      </a:lnTo>
                      <a:lnTo>
                        <a:pt x="497" y="894"/>
                      </a:lnTo>
                      <a:lnTo>
                        <a:pt x="490" y="901"/>
                      </a:lnTo>
                      <a:lnTo>
                        <a:pt x="485" y="912"/>
                      </a:lnTo>
                      <a:lnTo>
                        <a:pt x="477" y="914"/>
                      </a:lnTo>
                      <a:lnTo>
                        <a:pt x="475" y="914"/>
                      </a:lnTo>
                      <a:lnTo>
                        <a:pt x="468" y="907"/>
                      </a:lnTo>
                      <a:lnTo>
                        <a:pt x="468" y="903"/>
                      </a:lnTo>
                      <a:lnTo>
                        <a:pt x="468" y="900"/>
                      </a:lnTo>
                      <a:lnTo>
                        <a:pt x="467" y="896"/>
                      </a:lnTo>
                      <a:lnTo>
                        <a:pt x="463" y="893"/>
                      </a:lnTo>
                      <a:lnTo>
                        <a:pt x="457" y="896"/>
                      </a:lnTo>
                      <a:lnTo>
                        <a:pt x="453" y="894"/>
                      </a:lnTo>
                      <a:lnTo>
                        <a:pt x="448" y="889"/>
                      </a:lnTo>
                      <a:lnTo>
                        <a:pt x="442" y="889"/>
                      </a:lnTo>
                      <a:lnTo>
                        <a:pt x="438" y="889"/>
                      </a:lnTo>
                      <a:lnTo>
                        <a:pt x="428" y="893"/>
                      </a:lnTo>
                      <a:lnTo>
                        <a:pt x="427" y="894"/>
                      </a:lnTo>
                      <a:lnTo>
                        <a:pt x="427" y="898"/>
                      </a:lnTo>
                      <a:lnTo>
                        <a:pt x="427" y="901"/>
                      </a:lnTo>
                      <a:lnTo>
                        <a:pt x="423" y="907"/>
                      </a:lnTo>
                      <a:lnTo>
                        <a:pt x="425" y="917"/>
                      </a:lnTo>
                      <a:lnTo>
                        <a:pt x="428" y="923"/>
                      </a:lnTo>
                      <a:lnTo>
                        <a:pt x="428" y="924"/>
                      </a:lnTo>
                      <a:lnTo>
                        <a:pt x="425" y="926"/>
                      </a:lnTo>
                      <a:lnTo>
                        <a:pt x="423" y="937"/>
                      </a:lnTo>
                      <a:lnTo>
                        <a:pt x="422" y="942"/>
                      </a:lnTo>
                      <a:lnTo>
                        <a:pt x="423" y="947"/>
                      </a:lnTo>
                      <a:lnTo>
                        <a:pt x="422" y="953"/>
                      </a:lnTo>
                      <a:lnTo>
                        <a:pt x="423" y="955"/>
                      </a:lnTo>
                      <a:lnTo>
                        <a:pt x="423" y="958"/>
                      </a:lnTo>
                      <a:lnTo>
                        <a:pt x="422" y="962"/>
                      </a:lnTo>
                      <a:lnTo>
                        <a:pt x="422" y="967"/>
                      </a:lnTo>
                      <a:lnTo>
                        <a:pt x="418" y="970"/>
                      </a:lnTo>
                      <a:lnTo>
                        <a:pt x="420" y="979"/>
                      </a:lnTo>
                      <a:lnTo>
                        <a:pt x="423" y="993"/>
                      </a:lnTo>
                      <a:lnTo>
                        <a:pt x="422" y="1001"/>
                      </a:lnTo>
                      <a:lnTo>
                        <a:pt x="422" y="1011"/>
                      </a:lnTo>
                      <a:lnTo>
                        <a:pt x="422" y="1018"/>
                      </a:lnTo>
                      <a:lnTo>
                        <a:pt x="418" y="1022"/>
                      </a:lnTo>
                      <a:lnTo>
                        <a:pt x="418" y="1023"/>
                      </a:lnTo>
                      <a:lnTo>
                        <a:pt x="413" y="1022"/>
                      </a:lnTo>
                      <a:lnTo>
                        <a:pt x="412" y="1023"/>
                      </a:lnTo>
                      <a:lnTo>
                        <a:pt x="415" y="1031"/>
                      </a:lnTo>
                      <a:lnTo>
                        <a:pt x="410" y="1034"/>
                      </a:lnTo>
                      <a:lnTo>
                        <a:pt x="410" y="1039"/>
                      </a:lnTo>
                      <a:lnTo>
                        <a:pt x="330" y="914"/>
                      </a:lnTo>
                      <a:lnTo>
                        <a:pt x="310" y="880"/>
                      </a:lnTo>
                      <a:lnTo>
                        <a:pt x="212" y="725"/>
                      </a:lnTo>
                      <a:lnTo>
                        <a:pt x="160" y="643"/>
                      </a:lnTo>
                      <a:lnTo>
                        <a:pt x="117" y="574"/>
                      </a:lnTo>
                      <a:lnTo>
                        <a:pt x="62" y="486"/>
                      </a:lnTo>
                      <a:close/>
                    </a:path>
                  </a:pathLst>
                </a:custGeom>
                <a:solidFill>
                  <a:schemeClr val="accent1"/>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grpSp>
              <p:nvGrpSpPr>
                <p:cNvPr id="19" name="Group 53"/>
                <p:cNvGrpSpPr/>
                <p:nvPr/>
              </p:nvGrpSpPr>
              <p:grpSpPr>
                <a:xfrm>
                  <a:off x="80790" y="3715527"/>
                  <a:ext cx="514517" cy="371070"/>
                  <a:chOff x="416036" y="1600406"/>
                  <a:chExt cx="514517" cy="371070"/>
                </a:xfrm>
                <a:grpFill/>
              </p:grpSpPr>
              <p:sp>
                <p:nvSpPr>
                  <p:cNvPr id="27" name="Freeform 249"/>
                  <p:cNvSpPr>
                    <a:spLocks/>
                  </p:cNvSpPr>
                  <p:nvPr/>
                </p:nvSpPr>
                <p:spPr bwMode="auto">
                  <a:xfrm>
                    <a:off x="817800" y="1822241"/>
                    <a:ext cx="112753" cy="149235"/>
                  </a:xfrm>
                  <a:custGeom>
                    <a:avLst/>
                    <a:gdLst>
                      <a:gd name="T0" fmla="*/ 0 w 87"/>
                      <a:gd name="T1" fmla="*/ 37 h 111"/>
                      <a:gd name="T2" fmla="*/ 9 w 87"/>
                      <a:gd name="T3" fmla="*/ 75 h 111"/>
                      <a:gd name="T4" fmla="*/ 9 w 87"/>
                      <a:gd name="T5" fmla="*/ 94 h 111"/>
                      <a:gd name="T6" fmla="*/ 35 w 87"/>
                      <a:gd name="T7" fmla="*/ 111 h 111"/>
                      <a:gd name="T8" fmla="*/ 43 w 87"/>
                      <a:gd name="T9" fmla="*/ 94 h 111"/>
                      <a:gd name="T10" fmla="*/ 87 w 87"/>
                      <a:gd name="T11" fmla="*/ 65 h 111"/>
                      <a:gd name="T12" fmla="*/ 68 w 87"/>
                      <a:gd name="T13" fmla="*/ 29 h 111"/>
                      <a:gd name="T14" fmla="*/ 17 w 87"/>
                      <a:gd name="T15" fmla="*/ 0 h 111"/>
                      <a:gd name="T16" fmla="*/ 17 w 87"/>
                      <a:gd name="T17" fmla="*/ 29 h 111"/>
                      <a:gd name="T18" fmla="*/ 0 w 87"/>
                      <a:gd name="T19" fmla="*/ 37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111"/>
                      <a:gd name="T32" fmla="*/ 87 w 87"/>
                      <a:gd name="T33" fmla="*/ 111 h 1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111">
                        <a:moveTo>
                          <a:pt x="0" y="37"/>
                        </a:moveTo>
                        <a:lnTo>
                          <a:pt x="9" y="75"/>
                        </a:lnTo>
                        <a:lnTo>
                          <a:pt x="9" y="94"/>
                        </a:lnTo>
                        <a:lnTo>
                          <a:pt x="35" y="111"/>
                        </a:lnTo>
                        <a:lnTo>
                          <a:pt x="43" y="94"/>
                        </a:lnTo>
                        <a:lnTo>
                          <a:pt x="87" y="65"/>
                        </a:lnTo>
                        <a:lnTo>
                          <a:pt x="68" y="29"/>
                        </a:lnTo>
                        <a:lnTo>
                          <a:pt x="17" y="0"/>
                        </a:lnTo>
                        <a:lnTo>
                          <a:pt x="17" y="29"/>
                        </a:lnTo>
                        <a:lnTo>
                          <a:pt x="0" y="37"/>
                        </a:lnTo>
                      </a:path>
                    </a:pathLst>
                  </a:custGeom>
                  <a:no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sp>
                <p:nvSpPr>
                  <p:cNvPr id="28" name="Freeform 255"/>
                  <p:cNvSpPr>
                    <a:spLocks/>
                  </p:cNvSpPr>
                  <p:nvPr/>
                </p:nvSpPr>
                <p:spPr bwMode="auto">
                  <a:xfrm>
                    <a:off x="760775" y="1736196"/>
                    <a:ext cx="67393" cy="49745"/>
                  </a:xfrm>
                  <a:custGeom>
                    <a:avLst/>
                    <a:gdLst>
                      <a:gd name="T0" fmla="*/ 18 w 52"/>
                      <a:gd name="T1" fmla="*/ 37 h 37"/>
                      <a:gd name="T2" fmla="*/ 44 w 52"/>
                      <a:gd name="T3" fmla="*/ 37 h 37"/>
                      <a:gd name="T4" fmla="*/ 52 w 52"/>
                      <a:gd name="T5" fmla="*/ 19 h 37"/>
                      <a:gd name="T6" fmla="*/ 27 w 52"/>
                      <a:gd name="T7" fmla="*/ 9 h 37"/>
                      <a:gd name="T8" fmla="*/ 18 w 52"/>
                      <a:gd name="T9" fmla="*/ 9 h 37"/>
                      <a:gd name="T10" fmla="*/ 9 w 52"/>
                      <a:gd name="T11" fmla="*/ 0 h 37"/>
                      <a:gd name="T12" fmla="*/ 0 w 52"/>
                      <a:gd name="T13" fmla="*/ 9 h 37"/>
                      <a:gd name="T14" fmla="*/ 9 w 52"/>
                      <a:gd name="T15" fmla="*/ 27 h 37"/>
                      <a:gd name="T16" fmla="*/ 18 w 52"/>
                      <a:gd name="T17" fmla="*/ 3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37"/>
                      <a:gd name="T29" fmla="*/ 52 w 52"/>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37">
                        <a:moveTo>
                          <a:pt x="18" y="37"/>
                        </a:moveTo>
                        <a:lnTo>
                          <a:pt x="44" y="37"/>
                        </a:lnTo>
                        <a:lnTo>
                          <a:pt x="52" y="19"/>
                        </a:lnTo>
                        <a:lnTo>
                          <a:pt x="27" y="9"/>
                        </a:lnTo>
                        <a:lnTo>
                          <a:pt x="18" y="9"/>
                        </a:lnTo>
                        <a:lnTo>
                          <a:pt x="9" y="0"/>
                        </a:lnTo>
                        <a:lnTo>
                          <a:pt x="0" y="9"/>
                        </a:lnTo>
                        <a:lnTo>
                          <a:pt x="9" y="27"/>
                        </a:lnTo>
                        <a:lnTo>
                          <a:pt x="18" y="37"/>
                        </a:lnTo>
                      </a:path>
                    </a:pathLst>
                  </a:custGeom>
                  <a:grp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sp>
                <p:nvSpPr>
                  <p:cNvPr id="29" name="Freeform 261"/>
                  <p:cNvSpPr>
                    <a:spLocks/>
                  </p:cNvSpPr>
                  <p:nvPr/>
                </p:nvSpPr>
                <p:spPr bwMode="auto">
                  <a:xfrm>
                    <a:off x="751703" y="1785941"/>
                    <a:ext cx="22032" cy="12100"/>
                  </a:xfrm>
                  <a:custGeom>
                    <a:avLst/>
                    <a:gdLst>
                      <a:gd name="T0" fmla="*/ 0 w 17"/>
                      <a:gd name="T1" fmla="*/ 9 h 9"/>
                      <a:gd name="T2" fmla="*/ 17 w 17"/>
                      <a:gd name="T3" fmla="*/ 0 h 9"/>
                      <a:gd name="T4" fmla="*/ 17 w 17"/>
                      <a:gd name="T5" fmla="*/ 9 h 9"/>
                      <a:gd name="T6" fmla="*/ 0 w 17"/>
                      <a:gd name="T7" fmla="*/ 9 h 9"/>
                      <a:gd name="T8" fmla="*/ 0 60000 65536"/>
                      <a:gd name="T9" fmla="*/ 0 60000 65536"/>
                      <a:gd name="T10" fmla="*/ 0 60000 65536"/>
                      <a:gd name="T11" fmla="*/ 0 60000 65536"/>
                      <a:gd name="T12" fmla="*/ 0 w 17"/>
                      <a:gd name="T13" fmla="*/ 0 h 9"/>
                      <a:gd name="T14" fmla="*/ 17 w 17"/>
                      <a:gd name="T15" fmla="*/ 9 h 9"/>
                    </a:gdLst>
                    <a:ahLst/>
                    <a:cxnLst>
                      <a:cxn ang="T8">
                        <a:pos x="T0" y="T1"/>
                      </a:cxn>
                      <a:cxn ang="T9">
                        <a:pos x="T2" y="T3"/>
                      </a:cxn>
                      <a:cxn ang="T10">
                        <a:pos x="T4" y="T5"/>
                      </a:cxn>
                      <a:cxn ang="T11">
                        <a:pos x="T6" y="T7"/>
                      </a:cxn>
                    </a:cxnLst>
                    <a:rect l="T12" t="T13" r="T14" b="T15"/>
                    <a:pathLst>
                      <a:path w="17" h="9">
                        <a:moveTo>
                          <a:pt x="0" y="9"/>
                        </a:moveTo>
                        <a:lnTo>
                          <a:pt x="17" y="0"/>
                        </a:lnTo>
                        <a:lnTo>
                          <a:pt x="17" y="9"/>
                        </a:lnTo>
                        <a:lnTo>
                          <a:pt x="0" y="9"/>
                        </a:lnTo>
                      </a:path>
                    </a:pathLst>
                  </a:custGeom>
                  <a:grp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sp>
                <p:nvSpPr>
                  <p:cNvPr id="30" name="Freeform 267"/>
                  <p:cNvSpPr>
                    <a:spLocks/>
                  </p:cNvSpPr>
                  <p:nvPr/>
                </p:nvSpPr>
                <p:spPr bwMode="auto">
                  <a:xfrm>
                    <a:off x="729671" y="1750984"/>
                    <a:ext cx="23328" cy="22855"/>
                  </a:xfrm>
                  <a:custGeom>
                    <a:avLst/>
                    <a:gdLst>
                      <a:gd name="T0" fmla="*/ 9 w 18"/>
                      <a:gd name="T1" fmla="*/ 0 h 17"/>
                      <a:gd name="T2" fmla="*/ 9 w 18"/>
                      <a:gd name="T3" fmla="*/ 0 h 17"/>
                      <a:gd name="T4" fmla="*/ 13 w 18"/>
                      <a:gd name="T5" fmla="*/ 1 h 17"/>
                      <a:gd name="T6" fmla="*/ 15 w 18"/>
                      <a:gd name="T7" fmla="*/ 3 h 17"/>
                      <a:gd name="T8" fmla="*/ 17 w 18"/>
                      <a:gd name="T9" fmla="*/ 5 h 17"/>
                      <a:gd name="T10" fmla="*/ 18 w 18"/>
                      <a:gd name="T11" fmla="*/ 9 h 17"/>
                      <a:gd name="T12" fmla="*/ 17 w 18"/>
                      <a:gd name="T13" fmla="*/ 13 h 17"/>
                      <a:gd name="T14" fmla="*/ 15 w 18"/>
                      <a:gd name="T15" fmla="*/ 15 h 17"/>
                      <a:gd name="T16" fmla="*/ 13 w 18"/>
                      <a:gd name="T17" fmla="*/ 17 h 17"/>
                      <a:gd name="T18" fmla="*/ 9 w 18"/>
                      <a:gd name="T19" fmla="*/ 17 h 17"/>
                      <a:gd name="T20" fmla="*/ 5 w 18"/>
                      <a:gd name="T21" fmla="*/ 17 h 17"/>
                      <a:gd name="T22" fmla="*/ 3 w 18"/>
                      <a:gd name="T23" fmla="*/ 15 h 17"/>
                      <a:gd name="T24" fmla="*/ 1 w 18"/>
                      <a:gd name="T25" fmla="*/ 13 h 17"/>
                      <a:gd name="T26" fmla="*/ 0 w 18"/>
                      <a:gd name="T27" fmla="*/ 9 h 17"/>
                      <a:gd name="T28" fmla="*/ 1 w 18"/>
                      <a:gd name="T29" fmla="*/ 5 h 17"/>
                      <a:gd name="T30" fmla="*/ 3 w 18"/>
                      <a:gd name="T31" fmla="*/ 3 h 17"/>
                      <a:gd name="T32" fmla="*/ 5 w 18"/>
                      <a:gd name="T33" fmla="*/ 1 h 17"/>
                      <a:gd name="T34" fmla="*/ 9 w 18"/>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7"/>
                      <a:gd name="T56" fmla="*/ 18 w 1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7">
                        <a:moveTo>
                          <a:pt x="9" y="0"/>
                        </a:moveTo>
                        <a:lnTo>
                          <a:pt x="9" y="0"/>
                        </a:lnTo>
                        <a:lnTo>
                          <a:pt x="13" y="1"/>
                        </a:lnTo>
                        <a:lnTo>
                          <a:pt x="15" y="3"/>
                        </a:lnTo>
                        <a:lnTo>
                          <a:pt x="17" y="5"/>
                        </a:lnTo>
                        <a:lnTo>
                          <a:pt x="18" y="9"/>
                        </a:lnTo>
                        <a:lnTo>
                          <a:pt x="17" y="13"/>
                        </a:lnTo>
                        <a:lnTo>
                          <a:pt x="15" y="15"/>
                        </a:lnTo>
                        <a:lnTo>
                          <a:pt x="13" y="17"/>
                        </a:lnTo>
                        <a:lnTo>
                          <a:pt x="9" y="17"/>
                        </a:lnTo>
                        <a:lnTo>
                          <a:pt x="5" y="17"/>
                        </a:lnTo>
                        <a:lnTo>
                          <a:pt x="3" y="15"/>
                        </a:lnTo>
                        <a:lnTo>
                          <a:pt x="1" y="13"/>
                        </a:lnTo>
                        <a:lnTo>
                          <a:pt x="0" y="9"/>
                        </a:lnTo>
                        <a:lnTo>
                          <a:pt x="1" y="5"/>
                        </a:lnTo>
                        <a:lnTo>
                          <a:pt x="3" y="3"/>
                        </a:lnTo>
                        <a:lnTo>
                          <a:pt x="5" y="1"/>
                        </a:lnTo>
                        <a:lnTo>
                          <a:pt x="9" y="0"/>
                        </a:lnTo>
                      </a:path>
                    </a:pathLst>
                  </a:custGeom>
                  <a:no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sp>
                <p:nvSpPr>
                  <p:cNvPr id="31" name="Freeform 273"/>
                  <p:cNvSpPr>
                    <a:spLocks/>
                  </p:cNvSpPr>
                  <p:nvPr/>
                </p:nvSpPr>
                <p:spPr bwMode="auto">
                  <a:xfrm>
                    <a:off x="693382" y="1711995"/>
                    <a:ext cx="58320" cy="24201"/>
                  </a:xfrm>
                  <a:custGeom>
                    <a:avLst/>
                    <a:gdLst>
                      <a:gd name="T0" fmla="*/ 0 w 45"/>
                      <a:gd name="T1" fmla="*/ 18 h 18"/>
                      <a:gd name="T2" fmla="*/ 36 w 45"/>
                      <a:gd name="T3" fmla="*/ 18 h 18"/>
                      <a:gd name="T4" fmla="*/ 45 w 45"/>
                      <a:gd name="T5" fmla="*/ 0 h 18"/>
                      <a:gd name="T6" fmla="*/ 10 w 45"/>
                      <a:gd name="T7" fmla="*/ 0 h 18"/>
                      <a:gd name="T8" fmla="*/ 0 w 45"/>
                      <a:gd name="T9" fmla="*/ 18 h 18"/>
                      <a:gd name="T10" fmla="*/ 0 60000 65536"/>
                      <a:gd name="T11" fmla="*/ 0 60000 65536"/>
                      <a:gd name="T12" fmla="*/ 0 60000 65536"/>
                      <a:gd name="T13" fmla="*/ 0 60000 65536"/>
                      <a:gd name="T14" fmla="*/ 0 60000 65536"/>
                      <a:gd name="T15" fmla="*/ 0 w 45"/>
                      <a:gd name="T16" fmla="*/ 0 h 18"/>
                      <a:gd name="T17" fmla="*/ 45 w 45"/>
                      <a:gd name="T18" fmla="*/ 18 h 18"/>
                    </a:gdLst>
                    <a:ahLst/>
                    <a:cxnLst>
                      <a:cxn ang="T10">
                        <a:pos x="T0" y="T1"/>
                      </a:cxn>
                      <a:cxn ang="T11">
                        <a:pos x="T2" y="T3"/>
                      </a:cxn>
                      <a:cxn ang="T12">
                        <a:pos x="T4" y="T5"/>
                      </a:cxn>
                      <a:cxn ang="T13">
                        <a:pos x="T6" y="T7"/>
                      </a:cxn>
                      <a:cxn ang="T14">
                        <a:pos x="T8" y="T9"/>
                      </a:cxn>
                    </a:cxnLst>
                    <a:rect l="T15" t="T16" r="T17" b="T18"/>
                    <a:pathLst>
                      <a:path w="45" h="18">
                        <a:moveTo>
                          <a:pt x="0" y="18"/>
                        </a:moveTo>
                        <a:lnTo>
                          <a:pt x="36" y="18"/>
                        </a:lnTo>
                        <a:lnTo>
                          <a:pt x="45" y="0"/>
                        </a:lnTo>
                        <a:lnTo>
                          <a:pt x="10" y="0"/>
                        </a:lnTo>
                        <a:lnTo>
                          <a:pt x="0" y="18"/>
                        </a:lnTo>
                      </a:path>
                    </a:pathLst>
                  </a:custGeom>
                  <a:grp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sp>
                <p:nvSpPr>
                  <p:cNvPr id="32" name="Freeform 279"/>
                  <p:cNvSpPr>
                    <a:spLocks/>
                  </p:cNvSpPr>
                  <p:nvPr/>
                </p:nvSpPr>
                <p:spPr bwMode="auto">
                  <a:xfrm>
                    <a:off x="461397" y="1600406"/>
                    <a:ext cx="55729" cy="36300"/>
                  </a:xfrm>
                  <a:custGeom>
                    <a:avLst/>
                    <a:gdLst>
                      <a:gd name="T0" fmla="*/ 0 w 43"/>
                      <a:gd name="T1" fmla="*/ 18 h 27"/>
                      <a:gd name="T2" fmla="*/ 17 w 43"/>
                      <a:gd name="T3" fmla="*/ 27 h 27"/>
                      <a:gd name="T4" fmla="*/ 34 w 43"/>
                      <a:gd name="T5" fmla="*/ 27 h 27"/>
                      <a:gd name="T6" fmla="*/ 43 w 43"/>
                      <a:gd name="T7" fmla="*/ 9 h 27"/>
                      <a:gd name="T8" fmla="*/ 25 w 43"/>
                      <a:gd name="T9" fmla="*/ 0 h 27"/>
                      <a:gd name="T10" fmla="*/ 8 w 43"/>
                      <a:gd name="T11" fmla="*/ 9 h 27"/>
                      <a:gd name="T12" fmla="*/ 0 w 43"/>
                      <a:gd name="T13" fmla="*/ 18 h 27"/>
                      <a:gd name="T14" fmla="*/ 0 60000 65536"/>
                      <a:gd name="T15" fmla="*/ 0 60000 65536"/>
                      <a:gd name="T16" fmla="*/ 0 60000 65536"/>
                      <a:gd name="T17" fmla="*/ 0 60000 65536"/>
                      <a:gd name="T18" fmla="*/ 0 60000 65536"/>
                      <a:gd name="T19" fmla="*/ 0 60000 65536"/>
                      <a:gd name="T20" fmla="*/ 0 60000 65536"/>
                      <a:gd name="T21" fmla="*/ 0 w 43"/>
                      <a:gd name="T22" fmla="*/ 0 h 27"/>
                      <a:gd name="T23" fmla="*/ 43 w 4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27">
                        <a:moveTo>
                          <a:pt x="0" y="18"/>
                        </a:moveTo>
                        <a:lnTo>
                          <a:pt x="17" y="27"/>
                        </a:lnTo>
                        <a:lnTo>
                          <a:pt x="34" y="27"/>
                        </a:lnTo>
                        <a:lnTo>
                          <a:pt x="43" y="9"/>
                        </a:lnTo>
                        <a:lnTo>
                          <a:pt x="25" y="0"/>
                        </a:lnTo>
                        <a:lnTo>
                          <a:pt x="8" y="9"/>
                        </a:lnTo>
                        <a:lnTo>
                          <a:pt x="0" y="18"/>
                        </a:lnTo>
                      </a:path>
                    </a:pathLst>
                  </a:custGeom>
                  <a:no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sp>
                <p:nvSpPr>
                  <p:cNvPr id="33" name="Freeform 281"/>
                  <p:cNvSpPr>
                    <a:spLocks/>
                  </p:cNvSpPr>
                  <p:nvPr/>
                </p:nvSpPr>
                <p:spPr bwMode="auto">
                  <a:xfrm>
                    <a:off x="416036" y="1600406"/>
                    <a:ext cx="23328" cy="36300"/>
                  </a:xfrm>
                  <a:custGeom>
                    <a:avLst/>
                    <a:gdLst>
                      <a:gd name="T0" fmla="*/ 0 w 18"/>
                      <a:gd name="T1" fmla="*/ 27 h 27"/>
                      <a:gd name="T2" fmla="*/ 18 w 18"/>
                      <a:gd name="T3" fmla="*/ 9 h 27"/>
                      <a:gd name="T4" fmla="*/ 18 w 18"/>
                      <a:gd name="T5" fmla="*/ 0 h 27"/>
                      <a:gd name="T6" fmla="*/ 0 w 18"/>
                      <a:gd name="T7" fmla="*/ 18 h 27"/>
                      <a:gd name="T8" fmla="*/ 0 w 18"/>
                      <a:gd name="T9" fmla="*/ 27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0" y="27"/>
                        </a:moveTo>
                        <a:lnTo>
                          <a:pt x="18" y="9"/>
                        </a:lnTo>
                        <a:lnTo>
                          <a:pt x="18" y="0"/>
                        </a:lnTo>
                        <a:lnTo>
                          <a:pt x="0" y="18"/>
                        </a:lnTo>
                        <a:lnTo>
                          <a:pt x="0" y="27"/>
                        </a:lnTo>
                        <a:close/>
                      </a:path>
                    </a:pathLst>
                  </a:custGeom>
                  <a:grpFill/>
                  <a:ln w="3175">
                    <a:solidFill>
                      <a:schemeClr val="bg1">
                        <a:lumMod val="50000"/>
                      </a:schemeClr>
                    </a:solidFill>
                    <a:round/>
                    <a:headEnd/>
                    <a:tailEnd/>
                  </a:ln>
                  <a:extLst/>
                </p:spPr>
                <p:txBody>
                  <a:bodyPr/>
                  <a:lstStyle/>
                  <a:p>
                    <a:endParaRPr lang="en-US" sz="3200" b="1" dirty="0">
                      <a:solidFill>
                        <a:srgbClr val="333333"/>
                      </a:solidFill>
                      <a:latin typeface="Arial"/>
                    </a:endParaRPr>
                  </a:p>
                </p:txBody>
              </p:sp>
              <p:sp>
                <p:nvSpPr>
                  <p:cNvPr id="34" name="Freeform 288"/>
                  <p:cNvSpPr>
                    <a:spLocks/>
                  </p:cNvSpPr>
                  <p:nvPr/>
                </p:nvSpPr>
                <p:spPr bwMode="auto">
                  <a:xfrm>
                    <a:off x="605254" y="1660907"/>
                    <a:ext cx="57025" cy="51089"/>
                  </a:xfrm>
                  <a:custGeom>
                    <a:avLst/>
                    <a:gdLst>
                      <a:gd name="T0" fmla="*/ 18 w 44"/>
                      <a:gd name="T1" fmla="*/ 38 h 38"/>
                      <a:gd name="T2" fmla="*/ 44 w 44"/>
                      <a:gd name="T3" fmla="*/ 38 h 38"/>
                      <a:gd name="T4" fmla="*/ 44 w 44"/>
                      <a:gd name="T5" fmla="*/ 19 h 38"/>
                      <a:gd name="T6" fmla="*/ 26 w 44"/>
                      <a:gd name="T7" fmla="*/ 0 h 38"/>
                      <a:gd name="T8" fmla="*/ 0 w 44"/>
                      <a:gd name="T9" fmla="*/ 9 h 38"/>
                      <a:gd name="T10" fmla="*/ 18 w 44"/>
                      <a:gd name="T11" fmla="*/ 38 h 38"/>
                      <a:gd name="T12" fmla="*/ 0 60000 65536"/>
                      <a:gd name="T13" fmla="*/ 0 60000 65536"/>
                      <a:gd name="T14" fmla="*/ 0 60000 65536"/>
                      <a:gd name="T15" fmla="*/ 0 60000 65536"/>
                      <a:gd name="T16" fmla="*/ 0 60000 65536"/>
                      <a:gd name="T17" fmla="*/ 0 60000 65536"/>
                      <a:gd name="T18" fmla="*/ 0 w 44"/>
                      <a:gd name="T19" fmla="*/ 0 h 38"/>
                      <a:gd name="T20" fmla="*/ 44 w 44"/>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44" h="38">
                        <a:moveTo>
                          <a:pt x="18" y="38"/>
                        </a:moveTo>
                        <a:lnTo>
                          <a:pt x="44" y="38"/>
                        </a:lnTo>
                        <a:lnTo>
                          <a:pt x="44" y="19"/>
                        </a:lnTo>
                        <a:lnTo>
                          <a:pt x="26" y="0"/>
                        </a:lnTo>
                        <a:lnTo>
                          <a:pt x="0" y="9"/>
                        </a:lnTo>
                        <a:lnTo>
                          <a:pt x="18" y="38"/>
                        </a:lnTo>
                        <a:close/>
                      </a:path>
                    </a:pathLst>
                  </a:custGeom>
                  <a:no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grpSp>
            <p:sp>
              <p:nvSpPr>
                <p:cNvPr id="20" name="Freeform 297"/>
                <p:cNvSpPr>
                  <a:spLocks/>
                </p:cNvSpPr>
                <p:nvPr/>
              </p:nvSpPr>
              <p:spPr bwMode="auto">
                <a:xfrm>
                  <a:off x="-987520" y="3303055"/>
                  <a:ext cx="1312861" cy="1243620"/>
                </a:xfrm>
                <a:custGeom>
                  <a:avLst/>
                  <a:gdLst>
                    <a:gd name="T0" fmla="*/ 77 w 1013"/>
                    <a:gd name="T1" fmla="*/ 176 h 925"/>
                    <a:gd name="T2" fmla="*/ 136 w 1013"/>
                    <a:gd name="T3" fmla="*/ 231 h 925"/>
                    <a:gd name="T4" fmla="*/ 95 w 1013"/>
                    <a:gd name="T5" fmla="*/ 287 h 925"/>
                    <a:gd name="T6" fmla="*/ 86 w 1013"/>
                    <a:gd name="T7" fmla="*/ 251 h 925"/>
                    <a:gd name="T8" fmla="*/ 26 w 1013"/>
                    <a:gd name="T9" fmla="*/ 315 h 925"/>
                    <a:gd name="T10" fmla="*/ 60 w 1013"/>
                    <a:gd name="T11" fmla="*/ 371 h 925"/>
                    <a:gd name="T12" fmla="*/ 146 w 1013"/>
                    <a:gd name="T13" fmla="*/ 352 h 925"/>
                    <a:gd name="T14" fmla="*/ 121 w 1013"/>
                    <a:gd name="T15" fmla="*/ 426 h 925"/>
                    <a:gd name="T16" fmla="*/ 95 w 1013"/>
                    <a:gd name="T17" fmla="*/ 454 h 925"/>
                    <a:gd name="T18" fmla="*/ 52 w 1013"/>
                    <a:gd name="T19" fmla="*/ 472 h 925"/>
                    <a:gd name="T20" fmla="*/ 34 w 1013"/>
                    <a:gd name="T21" fmla="*/ 564 h 925"/>
                    <a:gd name="T22" fmla="*/ 60 w 1013"/>
                    <a:gd name="T23" fmla="*/ 619 h 925"/>
                    <a:gd name="T24" fmla="*/ 121 w 1013"/>
                    <a:gd name="T25" fmla="*/ 648 h 925"/>
                    <a:gd name="T26" fmla="*/ 121 w 1013"/>
                    <a:gd name="T27" fmla="*/ 694 h 925"/>
                    <a:gd name="T28" fmla="*/ 189 w 1013"/>
                    <a:gd name="T29" fmla="*/ 713 h 925"/>
                    <a:gd name="T30" fmla="*/ 223 w 1013"/>
                    <a:gd name="T31" fmla="*/ 722 h 925"/>
                    <a:gd name="T32" fmla="*/ 155 w 1013"/>
                    <a:gd name="T33" fmla="*/ 815 h 925"/>
                    <a:gd name="T34" fmla="*/ 103 w 1013"/>
                    <a:gd name="T35" fmla="*/ 851 h 925"/>
                    <a:gd name="T36" fmla="*/ 17 w 1013"/>
                    <a:gd name="T37" fmla="*/ 897 h 925"/>
                    <a:gd name="T38" fmla="*/ 17 w 1013"/>
                    <a:gd name="T39" fmla="*/ 925 h 925"/>
                    <a:gd name="T40" fmla="*/ 155 w 1013"/>
                    <a:gd name="T41" fmla="*/ 861 h 925"/>
                    <a:gd name="T42" fmla="*/ 335 w 1013"/>
                    <a:gd name="T43" fmla="*/ 694 h 925"/>
                    <a:gd name="T44" fmla="*/ 318 w 1013"/>
                    <a:gd name="T45" fmla="*/ 675 h 925"/>
                    <a:gd name="T46" fmla="*/ 412 w 1013"/>
                    <a:gd name="T47" fmla="*/ 546 h 925"/>
                    <a:gd name="T48" fmla="*/ 386 w 1013"/>
                    <a:gd name="T49" fmla="*/ 584 h 925"/>
                    <a:gd name="T50" fmla="*/ 395 w 1013"/>
                    <a:gd name="T51" fmla="*/ 630 h 925"/>
                    <a:gd name="T52" fmla="*/ 386 w 1013"/>
                    <a:gd name="T53" fmla="*/ 658 h 925"/>
                    <a:gd name="T54" fmla="*/ 464 w 1013"/>
                    <a:gd name="T55" fmla="*/ 611 h 925"/>
                    <a:gd name="T56" fmla="*/ 464 w 1013"/>
                    <a:gd name="T57" fmla="*/ 564 h 925"/>
                    <a:gd name="T58" fmla="*/ 575 w 1013"/>
                    <a:gd name="T59" fmla="*/ 592 h 925"/>
                    <a:gd name="T60" fmla="*/ 653 w 1013"/>
                    <a:gd name="T61" fmla="*/ 584 h 925"/>
                    <a:gd name="T62" fmla="*/ 781 w 1013"/>
                    <a:gd name="T63" fmla="*/ 630 h 925"/>
                    <a:gd name="T64" fmla="*/ 824 w 1013"/>
                    <a:gd name="T65" fmla="*/ 685 h 925"/>
                    <a:gd name="T66" fmla="*/ 893 w 1013"/>
                    <a:gd name="T67" fmla="*/ 740 h 925"/>
                    <a:gd name="T68" fmla="*/ 1013 w 1013"/>
                    <a:gd name="T69" fmla="*/ 750 h 925"/>
                    <a:gd name="T70" fmla="*/ 996 w 1013"/>
                    <a:gd name="T71" fmla="*/ 675 h 925"/>
                    <a:gd name="T72" fmla="*/ 944 w 1013"/>
                    <a:gd name="T73" fmla="*/ 666 h 925"/>
                    <a:gd name="T74" fmla="*/ 875 w 1013"/>
                    <a:gd name="T75" fmla="*/ 611 h 925"/>
                    <a:gd name="T76" fmla="*/ 790 w 1013"/>
                    <a:gd name="T77" fmla="*/ 546 h 925"/>
                    <a:gd name="T78" fmla="*/ 755 w 1013"/>
                    <a:gd name="T79" fmla="*/ 592 h 925"/>
                    <a:gd name="T80" fmla="*/ 695 w 1013"/>
                    <a:gd name="T81" fmla="*/ 538 h 925"/>
                    <a:gd name="T82" fmla="*/ 627 w 1013"/>
                    <a:gd name="T83" fmla="*/ 463 h 925"/>
                    <a:gd name="T84" fmla="*/ 549 w 1013"/>
                    <a:gd name="T85" fmla="*/ 121 h 925"/>
                    <a:gd name="T86" fmla="*/ 481 w 1013"/>
                    <a:gd name="T87" fmla="*/ 28 h 925"/>
                    <a:gd name="T88" fmla="*/ 369 w 1013"/>
                    <a:gd name="T89" fmla="*/ 28 h 925"/>
                    <a:gd name="T90" fmla="*/ 318 w 1013"/>
                    <a:gd name="T91" fmla="*/ 28 h 925"/>
                    <a:gd name="T92" fmla="*/ 240 w 1013"/>
                    <a:gd name="T93" fmla="*/ 0 h 925"/>
                    <a:gd name="T94" fmla="*/ 189 w 1013"/>
                    <a:gd name="T95" fmla="*/ 20 h 925"/>
                    <a:gd name="T96" fmla="*/ 130 w 1013"/>
                    <a:gd name="T97" fmla="*/ 75 h 925"/>
                    <a:gd name="T98" fmla="*/ 103 w 1013"/>
                    <a:gd name="T99" fmla="*/ 121 h 925"/>
                    <a:gd name="T100" fmla="*/ 52 w 1013"/>
                    <a:gd name="T101" fmla="*/ 149 h 9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13"/>
                    <a:gd name="T154" fmla="*/ 0 h 925"/>
                    <a:gd name="T155" fmla="*/ 1013 w 1013"/>
                    <a:gd name="T156" fmla="*/ 925 h 9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13" h="925">
                      <a:moveTo>
                        <a:pt x="52" y="149"/>
                      </a:moveTo>
                      <a:lnTo>
                        <a:pt x="77" y="176"/>
                      </a:lnTo>
                      <a:lnTo>
                        <a:pt x="103" y="223"/>
                      </a:lnTo>
                      <a:lnTo>
                        <a:pt x="136" y="231"/>
                      </a:lnTo>
                      <a:lnTo>
                        <a:pt x="136" y="287"/>
                      </a:lnTo>
                      <a:lnTo>
                        <a:pt x="95" y="287"/>
                      </a:lnTo>
                      <a:lnTo>
                        <a:pt x="95" y="251"/>
                      </a:lnTo>
                      <a:lnTo>
                        <a:pt x="86" y="251"/>
                      </a:lnTo>
                      <a:lnTo>
                        <a:pt x="0" y="287"/>
                      </a:lnTo>
                      <a:lnTo>
                        <a:pt x="26" y="315"/>
                      </a:lnTo>
                      <a:lnTo>
                        <a:pt x="26" y="352"/>
                      </a:lnTo>
                      <a:lnTo>
                        <a:pt x="60" y="371"/>
                      </a:lnTo>
                      <a:lnTo>
                        <a:pt x="111" y="380"/>
                      </a:lnTo>
                      <a:lnTo>
                        <a:pt x="146" y="352"/>
                      </a:lnTo>
                      <a:lnTo>
                        <a:pt x="155" y="416"/>
                      </a:lnTo>
                      <a:lnTo>
                        <a:pt x="121" y="426"/>
                      </a:lnTo>
                      <a:lnTo>
                        <a:pt x="111" y="444"/>
                      </a:lnTo>
                      <a:lnTo>
                        <a:pt x="95" y="454"/>
                      </a:lnTo>
                      <a:lnTo>
                        <a:pt x="69" y="436"/>
                      </a:lnTo>
                      <a:lnTo>
                        <a:pt x="52" y="472"/>
                      </a:lnTo>
                      <a:lnTo>
                        <a:pt x="9" y="518"/>
                      </a:lnTo>
                      <a:lnTo>
                        <a:pt x="34" y="564"/>
                      </a:lnTo>
                      <a:lnTo>
                        <a:pt x="26" y="584"/>
                      </a:lnTo>
                      <a:lnTo>
                        <a:pt x="60" y="619"/>
                      </a:lnTo>
                      <a:lnTo>
                        <a:pt x="103" y="619"/>
                      </a:lnTo>
                      <a:lnTo>
                        <a:pt x="121" y="648"/>
                      </a:lnTo>
                      <a:lnTo>
                        <a:pt x="111" y="666"/>
                      </a:lnTo>
                      <a:lnTo>
                        <a:pt x="121" y="694"/>
                      </a:lnTo>
                      <a:lnTo>
                        <a:pt x="155" y="675"/>
                      </a:lnTo>
                      <a:lnTo>
                        <a:pt x="189" y="713"/>
                      </a:lnTo>
                      <a:lnTo>
                        <a:pt x="240" y="685"/>
                      </a:lnTo>
                      <a:lnTo>
                        <a:pt x="223" y="722"/>
                      </a:lnTo>
                      <a:lnTo>
                        <a:pt x="223" y="759"/>
                      </a:lnTo>
                      <a:lnTo>
                        <a:pt x="155" y="815"/>
                      </a:lnTo>
                      <a:lnTo>
                        <a:pt x="130" y="851"/>
                      </a:lnTo>
                      <a:lnTo>
                        <a:pt x="103" y="851"/>
                      </a:lnTo>
                      <a:lnTo>
                        <a:pt x="60" y="888"/>
                      </a:lnTo>
                      <a:lnTo>
                        <a:pt x="17" y="897"/>
                      </a:lnTo>
                      <a:lnTo>
                        <a:pt x="0" y="917"/>
                      </a:lnTo>
                      <a:lnTo>
                        <a:pt x="17" y="925"/>
                      </a:lnTo>
                      <a:lnTo>
                        <a:pt x="103" y="888"/>
                      </a:lnTo>
                      <a:lnTo>
                        <a:pt x="155" y="861"/>
                      </a:lnTo>
                      <a:lnTo>
                        <a:pt x="258" y="787"/>
                      </a:lnTo>
                      <a:lnTo>
                        <a:pt x="335" y="694"/>
                      </a:lnTo>
                      <a:lnTo>
                        <a:pt x="343" y="675"/>
                      </a:lnTo>
                      <a:lnTo>
                        <a:pt x="318" y="675"/>
                      </a:lnTo>
                      <a:lnTo>
                        <a:pt x="395" y="555"/>
                      </a:lnTo>
                      <a:lnTo>
                        <a:pt x="412" y="546"/>
                      </a:lnTo>
                      <a:lnTo>
                        <a:pt x="412" y="564"/>
                      </a:lnTo>
                      <a:lnTo>
                        <a:pt x="386" y="584"/>
                      </a:lnTo>
                      <a:lnTo>
                        <a:pt x="378" y="638"/>
                      </a:lnTo>
                      <a:lnTo>
                        <a:pt x="395" y="630"/>
                      </a:lnTo>
                      <a:lnTo>
                        <a:pt x="378" y="648"/>
                      </a:lnTo>
                      <a:lnTo>
                        <a:pt x="386" y="658"/>
                      </a:lnTo>
                      <a:lnTo>
                        <a:pt x="439" y="619"/>
                      </a:lnTo>
                      <a:lnTo>
                        <a:pt x="464" y="611"/>
                      </a:lnTo>
                      <a:lnTo>
                        <a:pt x="472" y="584"/>
                      </a:lnTo>
                      <a:lnTo>
                        <a:pt x="464" y="564"/>
                      </a:lnTo>
                      <a:lnTo>
                        <a:pt x="514" y="555"/>
                      </a:lnTo>
                      <a:lnTo>
                        <a:pt x="575" y="592"/>
                      </a:lnTo>
                      <a:lnTo>
                        <a:pt x="627" y="574"/>
                      </a:lnTo>
                      <a:lnTo>
                        <a:pt x="653" y="584"/>
                      </a:lnTo>
                      <a:lnTo>
                        <a:pt x="687" y="584"/>
                      </a:lnTo>
                      <a:lnTo>
                        <a:pt x="781" y="630"/>
                      </a:lnTo>
                      <a:lnTo>
                        <a:pt x="799" y="648"/>
                      </a:lnTo>
                      <a:lnTo>
                        <a:pt x="824" y="685"/>
                      </a:lnTo>
                      <a:lnTo>
                        <a:pt x="875" y="722"/>
                      </a:lnTo>
                      <a:lnTo>
                        <a:pt x="893" y="740"/>
                      </a:lnTo>
                      <a:lnTo>
                        <a:pt x="953" y="777"/>
                      </a:lnTo>
                      <a:lnTo>
                        <a:pt x="1013" y="750"/>
                      </a:lnTo>
                      <a:lnTo>
                        <a:pt x="1013" y="713"/>
                      </a:lnTo>
                      <a:lnTo>
                        <a:pt x="996" y="675"/>
                      </a:lnTo>
                      <a:lnTo>
                        <a:pt x="970" y="666"/>
                      </a:lnTo>
                      <a:lnTo>
                        <a:pt x="944" y="666"/>
                      </a:lnTo>
                      <a:lnTo>
                        <a:pt x="910" y="638"/>
                      </a:lnTo>
                      <a:lnTo>
                        <a:pt x="875" y="611"/>
                      </a:lnTo>
                      <a:lnTo>
                        <a:pt x="806" y="538"/>
                      </a:lnTo>
                      <a:lnTo>
                        <a:pt x="790" y="546"/>
                      </a:lnTo>
                      <a:lnTo>
                        <a:pt x="772" y="574"/>
                      </a:lnTo>
                      <a:lnTo>
                        <a:pt x="755" y="592"/>
                      </a:lnTo>
                      <a:lnTo>
                        <a:pt x="695" y="555"/>
                      </a:lnTo>
                      <a:lnTo>
                        <a:pt x="695" y="538"/>
                      </a:lnTo>
                      <a:lnTo>
                        <a:pt x="644" y="555"/>
                      </a:lnTo>
                      <a:lnTo>
                        <a:pt x="627" y="463"/>
                      </a:lnTo>
                      <a:lnTo>
                        <a:pt x="584" y="259"/>
                      </a:lnTo>
                      <a:lnTo>
                        <a:pt x="549" y="121"/>
                      </a:lnTo>
                      <a:lnTo>
                        <a:pt x="532" y="56"/>
                      </a:lnTo>
                      <a:lnTo>
                        <a:pt x="481" y="28"/>
                      </a:lnTo>
                      <a:lnTo>
                        <a:pt x="455" y="47"/>
                      </a:lnTo>
                      <a:lnTo>
                        <a:pt x="369" y="28"/>
                      </a:lnTo>
                      <a:lnTo>
                        <a:pt x="343" y="38"/>
                      </a:lnTo>
                      <a:lnTo>
                        <a:pt x="318" y="28"/>
                      </a:lnTo>
                      <a:lnTo>
                        <a:pt x="318" y="20"/>
                      </a:lnTo>
                      <a:lnTo>
                        <a:pt x="240" y="0"/>
                      </a:lnTo>
                      <a:lnTo>
                        <a:pt x="233" y="20"/>
                      </a:lnTo>
                      <a:lnTo>
                        <a:pt x="189" y="20"/>
                      </a:lnTo>
                      <a:lnTo>
                        <a:pt x="155" y="47"/>
                      </a:lnTo>
                      <a:lnTo>
                        <a:pt x="130" y="75"/>
                      </a:lnTo>
                      <a:lnTo>
                        <a:pt x="121" y="103"/>
                      </a:lnTo>
                      <a:lnTo>
                        <a:pt x="103" y="121"/>
                      </a:lnTo>
                      <a:lnTo>
                        <a:pt x="69" y="121"/>
                      </a:lnTo>
                      <a:lnTo>
                        <a:pt x="52" y="149"/>
                      </a:lnTo>
                    </a:path>
                  </a:pathLst>
                </a:custGeom>
                <a:noFill/>
                <a:ln w="3175" cap="rnd">
                  <a:solidFill>
                    <a:schemeClr val="bg1">
                      <a:lumMod val="50000"/>
                    </a:schemeClr>
                  </a:solidFill>
                  <a:round/>
                  <a:headEnd/>
                  <a:tailEnd/>
                </a:ln>
              </p:spPr>
              <p:txBody>
                <a:bodyPr/>
                <a:lstStyle/>
                <a:p>
                  <a:endParaRPr lang="en-US" sz="3200" b="1" dirty="0">
                    <a:solidFill>
                      <a:srgbClr val="333333"/>
                    </a:solidFill>
                    <a:latin typeface="Arial"/>
                  </a:endParaRPr>
                </a:p>
              </p:txBody>
            </p:sp>
            <p:sp>
              <p:nvSpPr>
                <p:cNvPr id="21" name="Freeform 6"/>
                <p:cNvSpPr>
                  <a:spLocks noEditPoints="1"/>
                </p:cNvSpPr>
                <p:nvPr/>
              </p:nvSpPr>
              <p:spPr bwMode="auto">
                <a:xfrm>
                  <a:off x="618430" y="1148575"/>
                  <a:ext cx="773353" cy="597015"/>
                </a:xfrm>
                <a:custGeom>
                  <a:avLst/>
                  <a:gdLst>
                    <a:gd name="T0" fmla="*/ 196 w 671"/>
                    <a:gd name="T1" fmla="*/ 117 h 518"/>
                    <a:gd name="T2" fmla="*/ 201 w 671"/>
                    <a:gd name="T3" fmla="*/ 80 h 518"/>
                    <a:gd name="T4" fmla="*/ 211 w 671"/>
                    <a:gd name="T5" fmla="*/ 76 h 518"/>
                    <a:gd name="T6" fmla="*/ 217 w 671"/>
                    <a:gd name="T7" fmla="*/ 37 h 518"/>
                    <a:gd name="T8" fmla="*/ 206 w 671"/>
                    <a:gd name="T9" fmla="*/ 0 h 518"/>
                    <a:gd name="T10" fmla="*/ 671 w 671"/>
                    <a:gd name="T11" fmla="*/ 127 h 518"/>
                    <a:gd name="T12" fmla="*/ 622 w 671"/>
                    <a:gd name="T13" fmla="*/ 352 h 518"/>
                    <a:gd name="T14" fmla="*/ 596 w 671"/>
                    <a:gd name="T15" fmla="*/ 469 h 518"/>
                    <a:gd name="T16" fmla="*/ 602 w 671"/>
                    <a:gd name="T17" fmla="*/ 495 h 518"/>
                    <a:gd name="T18" fmla="*/ 551 w 671"/>
                    <a:gd name="T19" fmla="*/ 506 h 518"/>
                    <a:gd name="T20" fmla="*/ 417 w 671"/>
                    <a:gd name="T21" fmla="*/ 477 h 518"/>
                    <a:gd name="T22" fmla="*/ 381 w 671"/>
                    <a:gd name="T23" fmla="*/ 474 h 518"/>
                    <a:gd name="T24" fmla="*/ 344 w 671"/>
                    <a:gd name="T25" fmla="*/ 474 h 518"/>
                    <a:gd name="T26" fmla="*/ 309 w 671"/>
                    <a:gd name="T27" fmla="*/ 481 h 518"/>
                    <a:gd name="T28" fmla="*/ 274 w 671"/>
                    <a:gd name="T29" fmla="*/ 469 h 518"/>
                    <a:gd name="T30" fmla="*/ 244 w 671"/>
                    <a:gd name="T31" fmla="*/ 472 h 518"/>
                    <a:gd name="T32" fmla="*/ 222 w 671"/>
                    <a:gd name="T33" fmla="*/ 474 h 518"/>
                    <a:gd name="T34" fmla="*/ 214 w 671"/>
                    <a:gd name="T35" fmla="*/ 458 h 518"/>
                    <a:gd name="T36" fmla="*/ 181 w 671"/>
                    <a:gd name="T37" fmla="*/ 449 h 518"/>
                    <a:gd name="T38" fmla="*/ 156 w 671"/>
                    <a:gd name="T39" fmla="*/ 449 h 518"/>
                    <a:gd name="T40" fmla="*/ 121 w 671"/>
                    <a:gd name="T41" fmla="*/ 449 h 518"/>
                    <a:gd name="T42" fmla="*/ 89 w 671"/>
                    <a:gd name="T43" fmla="*/ 428 h 518"/>
                    <a:gd name="T44" fmla="*/ 96 w 671"/>
                    <a:gd name="T45" fmla="*/ 400 h 518"/>
                    <a:gd name="T46" fmla="*/ 87 w 671"/>
                    <a:gd name="T47" fmla="*/ 362 h 518"/>
                    <a:gd name="T48" fmla="*/ 66 w 671"/>
                    <a:gd name="T49" fmla="*/ 352 h 518"/>
                    <a:gd name="T50" fmla="*/ 15 w 671"/>
                    <a:gd name="T51" fmla="*/ 322 h 518"/>
                    <a:gd name="T52" fmla="*/ 10 w 671"/>
                    <a:gd name="T53" fmla="*/ 301 h 518"/>
                    <a:gd name="T54" fmla="*/ 27 w 671"/>
                    <a:gd name="T55" fmla="*/ 265 h 518"/>
                    <a:gd name="T56" fmla="*/ 17 w 671"/>
                    <a:gd name="T57" fmla="*/ 246 h 518"/>
                    <a:gd name="T58" fmla="*/ 25 w 671"/>
                    <a:gd name="T59" fmla="*/ 235 h 518"/>
                    <a:gd name="T60" fmla="*/ 17 w 671"/>
                    <a:gd name="T61" fmla="*/ 226 h 518"/>
                    <a:gd name="T62" fmla="*/ 25 w 671"/>
                    <a:gd name="T63" fmla="*/ 131 h 518"/>
                    <a:gd name="T64" fmla="*/ 25 w 671"/>
                    <a:gd name="T65" fmla="*/ 28 h 518"/>
                    <a:gd name="T66" fmla="*/ 161 w 671"/>
                    <a:gd name="T67" fmla="*/ 111 h 518"/>
                    <a:gd name="T68" fmla="*/ 176 w 671"/>
                    <a:gd name="T69" fmla="*/ 140 h 518"/>
                    <a:gd name="T70" fmla="*/ 157 w 671"/>
                    <a:gd name="T71" fmla="*/ 147 h 518"/>
                    <a:gd name="T72" fmla="*/ 127 w 671"/>
                    <a:gd name="T73" fmla="*/ 203 h 518"/>
                    <a:gd name="T74" fmla="*/ 146 w 671"/>
                    <a:gd name="T75" fmla="*/ 172 h 518"/>
                    <a:gd name="T76" fmla="*/ 187 w 671"/>
                    <a:gd name="T77" fmla="*/ 145 h 518"/>
                    <a:gd name="T78" fmla="*/ 172 w 671"/>
                    <a:gd name="T79" fmla="*/ 193 h 518"/>
                    <a:gd name="T80" fmla="*/ 164 w 671"/>
                    <a:gd name="T81" fmla="*/ 225 h 518"/>
                    <a:gd name="T82" fmla="*/ 161 w 671"/>
                    <a:gd name="T83" fmla="*/ 207 h 518"/>
                    <a:gd name="T84" fmla="*/ 142 w 671"/>
                    <a:gd name="T85" fmla="*/ 233 h 518"/>
                    <a:gd name="T86" fmla="*/ 114 w 671"/>
                    <a:gd name="T87" fmla="*/ 219 h 518"/>
                    <a:gd name="T88" fmla="*/ 142 w 671"/>
                    <a:gd name="T89" fmla="*/ 246 h 518"/>
                    <a:gd name="T90" fmla="*/ 174 w 671"/>
                    <a:gd name="T91" fmla="*/ 230 h 518"/>
                    <a:gd name="T92" fmla="*/ 186 w 671"/>
                    <a:gd name="T93" fmla="*/ 216 h 518"/>
                    <a:gd name="T94" fmla="*/ 207 w 671"/>
                    <a:gd name="T95" fmla="*/ 145 h 518"/>
                    <a:gd name="T96" fmla="*/ 169 w 671"/>
                    <a:gd name="T97" fmla="*/ 65 h 518"/>
                    <a:gd name="T98" fmla="*/ 164 w 671"/>
                    <a:gd name="T99" fmla="*/ 41 h 518"/>
                    <a:gd name="T100" fmla="*/ 167 w 671"/>
                    <a:gd name="T101" fmla="*/ 58 h 518"/>
                    <a:gd name="T102" fmla="*/ 201 w 671"/>
                    <a:gd name="T103" fmla="*/ 92 h 518"/>
                    <a:gd name="T104" fmla="*/ 191 w 671"/>
                    <a:gd name="T105" fmla="*/ 122 h 518"/>
                    <a:gd name="T106" fmla="*/ 194 w 671"/>
                    <a:gd name="T107" fmla="*/ 145 h 518"/>
                    <a:gd name="T108" fmla="*/ 177 w 671"/>
                    <a:gd name="T109" fmla="*/ 99 h 5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71"/>
                    <a:gd name="T166" fmla="*/ 0 h 518"/>
                    <a:gd name="T167" fmla="*/ 671 w 671"/>
                    <a:gd name="T168" fmla="*/ 518 h 5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71" h="518">
                      <a:moveTo>
                        <a:pt x="209" y="108"/>
                      </a:moveTo>
                      <a:lnTo>
                        <a:pt x="204" y="106"/>
                      </a:lnTo>
                      <a:lnTo>
                        <a:pt x="201" y="118"/>
                      </a:lnTo>
                      <a:lnTo>
                        <a:pt x="206" y="129"/>
                      </a:lnTo>
                      <a:lnTo>
                        <a:pt x="196" y="117"/>
                      </a:lnTo>
                      <a:lnTo>
                        <a:pt x="196" y="106"/>
                      </a:lnTo>
                      <a:lnTo>
                        <a:pt x="201" y="101"/>
                      </a:lnTo>
                      <a:lnTo>
                        <a:pt x="209" y="104"/>
                      </a:lnTo>
                      <a:lnTo>
                        <a:pt x="212" y="99"/>
                      </a:lnTo>
                      <a:lnTo>
                        <a:pt x="201" y="80"/>
                      </a:lnTo>
                      <a:lnTo>
                        <a:pt x="192" y="78"/>
                      </a:lnTo>
                      <a:lnTo>
                        <a:pt x="194" y="65"/>
                      </a:lnTo>
                      <a:lnTo>
                        <a:pt x="201" y="65"/>
                      </a:lnTo>
                      <a:lnTo>
                        <a:pt x="206" y="74"/>
                      </a:lnTo>
                      <a:lnTo>
                        <a:pt x="211" y="76"/>
                      </a:lnTo>
                      <a:lnTo>
                        <a:pt x="211" y="62"/>
                      </a:lnTo>
                      <a:lnTo>
                        <a:pt x="219" y="58"/>
                      </a:lnTo>
                      <a:lnTo>
                        <a:pt x="216" y="53"/>
                      </a:lnTo>
                      <a:lnTo>
                        <a:pt x="214" y="42"/>
                      </a:lnTo>
                      <a:lnTo>
                        <a:pt x="217" y="37"/>
                      </a:lnTo>
                      <a:lnTo>
                        <a:pt x="204" y="27"/>
                      </a:lnTo>
                      <a:lnTo>
                        <a:pt x="202" y="12"/>
                      </a:lnTo>
                      <a:lnTo>
                        <a:pt x="199" y="5"/>
                      </a:lnTo>
                      <a:lnTo>
                        <a:pt x="206" y="7"/>
                      </a:lnTo>
                      <a:lnTo>
                        <a:pt x="206" y="0"/>
                      </a:lnTo>
                      <a:lnTo>
                        <a:pt x="359" y="46"/>
                      </a:lnTo>
                      <a:lnTo>
                        <a:pt x="522" y="90"/>
                      </a:lnTo>
                      <a:lnTo>
                        <a:pt x="576" y="104"/>
                      </a:lnTo>
                      <a:lnTo>
                        <a:pt x="638" y="118"/>
                      </a:lnTo>
                      <a:lnTo>
                        <a:pt x="671" y="127"/>
                      </a:lnTo>
                      <a:lnTo>
                        <a:pt x="668" y="149"/>
                      </a:lnTo>
                      <a:lnTo>
                        <a:pt x="644" y="249"/>
                      </a:lnTo>
                      <a:lnTo>
                        <a:pt x="643" y="260"/>
                      </a:lnTo>
                      <a:lnTo>
                        <a:pt x="626" y="338"/>
                      </a:lnTo>
                      <a:lnTo>
                        <a:pt x="622" y="352"/>
                      </a:lnTo>
                      <a:lnTo>
                        <a:pt x="619" y="370"/>
                      </a:lnTo>
                      <a:lnTo>
                        <a:pt x="602" y="446"/>
                      </a:lnTo>
                      <a:lnTo>
                        <a:pt x="601" y="460"/>
                      </a:lnTo>
                      <a:lnTo>
                        <a:pt x="599" y="465"/>
                      </a:lnTo>
                      <a:lnTo>
                        <a:pt x="596" y="469"/>
                      </a:lnTo>
                      <a:lnTo>
                        <a:pt x="599" y="472"/>
                      </a:lnTo>
                      <a:lnTo>
                        <a:pt x="599" y="477"/>
                      </a:lnTo>
                      <a:lnTo>
                        <a:pt x="601" y="484"/>
                      </a:lnTo>
                      <a:lnTo>
                        <a:pt x="599" y="492"/>
                      </a:lnTo>
                      <a:lnTo>
                        <a:pt x="602" y="495"/>
                      </a:lnTo>
                      <a:lnTo>
                        <a:pt x="597" y="504"/>
                      </a:lnTo>
                      <a:lnTo>
                        <a:pt x="594" y="506"/>
                      </a:lnTo>
                      <a:lnTo>
                        <a:pt x="597" y="507"/>
                      </a:lnTo>
                      <a:lnTo>
                        <a:pt x="599" y="518"/>
                      </a:lnTo>
                      <a:lnTo>
                        <a:pt x="551" y="506"/>
                      </a:lnTo>
                      <a:lnTo>
                        <a:pt x="539" y="504"/>
                      </a:lnTo>
                      <a:lnTo>
                        <a:pt x="507" y="495"/>
                      </a:lnTo>
                      <a:lnTo>
                        <a:pt x="506" y="495"/>
                      </a:lnTo>
                      <a:lnTo>
                        <a:pt x="422" y="474"/>
                      </a:lnTo>
                      <a:lnTo>
                        <a:pt x="417" y="477"/>
                      </a:lnTo>
                      <a:lnTo>
                        <a:pt x="406" y="479"/>
                      </a:lnTo>
                      <a:lnTo>
                        <a:pt x="402" y="479"/>
                      </a:lnTo>
                      <a:lnTo>
                        <a:pt x="392" y="476"/>
                      </a:lnTo>
                      <a:lnTo>
                        <a:pt x="386" y="476"/>
                      </a:lnTo>
                      <a:lnTo>
                        <a:pt x="381" y="474"/>
                      </a:lnTo>
                      <a:lnTo>
                        <a:pt x="374" y="474"/>
                      </a:lnTo>
                      <a:lnTo>
                        <a:pt x="367" y="470"/>
                      </a:lnTo>
                      <a:lnTo>
                        <a:pt x="364" y="472"/>
                      </a:lnTo>
                      <a:lnTo>
                        <a:pt x="357" y="477"/>
                      </a:lnTo>
                      <a:lnTo>
                        <a:pt x="344" y="474"/>
                      </a:lnTo>
                      <a:lnTo>
                        <a:pt x="341" y="476"/>
                      </a:lnTo>
                      <a:lnTo>
                        <a:pt x="331" y="476"/>
                      </a:lnTo>
                      <a:lnTo>
                        <a:pt x="322" y="477"/>
                      </a:lnTo>
                      <a:lnTo>
                        <a:pt x="314" y="477"/>
                      </a:lnTo>
                      <a:lnTo>
                        <a:pt x="309" y="481"/>
                      </a:lnTo>
                      <a:lnTo>
                        <a:pt x="302" y="481"/>
                      </a:lnTo>
                      <a:lnTo>
                        <a:pt x="287" y="479"/>
                      </a:lnTo>
                      <a:lnTo>
                        <a:pt x="282" y="477"/>
                      </a:lnTo>
                      <a:lnTo>
                        <a:pt x="279" y="470"/>
                      </a:lnTo>
                      <a:lnTo>
                        <a:pt x="274" y="469"/>
                      </a:lnTo>
                      <a:lnTo>
                        <a:pt x="271" y="469"/>
                      </a:lnTo>
                      <a:lnTo>
                        <a:pt x="267" y="470"/>
                      </a:lnTo>
                      <a:lnTo>
                        <a:pt x="251" y="474"/>
                      </a:lnTo>
                      <a:lnTo>
                        <a:pt x="246" y="476"/>
                      </a:lnTo>
                      <a:lnTo>
                        <a:pt x="244" y="472"/>
                      </a:lnTo>
                      <a:lnTo>
                        <a:pt x="241" y="474"/>
                      </a:lnTo>
                      <a:lnTo>
                        <a:pt x="236" y="470"/>
                      </a:lnTo>
                      <a:lnTo>
                        <a:pt x="232" y="470"/>
                      </a:lnTo>
                      <a:lnTo>
                        <a:pt x="227" y="474"/>
                      </a:lnTo>
                      <a:lnTo>
                        <a:pt x="222" y="474"/>
                      </a:lnTo>
                      <a:lnTo>
                        <a:pt x="221" y="472"/>
                      </a:lnTo>
                      <a:lnTo>
                        <a:pt x="222" y="465"/>
                      </a:lnTo>
                      <a:lnTo>
                        <a:pt x="221" y="465"/>
                      </a:lnTo>
                      <a:lnTo>
                        <a:pt x="216" y="462"/>
                      </a:lnTo>
                      <a:lnTo>
                        <a:pt x="214" y="458"/>
                      </a:lnTo>
                      <a:lnTo>
                        <a:pt x="209" y="456"/>
                      </a:lnTo>
                      <a:lnTo>
                        <a:pt x="204" y="456"/>
                      </a:lnTo>
                      <a:lnTo>
                        <a:pt x="202" y="454"/>
                      </a:lnTo>
                      <a:lnTo>
                        <a:pt x="196" y="449"/>
                      </a:lnTo>
                      <a:lnTo>
                        <a:pt x="181" y="449"/>
                      </a:lnTo>
                      <a:lnTo>
                        <a:pt x="176" y="447"/>
                      </a:lnTo>
                      <a:lnTo>
                        <a:pt x="172" y="446"/>
                      </a:lnTo>
                      <a:lnTo>
                        <a:pt x="164" y="446"/>
                      </a:lnTo>
                      <a:lnTo>
                        <a:pt x="159" y="449"/>
                      </a:lnTo>
                      <a:lnTo>
                        <a:pt x="156" y="449"/>
                      </a:lnTo>
                      <a:lnTo>
                        <a:pt x="152" y="451"/>
                      </a:lnTo>
                      <a:lnTo>
                        <a:pt x="146" y="453"/>
                      </a:lnTo>
                      <a:lnTo>
                        <a:pt x="129" y="454"/>
                      </a:lnTo>
                      <a:lnTo>
                        <a:pt x="124" y="453"/>
                      </a:lnTo>
                      <a:lnTo>
                        <a:pt x="121" y="449"/>
                      </a:lnTo>
                      <a:lnTo>
                        <a:pt x="114" y="447"/>
                      </a:lnTo>
                      <a:lnTo>
                        <a:pt x="104" y="440"/>
                      </a:lnTo>
                      <a:lnTo>
                        <a:pt x="97" y="435"/>
                      </a:lnTo>
                      <a:lnTo>
                        <a:pt x="94" y="431"/>
                      </a:lnTo>
                      <a:lnTo>
                        <a:pt x="89" y="428"/>
                      </a:lnTo>
                      <a:lnTo>
                        <a:pt x="91" y="417"/>
                      </a:lnTo>
                      <a:lnTo>
                        <a:pt x="92" y="414"/>
                      </a:lnTo>
                      <a:lnTo>
                        <a:pt x="92" y="407"/>
                      </a:lnTo>
                      <a:lnTo>
                        <a:pt x="94" y="401"/>
                      </a:lnTo>
                      <a:lnTo>
                        <a:pt x="96" y="400"/>
                      </a:lnTo>
                      <a:lnTo>
                        <a:pt x="94" y="394"/>
                      </a:lnTo>
                      <a:lnTo>
                        <a:pt x="96" y="389"/>
                      </a:lnTo>
                      <a:lnTo>
                        <a:pt x="92" y="377"/>
                      </a:lnTo>
                      <a:lnTo>
                        <a:pt x="92" y="370"/>
                      </a:lnTo>
                      <a:lnTo>
                        <a:pt x="87" y="362"/>
                      </a:lnTo>
                      <a:lnTo>
                        <a:pt x="82" y="355"/>
                      </a:lnTo>
                      <a:lnTo>
                        <a:pt x="77" y="350"/>
                      </a:lnTo>
                      <a:lnTo>
                        <a:pt x="72" y="348"/>
                      </a:lnTo>
                      <a:lnTo>
                        <a:pt x="69" y="348"/>
                      </a:lnTo>
                      <a:lnTo>
                        <a:pt x="66" y="352"/>
                      </a:lnTo>
                      <a:lnTo>
                        <a:pt x="61" y="350"/>
                      </a:lnTo>
                      <a:lnTo>
                        <a:pt x="52" y="329"/>
                      </a:lnTo>
                      <a:lnTo>
                        <a:pt x="39" y="327"/>
                      </a:lnTo>
                      <a:lnTo>
                        <a:pt x="31" y="320"/>
                      </a:lnTo>
                      <a:lnTo>
                        <a:pt x="15" y="322"/>
                      </a:lnTo>
                      <a:lnTo>
                        <a:pt x="9" y="309"/>
                      </a:lnTo>
                      <a:lnTo>
                        <a:pt x="0" y="313"/>
                      </a:lnTo>
                      <a:lnTo>
                        <a:pt x="15" y="267"/>
                      </a:lnTo>
                      <a:lnTo>
                        <a:pt x="17" y="274"/>
                      </a:lnTo>
                      <a:lnTo>
                        <a:pt x="10" y="301"/>
                      </a:lnTo>
                      <a:lnTo>
                        <a:pt x="25" y="302"/>
                      </a:lnTo>
                      <a:lnTo>
                        <a:pt x="19" y="290"/>
                      </a:lnTo>
                      <a:lnTo>
                        <a:pt x="24" y="288"/>
                      </a:lnTo>
                      <a:lnTo>
                        <a:pt x="24" y="272"/>
                      </a:lnTo>
                      <a:lnTo>
                        <a:pt x="27" y="265"/>
                      </a:lnTo>
                      <a:lnTo>
                        <a:pt x="37" y="262"/>
                      </a:lnTo>
                      <a:lnTo>
                        <a:pt x="32" y="258"/>
                      </a:lnTo>
                      <a:lnTo>
                        <a:pt x="19" y="258"/>
                      </a:lnTo>
                      <a:lnTo>
                        <a:pt x="15" y="255"/>
                      </a:lnTo>
                      <a:lnTo>
                        <a:pt x="17" y="246"/>
                      </a:lnTo>
                      <a:lnTo>
                        <a:pt x="19" y="232"/>
                      </a:lnTo>
                      <a:lnTo>
                        <a:pt x="20" y="232"/>
                      </a:lnTo>
                      <a:lnTo>
                        <a:pt x="20" y="235"/>
                      </a:lnTo>
                      <a:lnTo>
                        <a:pt x="24" y="244"/>
                      </a:lnTo>
                      <a:lnTo>
                        <a:pt x="25" y="235"/>
                      </a:lnTo>
                      <a:lnTo>
                        <a:pt x="47" y="232"/>
                      </a:lnTo>
                      <a:lnTo>
                        <a:pt x="32" y="225"/>
                      </a:lnTo>
                      <a:lnTo>
                        <a:pt x="32" y="217"/>
                      </a:lnTo>
                      <a:lnTo>
                        <a:pt x="25" y="214"/>
                      </a:lnTo>
                      <a:lnTo>
                        <a:pt x="17" y="226"/>
                      </a:lnTo>
                      <a:lnTo>
                        <a:pt x="24" y="196"/>
                      </a:lnTo>
                      <a:lnTo>
                        <a:pt x="24" y="180"/>
                      </a:lnTo>
                      <a:lnTo>
                        <a:pt x="20" y="170"/>
                      </a:lnTo>
                      <a:lnTo>
                        <a:pt x="24" y="147"/>
                      </a:lnTo>
                      <a:lnTo>
                        <a:pt x="25" y="131"/>
                      </a:lnTo>
                      <a:lnTo>
                        <a:pt x="24" y="106"/>
                      </a:lnTo>
                      <a:lnTo>
                        <a:pt x="15" y="95"/>
                      </a:lnTo>
                      <a:lnTo>
                        <a:pt x="15" y="57"/>
                      </a:lnTo>
                      <a:lnTo>
                        <a:pt x="20" y="48"/>
                      </a:lnTo>
                      <a:lnTo>
                        <a:pt x="25" y="28"/>
                      </a:lnTo>
                      <a:lnTo>
                        <a:pt x="37" y="35"/>
                      </a:lnTo>
                      <a:lnTo>
                        <a:pt x="76" y="76"/>
                      </a:lnTo>
                      <a:lnTo>
                        <a:pt x="122" y="97"/>
                      </a:lnTo>
                      <a:lnTo>
                        <a:pt x="147" y="99"/>
                      </a:lnTo>
                      <a:lnTo>
                        <a:pt x="161" y="111"/>
                      </a:lnTo>
                      <a:lnTo>
                        <a:pt x="161" y="115"/>
                      </a:lnTo>
                      <a:lnTo>
                        <a:pt x="169" y="108"/>
                      </a:lnTo>
                      <a:lnTo>
                        <a:pt x="176" y="108"/>
                      </a:lnTo>
                      <a:lnTo>
                        <a:pt x="171" y="115"/>
                      </a:lnTo>
                      <a:lnTo>
                        <a:pt x="176" y="140"/>
                      </a:lnTo>
                      <a:lnTo>
                        <a:pt x="176" y="147"/>
                      </a:lnTo>
                      <a:lnTo>
                        <a:pt x="166" y="152"/>
                      </a:lnTo>
                      <a:lnTo>
                        <a:pt x="162" y="152"/>
                      </a:lnTo>
                      <a:lnTo>
                        <a:pt x="162" y="145"/>
                      </a:lnTo>
                      <a:lnTo>
                        <a:pt x="157" y="147"/>
                      </a:lnTo>
                      <a:lnTo>
                        <a:pt x="149" y="166"/>
                      </a:lnTo>
                      <a:lnTo>
                        <a:pt x="139" y="172"/>
                      </a:lnTo>
                      <a:lnTo>
                        <a:pt x="122" y="187"/>
                      </a:lnTo>
                      <a:lnTo>
                        <a:pt x="116" y="200"/>
                      </a:lnTo>
                      <a:lnTo>
                        <a:pt x="127" y="203"/>
                      </a:lnTo>
                      <a:lnTo>
                        <a:pt x="146" y="196"/>
                      </a:lnTo>
                      <a:lnTo>
                        <a:pt x="126" y="202"/>
                      </a:lnTo>
                      <a:lnTo>
                        <a:pt x="121" y="198"/>
                      </a:lnTo>
                      <a:lnTo>
                        <a:pt x="132" y="182"/>
                      </a:lnTo>
                      <a:lnTo>
                        <a:pt x="146" y="172"/>
                      </a:lnTo>
                      <a:lnTo>
                        <a:pt x="161" y="170"/>
                      </a:lnTo>
                      <a:lnTo>
                        <a:pt x="166" y="159"/>
                      </a:lnTo>
                      <a:lnTo>
                        <a:pt x="179" y="150"/>
                      </a:lnTo>
                      <a:lnTo>
                        <a:pt x="181" y="140"/>
                      </a:lnTo>
                      <a:lnTo>
                        <a:pt x="187" y="145"/>
                      </a:lnTo>
                      <a:lnTo>
                        <a:pt x="186" y="166"/>
                      </a:lnTo>
                      <a:lnTo>
                        <a:pt x="172" y="170"/>
                      </a:lnTo>
                      <a:lnTo>
                        <a:pt x="171" y="186"/>
                      </a:lnTo>
                      <a:lnTo>
                        <a:pt x="174" y="186"/>
                      </a:lnTo>
                      <a:lnTo>
                        <a:pt x="172" y="193"/>
                      </a:lnTo>
                      <a:lnTo>
                        <a:pt x="176" y="196"/>
                      </a:lnTo>
                      <a:lnTo>
                        <a:pt x="167" y="209"/>
                      </a:lnTo>
                      <a:lnTo>
                        <a:pt x="167" y="212"/>
                      </a:lnTo>
                      <a:lnTo>
                        <a:pt x="162" y="216"/>
                      </a:lnTo>
                      <a:lnTo>
                        <a:pt x="164" y="225"/>
                      </a:lnTo>
                      <a:lnTo>
                        <a:pt x="161" y="226"/>
                      </a:lnTo>
                      <a:lnTo>
                        <a:pt x="159" y="221"/>
                      </a:lnTo>
                      <a:lnTo>
                        <a:pt x="159" y="225"/>
                      </a:lnTo>
                      <a:lnTo>
                        <a:pt x="152" y="219"/>
                      </a:lnTo>
                      <a:lnTo>
                        <a:pt x="161" y="207"/>
                      </a:lnTo>
                      <a:lnTo>
                        <a:pt x="149" y="212"/>
                      </a:lnTo>
                      <a:lnTo>
                        <a:pt x="146" y="221"/>
                      </a:lnTo>
                      <a:lnTo>
                        <a:pt x="147" y="226"/>
                      </a:lnTo>
                      <a:lnTo>
                        <a:pt x="142" y="233"/>
                      </a:lnTo>
                      <a:lnTo>
                        <a:pt x="139" y="223"/>
                      </a:lnTo>
                      <a:lnTo>
                        <a:pt x="147" y="210"/>
                      </a:lnTo>
                      <a:lnTo>
                        <a:pt x="146" y="207"/>
                      </a:lnTo>
                      <a:lnTo>
                        <a:pt x="137" y="214"/>
                      </a:lnTo>
                      <a:lnTo>
                        <a:pt x="114" y="219"/>
                      </a:lnTo>
                      <a:lnTo>
                        <a:pt x="112" y="235"/>
                      </a:lnTo>
                      <a:lnTo>
                        <a:pt x="117" y="235"/>
                      </a:lnTo>
                      <a:lnTo>
                        <a:pt x="124" y="244"/>
                      </a:lnTo>
                      <a:lnTo>
                        <a:pt x="139" y="239"/>
                      </a:lnTo>
                      <a:lnTo>
                        <a:pt x="142" y="246"/>
                      </a:lnTo>
                      <a:lnTo>
                        <a:pt x="144" y="244"/>
                      </a:lnTo>
                      <a:lnTo>
                        <a:pt x="157" y="235"/>
                      </a:lnTo>
                      <a:lnTo>
                        <a:pt x="166" y="225"/>
                      </a:lnTo>
                      <a:lnTo>
                        <a:pt x="166" y="219"/>
                      </a:lnTo>
                      <a:lnTo>
                        <a:pt x="174" y="230"/>
                      </a:lnTo>
                      <a:lnTo>
                        <a:pt x="176" y="228"/>
                      </a:lnTo>
                      <a:lnTo>
                        <a:pt x="174" y="225"/>
                      </a:lnTo>
                      <a:lnTo>
                        <a:pt x="176" y="223"/>
                      </a:lnTo>
                      <a:lnTo>
                        <a:pt x="184" y="221"/>
                      </a:lnTo>
                      <a:lnTo>
                        <a:pt x="186" y="216"/>
                      </a:lnTo>
                      <a:lnTo>
                        <a:pt x="184" y="198"/>
                      </a:lnTo>
                      <a:lnTo>
                        <a:pt x="189" y="187"/>
                      </a:lnTo>
                      <a:lnTo>
                        <a:pt x="187" y="179"/>
                      </a:lnTo>
                      <a:lnTo>
                        <a:pt x="194" y="164"/>
                      </a:lnTo>
                      <a:lnTo>
                        <a:pt x="207" y="145"/>
                      </a:lnTo>
                      <a:lnTo>
                        <a:pt x="214" y="145"/>
                      </a:lnTo>
                      <a:lnTo>
                        <a:pt x="216" y="140"/>
                      </a:lnTo>
                      <a:lnTo>
                        <a:pt x="207" y="120"/>
                      </a:lnTo>
                      <a:lnTo>
                        <a:pt x="209" y="108"/>
                      </a:lnTo>
                      <a:close/>
                      <a:moveTo>
                        <a:pt x="169" y="65"/>
                      </a:moveTo>
                      <a:lnTo>
                        <a:pt x="161" y="58"/>
                      </a:lnTo>
                      <a:lnTo>
                        <a:pt x="157" y="51"/>
                      </a:lnTo>
                      <a:lnTo>
                        <a:pt x="157" y="46"/>
                      </a:lnTo>
                      <a:lnTo>
                        <a:pt x="162" y="39"/>
                      </a:lnTo>
                      <a:lnTo>
                        <a:pt x="164" y="41"/>
                      </a:lnTo>
                      <a:lnTo>
                        <a:pt x="171" y="50"/>
                      </a:lnTo>
                      <a:lnTo>
                        <a:pt x="169" y="53"/>
                      </a:lnTo>
                      <a:lnTo>
                        <a:pt x="172" y="55"/>
                      </a:lnTo>
                      <a:lnTo>
                        <a:pt x="167" y="55"/>
                      </a:lnTo>
                      <a:lnTo>
                        <a:pt x="167" y="58"/>
                      </a:lnTo>
                      <a:lnTo>
                        <a:pt x="169" y="65"/>
                      </a:lnTo>
                      <a:close/>
                      <a:moveTo>
                        <a:pt x="182" y="92"/>
                      </a:moveTo>
                      <a:lnTo>
                        <a:pt x="192" y="80"/>
                      </a:lnTo>
                      <a:lnTo>
                        <a:pt x="197" y="80"/>
                      </a:lnTo>
                      <a:lnTo>
                        <a:pt x="201" y="92"/>
                      </a:lnTo>
                      <a:lnTo>
                        <a:pt x="201" y="97"/>
                      </a:lnTo>
                      <a:lnTo>
                        <a:pt x="192" y="94"/>
                      </a:lnTo>
                      <a:lnTo>
                        <a:pt x="181" y="99"/>
                      </a:lnTo>
                      <a:lnTo>
                        <a:pt x="191" y="104"/>
                      </a:lnTo>
                      <a:lnTo>
                        <a:pt x="191" y="122"/>
                      </a:lnTo>
                      <a:lnTo>
                        <a:pt x="196" y="122"/>
                      </a:lnTo>
                      <a:lnTo>
                        <a:pt x="204" y="133"/>
                      </a:lnTo>
                      <a:lnTo>
                        <a:pt x="202" y="141"/>
                      </a:lnTo>
                      <a:lnTo>
                        <a:pt x="199" y="149"/>
                      </a:lnTo>
                      <a:lnTo>
                        <a:pt x="194" y="145"/>
                      </a:lnTo>
                      <a:lnTo>
                        <a:pt x="194" y="136"/>
                      </a:lnTo>
                      <a:lnTo>
                        <a:pt x="187" y="136"/>
                      </a:lnTo>
                      <a:lnTo>
                        <a:pt x="184" y="127"/>
                      </a:lnTo>
                      <a:lnTo>
                        <a:pt x="182" y="106"/>
                      </a:lnTo>
                      <a:lnTo>
                        <a:pt x="177" y="99"/>
                      </a:lnTo>
                      <a:lnTo>
                        <a:pt x="182" y="92"/>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22" name="Freeform 11"/>
                <p:cNvSpPr>
                  <a:spLocks/>
                </p:cNvSpPr>
                <p:nvPr/>
              </p:nvSpPr>
              <p:spPr bwMode="auto">
                <a:xfrm>
                  <a:off x="1775578" y="2016436"/>
                  <a:ext cx="805624" cy="707659"/>
                </a:xfrm>
                <a:custGeom>
                  <a:avLst/>
                  <a:gdLst>
                    <a:gd name="T0" fmla="*/ 664 w 699"/>
                    <a:gd name="T1" fmla="*/ 520 h 614"/>
                    <a:gd name="T2" fmla="*/ 662 w 699"/>
                    <a:gd name="T3" fmla="*/ 538 h 614"/>
                    <a:gd name="T4" fmla="*/ 661 w 699"/>
                    <a:gd name="T5" fmla="*/ 563 h 614"/>
                    <a:gd name="T6" fmla="*/ 657 w 699"/>
                    <a:gd name="T7" fmla="*/ 614 h 614"/>
                    <a:gd name="T8" fmla="*/ 574 w 699"/>
                    <a:gd name="T9" fmla="*/ 607 h 614"/>
                    <a:gd name="T10" fmla="*/ 542 w 699"/>
                    <a:gd name="T11" fmla="*/ 603 h 614"/>
                    <a:gd name="T12" fmla="*/ 456 w 699"/>
                    <a:gd name="T13" fmla="*/ 593 h 614"/>
                    <a:gd name="T14" fmla="*/ 444 w 699"/>
                    <a:gd name="T15" fmla="*/ 593 h 614"/>
                    <a:gd name="T16" fmla="*/ 392 w 699"/>
                    <a:gd name="T17" fmla="*/ 586 h 614"/>
                    <a:gd name="T18" fmla="*/ 352 w 699"/>
                    <a:gd name="T19" fmla="*/ 580 h 614"/>
                    <a:gd name="T20" fmla="*/ 294 w 699"/>
                    <a:gd name="T21" fmla="*/ 573 h 614"/>
                    <a:gd name="T22" fmla="*/ 189 w 699"/>
                    <a:gd name="T23" fmla="*/ 559 h 614"/>
                    <a:gd name="T24" fmla="*/ 99 w 699"/>
                    <a:gd name="T25" fmla="*/ 545 h 614"/>
                    <a:gd name="T26" fmla="*/ 94 w 699"/>
                    <a:gd name="T27" fmla="*/ 545 h 614"/>
                    <a:gd name="T28" fmla="*/ 0 w 699"/>
                    <a:gd name="T29" fmla="*/ 529 h 614"/>
                    <a:gd name="T30" fmla="*/ 5 w 699"/>
                    <a:gd name="T31" fmla="*/ 495 h 614"/>
                    <a:gd name="T32" fmla="*/ 12 w 699"/>
                    <a:gd name="T33" fmla="*/ 453 h 614"/>
                    <a:gd name="T34" fmla="*/ 20 w 699"/>
                    <a:gd name="T35" fmla="*/ 396 h 614"/>
                    <a:gd name="T36" fmla="*/ 32 w 699"/>
                    <a:gd name="T37" fmla="*/ 329 h 614"/>
                    <a:gd name="T38" fmla="*/ 42 w 699"/>
                    <a:gd name="T39" fmla="*/ 260 h 614"/>
                    <a:gd name="T40" fmla="*/ 47 w 699"/>
                    <a:gd name="T41" fmla="*/ 227 h 614"/>
                    <a:gd name="T42" fmla="*/ 52 w 699"/>
                    <a:gd name="T43" fmla="*/ 195 h 614"/>
                    <a:gd name="T44" fmla="*/ 60 w 699"/>
                    <a:gd name="T45" fmla="*/ 133 h 614"/>
                    <a:gd name="T46" fmla="*/ 70 w 699"/>
                    <a:gd name="T47" fmla="*/ 69 h 614"/>
                    <a:gd name="T48" fmla="*/ 74 w 699"/>
                    <a:gd name="T49" fmla="*/ 43 h 614"/>
                    <a:gd name="T50" fmla="*/ 80 w 699"/>
                    <a:gd name="T51" fmla="*/ 0 h 614"/>
                    <a:gd name="T52" fmla="*/ 135 w 699"/>
                    <a:gd name="T53" fmla="*/ 9 h 614"/>
                    <a:gd name="T54" fmla="*/ 139 w 699"/>
                    <a:gd name="T55" fmla="*/ 9 h 614"/>
                    <a:gd name="T56" fmla="*/ 174 w 699"/>
                    <a:gd name="T57" fmla="*/ 14 h 614"/>
                    <a:gd name="T58" fmla="*/ 190 w 699"/>
                    <a:gd name="T59" fmla="*/ 18 h 614"/>
                    <a:gd name="T60" fmla="*/ 296 w 699"/>
                    <a:gd name="T61" fmla="*/ 32 h 614"/>
                    <a:gd name="T62" fmla="*/ 327 w 699"/>
                    <a:gd name="T63" fmla="*/ 37 h 614"/>
                    <a:gd name="T64" fmla="*/ 359 w 699"/>
                    <a:gd name="T65" fmla="*/ 41 h 614"/>
                    <a:gd name="T66" fmla="*/ 504 w 699"/>
                    <a:gd name="T67" fmla="*/ 60 h 614"/>
                    <a:gd name="T68" fmla="*/ 526 w 699"/>
                    <a:gd name="T69" fmla="*/ 62 h 614"/>
                    <a:gd name="T70" fmla="*/ 609 w 699"/>
                    <a:gd name="T71" fmla="*/ 71 h 614"/>
                    <a:gd name="T72" fmla="*/ 612 w 699"/>
                    <a:gd name="T73" fmla="*/ 71 h 614"/>
                    <a:gd name="T74" fmla="*/ 699 w 699"/>
                    <a:gd name="T75" fmla="*/ 80 h 614"/>
                    <a:gd name="T76" fmla="*/ 696 w 699"/>
                    <a:gd name="T77" fmla="*/ 136 h 614"/>
                    <a:gd name="T78" fmla="*/ 691 w 699"/>
                    <a:gd name="T79" fmla="*/ 188 h 614"/>
                    <a:gd name="T80" fmla="*/ 691 w 699"/>
                    <a:gd name="T81" fmla="*/ 193 h 614"/>
                    <a:gd name="T82" fmla="*/ 687 w 699"/>
                    <a:gd name="T83" fmla="*/ 232 h 614"/>
                    <a:gd name="T84" fmla="*/ 684 w 699"/>
                    <a:gd name="T85" fmla="*/ 280 h 614"/>
                    <a:gd name="T86" fmla="*/ 684 w 699"/>
                    <a:gd name="T87" fmla="*/ 281 h 614"/>
                    <a:gd name="T88" fmla="*/ 679 w 699"/>
                    <a:gd name="T89" fmla="*/ 345 h 614"/>
                    <a:gd name="T90" fmla="*/ 674 w 699"/>
                    <a:gd name="T91" fmla="*/ 398 h 614"/>
                    <a:gd name="T92" fmla="*/ 667 w 699"/>
                    <a:gd name="T93" fmla="*/ 479 h 614"/>
                    <a:gd name="T94" fmla="*/ 664 w 699"/>
                    <a:gd name="T95" fmla="*/ 520 h 6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9"/>
                    <a:gd name="T145" fmla="*/ 0 h 614"/>
                    <a:gd name="T146" fmla="*/ 699 w 699"/>
                    <a:gd name="T147" fmla="*/ 614 h 61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9" h="614">
                      <a:moveTo>
                        <a:pt x="664" y="520"/>
                      </a:moveTo>
                      <a:lnTo>
                        <a:pt x="662" y="538"/>
                      </a:lnTo>
                      <a:lnTo>
                        <a:pt x="661" y="563"/>
                      </a:lnTo>
                      <a:lnTo>
                        <a:pt x="657" y="614"/>
                      </a:lnTo>
                      <a:lnTo>
                        <a:pt x="574" y="607"/>
                      </a:lnTo>
                      <a:lnTo>
                        <a:pt x="542" y="603"/>
                      </a:lnTo>
                      <a:lnTo>
                        <a:pt x="456" y="593"/>
                      </a:lnTo>
                      <a:lnTo>
                        <a:pt x="444" y="593"/>
                      </a:lnTo>
                      <a:lnTo>
                        <a:pt x="392" y="586"/>
                      </a:lnTo>
                      <a:lnTo>
                        <a:pt x="352" y="580"/>
                      </a:lnTo>
                      <a:lnTo>
                        <a:pt x="294" y="573"/>
                      </a:lnTo>
                      <a:lnTo>
                        <a:pt x="189" y="559"/>
                      </a:lnTo>
                      <a:lnTo>
                        <a:pt x="99" y="545"/>
                      </a:lnTo>
                      <a:lnTo>
                        <a:pt x="94" y="545"/>
                      </a:lnTo>
                      <a:lnTo>
                        <a:pt x="0" y="529"/>
                      </a:lnTo>
                      <a:lnTo>
                        <a:pt x="5" y="495"/>
                      </a:lnTo>
                      <a:lnTo>
                        <a:pt x="12" y="453"/>
                      </a:lnTo>
                      <a:lnTo>
                        <a:pt x="20" y="396"/>
                      </a:lnTo>
                      <a:lnTo>
                        <a:pt x="32" y="329"/>
                      </a:lnTo>
                      <a:lnTo>
                        <a:pt x="42" y="260"/>
                      </a:lnTo>
                      <a:lnTo>
                        <a:pt x="47" y="227"/>
                      </a:lnTo>
                      <a:lnTo>
                        <a:pt x="52" y="195"/>
                      </a:lnTo>
                      <a:lnTo>
                        <a:pt x="60" y="133"/>
                      </a:lnTo>
                      <a:lnTo>
                        <a:pt x="70" y="69"/>
                      </a:lnTo>
                      <a:lnTo>
                        <a:pt x="74" y="43"/>
                      </a:lnTo>
                      <a:lnTo>
                        <a:pt x="80" y="0"/>
                      </a:lnTo>
                      <a:lnTo>
                        <a:pt x="135" y="9"/>
                      </a:lnTo>
                      <a:lnTo>
                        <a:pt x="139" y="9"/>
                      </a:lnTo>
                      <a:lnTo>
                        <a:pt x="174" y="14"/>
                      </a:lnTo>
                      <a:lnTo>
                        <a:pt x="190" y="18"/>
                      </a:lnTo>
                      <a:lnTo>
                        <a:pt x="296" y="32"/>
                      </a:lnTo>
                      <a:lnTo>
                        <a:pt x="327" y="37"/>
                      </a:lnTo>
                      <a:lnTo>
                        <a:pt x="359" y="41"/>
                      </a:lnTo>
                      <a:lnTo>
                        <a:pt x="504" y="60"/>
                      </a:lnTo>
                      <a:lnTo>
                        <a:pt x="526" y="62"/>
                      </a:lnTo>
                      <a:lnTo>
                        <a:pt x="609" y="71"/>
                      </a:lnTo>
                      <a:lnTo>
                        <a:pt x="612" y="71"/>
                      </a:lnTo>
                      <a:lnTo>
                        <a:pt x="699" y="80"/>
                      </a:lnTo>
                      <a:lnTo>
                        <a:pt x="696" y="136"/>
                      </a:lnTo>
                      <a:lnTo>
                        <a:pt x="691" y="188"/>
                      </a:lnTo>
                      <a:lnTo>
                        <a:pt x="691" y="193"/>
                      </a:lnTo>
                      <a:lnTo>
                        <a:pt x="687" y="232"/>
                      </a:lnTo>
                      <a:lnTo>
                        <a:pt x="684" y="280"/>
                      </a:lnTo>
                      <a:lnTo>
                        <a:pt x="684" y="281"/>
                      </a:lnTo>
                      <a:lnTo>
                        <a:pt x="679" y="345"/>
                      </a:lnTo>
                      <a:lnTo>
                        <a:pt x="674" y="398"/>
                      </a:lnTo>
                      <a:lnTo>
                        <a:pt x="667" y="479"/>
                      </a:lnTo>
                      <a:lnTo>
                        <a:pt x="664" y="520"/>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23" name="Freeform 13"/>
                <p:cNvSpPr>
                  <a:spLocks/>
                </p:cNvSpPr>
                <p:nvPr/>
              </p:nvSpPr>
              <p:spPr bwMode="auto">
                <a:xfrm>
                  <a:off x="1170496" y="1294948"/>
                  <a:ext cx="685760" cy="1177894"/>
                </a:xfrm>
                <a:custGeom>
                  <a:avLst/>
                  <a:gdLst>
                    <a:gd name="T0" fmla="*/ 52 w 595"/>
                    <a:gd name="T1" fmla="*/ 669 h 1022"/>
                    <a:gd name="T2" fmla="*/ 63 w 595"/>
                    <a:gd name="T3" fmla="*/ 649 h 1022"/>
                    <a:gd name="T4" fmla="*/ 65 w 595"/>
                    <a:gd name="T5" fmla="*/ 624 h 1022"/>
                    <a:gd name="T6" fmla="*/ 55 w 595"/>
                    <a:gd name="T7" fmla="*/ 612 h 1022"/>
                    <a:gd name="T8" fmla="*/ 48 w 595"/>
                    <a:gd name="T9" fmla="*/ 601 h 1022"/>
                    <a:gd name="T10" fmla="*/ 60 w 595"/>
                    <a:gd name="T11" fmla="*/ 577 h 1022"/>
                    <a:gd name="T12" fmla="*/ 83 w 595"/>
                    <a:gd name="T13" fmla="*/ 548 h 1022"/>
                    <a:gd name="T14" fmla="*/ 98 w 595"/>
                    <a:gd name="T15" fmla="*/ 525 h 1022"/>
                    <a:gd name="T16" fmla="*/ 105 w 595"/>
                    <a:gd name="T17" fmla="*/ 513 h 1022"/>
                    <a:gd name="T18" fmla="*/ 135 w 595"/>
                    <a:gd name="T19" fmla="*/ 469 h 1022"/>
                    <a:gd name="T20" fmla="*/ 143 w 595"/>
                    <a:gd name="T21" fmla="*/ 430 h 1022"/>
                    <a:gd name="T22" fmla="*/ 120 w 595"/>
                    <a:gd name="T23" fmla="*/ 393 h 1022"/>
                    <a:gd name="T24" fmla="*/ 120 w 595"/>
                    <a:gd name="T25" fmla="*/ 365 h 1022"/>
                    <a:gd name="T26" fmla="*/ 122 w 595"/>
                    <a:gd name="T27" fmla="*/ 333 h 1022"/>
                    <a:gd name="T28" fmla="*/ 165 w 595"/>
                    <a:gd name="T29" fmla="*/ 122 h 1022"/>
                    <a:gd name="T30" fmla="*/ 245 w 595"/>
                    <a:gd name="T31" fmla="*/ 151 h 1022"/>
                    <a:gd name="T32" fmla="*/ 259 w 595"/>
                    <a:gd name="T33" fmla="*/ 177 h 1022"/>
                    <a:gd name="T34" fmla="*/ 265 w 595"/>
                    <a:gd name="T35" fmla="*/ 204 h 1022"/>
                    <a:gd name="T36" fmla="*/ 267 w 595"/>
                    <a:gd name="T37" fmla="*/ 227 h 1022"/>
                    <a:gd name="T38" fmla="*/ 265 w 595"/>
                    <a:gd name="T39" fmla="*/ 235 h 1022"/>
                    <a:gd name="T40" fmla="*/ 282 w 595"/>
                    <a:gd name="T41" fmla="*/ 255 h 1022"/>
                    <a:gd name="T42" fmla="*/ 299 w 595"/>
                    <a:gd name="T43" fmla="*/ 283 h 1022"/>
                    <a:gd name="T44" fmla="*/ 310 w 595"/>
                    <a:gd name="T45" fmla="*/ 308 h 1022"/>
                    <a:gd name="T46" fmla="*/ 317 w 595"/>
                    <a:gd name="T47" fmla="*/ 329 h 1022"/>
                    <a:gd name="T48" fmla="*/ 330 w 595"/>
                    <a:gd name="T49" fmla="*/ 338 h 1022"/>
                    <a:gd name="T50" fmla="*/ 344 w 595"/>
                    <a:gd name="T51" fmla="*/ 356 h 1022"/>
                    <a:gd name="T52" fmla="*/ 354 w 595"/>
                    <a:gd name="T53" fmla="*/ 372 h 1022"/>
                    <a:gd name="T54" fmla="*/ 340 w 595"/>
                    <a:gd name="T55" fmla="*/ 402 h 1022"/>
                    <a:gd name="T56" fmla="*/ 330 w 595"/>
                    <a:gd name="T57" fmla="*/ 416 h 1022"/>
                    <a:gd name="T58" fmla="*/ 329 w 595"/>
                    <a:gd name="T59" fmla="*/ 434 h 1022"/>
                    <a:gd name="T60" fmla="*/ 332 w 595"/>
                    <a:gd name="T61" fmla="*/ 449 h 1022"/>
                    <a:gd name="T62" fmla="*/ 322 w 595"/>
                    <a:gd name="T63" fmla="*/ 462 h 1022"/>
                    <a:gd name="T64" fmla="*/ 319 w 595"/>
                    <a:gd name="T65" fmla="*/ 483 h 1022"/>
                    <a:gd name="T66" fmla="*/ 320 w 595"/>
                    <a:gd name="T67" fmla="*/ 497 h 1022"/>
                    <a:gd name="T68" fmla="*/ 335 w 595"/>
                    <a:gd name="T69" fmla="*/ 508 h 1022"/>
                    <a:gd name="T70" fmla="*/ 350 w 595"/>
                    <a:gd name="T71" fmla="*/ 501 h 1022"/>
                    <a:gd name="T72" fmla="*/ 362 w 595"/>
                    <a:gd name="T73" fmla="*/ 487 h 1022"/>
                    <a:gd name="T74" fmla="*/ 370 w 595"/>
                    <a:gd name="T75" fmla="*/ 499 h 1022"/>
                    <a:gd name="T76" fmla="*/ 379 w 595"/>
                    <a:gd name="T77" fmla="*/ 515 h 1022"/>
                    <a:gd name="T78" fmla="*/ 380 w 595"/>
                    <a:gd name="T79" fmla="*/ 547 h 1022"/>
                    <a:gd name="T80" fmla="*/ 387 w 595"/>
                    <a:gd name="T81" fmla="*/ 570 h 1022"/>
                    <a:gd name="T82" fmla="*/ 395 w 595"/>
                    <a:gd name="T83" fmla="*/ 580 h 1022"/>
                    <a:gd name="T84" fmla="*/ 389 w 595"/>
                    <a:gd name="T85" fmla="*/ 594 h 1022"/>
                    <a:gd name="T86" fmla="*/ 407 w 595"/>
                    <a:gd name="T87" fmla="*/ 616 h 1022"/>
                    <a:gd name="T88" fmla="*/ 420 w 595"/>
                    <a:gd name="T89" fmla="*/ 635 h 1022"/>
                    <a:gd name="T90" fmla="*/ 420 w 595"/>
                    <a:gd name="T91" fmla="*/ 662 h 1022"/>
                    <a:gd name="T92" fmla="*/ 432 w 595"/>
                    <a:gd name="T93" fmla="*/ 679 h 1022"/>
                    <a:gd name="T94" fmla="*/ 442 w 595"/>
                    <a:gd name="T95" fmla="*/ 667 h 1022"/>
                    <a:gd name="T96" fmla="*/ 470 w 595"/>
                    <a:gd name="T97" fmla="*/ 674 h 1022"/>
                    <a:gd name="T98" fmla="*/ 490 w 595"/>
                    <a:gd name="T99" fmla="*/ 665 h 1022"/>
                    <a:gd name="T100" fmla="*/ 507 w 595"/>
                    <a:gd name="T101" fmla="*/ 672 h 1022"/>
                    <a:gd name="T102" fmla="*/ 529 w 595"/>
                    <a:gd name="T103" fmla="*/ 679 h 1022"/>
                    <a:gd name="T104" fmla="*/ 552 w 595"/>
                    <a:gd name="T105" fmla="*/ 676 h 1022"/>
                    <a:gd name="T106" fmla="*/ 557 w 595"/>
                    <a:gd name="T107" fmla="*/ 672 h 1022"/>
                    <a:gd name="T108" fmla="*/ 562 w 595"/>
                    <a:gd name="T109" fmla="*/ 660 h 1022"/>
                    <a:gd name="T110" fmla="*/ 574 w 595"/>
                    <a:gd name="T111" fmla="*/ 656 h 1022"/>
                    <a:gd name="T112" fmla="*/ 584 w 595"/>
                    <a:gd name="T113" fmla="*/ 672 h 1022"/>
                    <a:gd name="T114" fmla="*/ 589 w 595"/>
                    <a:gd name="T115" fmla="*/ 686 h 1022"/>
                    <a:gd name="T116" fmla="*/ 572 w 595"/>
                    <a:gd name="T117" fmla="*/ 853 h 1022"/>
                    <a:gd name="T118" fmla="*/ 445 w 595"/>
                    <a:gd name="T119" fmla="*/ 1005 h 1022"/>
                    <a:gd name="T120" fmla="*/ 2 w 595"/>
                    <a:gd name="T121" fmla="*/ 913 h 10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5"/>
                    <a:gd name="T184" fmla="*/ 0 h 1022"/>
                    <a:gd name="T185" fmla="*/ 595 w 595"/>
                    <a:gd name="T186" fmla="*/ 1022 h 10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5" h="1022">
                      <a:moveTo>
                        <a:pt x="47" y="692"/>
                      </a:moveTo>
                      <a:lnTo>
                        <a:pt x="48" y="681"/>
                      </a:lnTo>
                      <a:lnTo>
                        <a:pt x="48" y="676"/>
                      </a:lnTo>
                      <a:lnTo>
                        <a:pt x="50" y="670"/>
                      </a:lnTo>
                      <a:lnTo>
                        <a:pt x="52" y="670"/>
                      </a:lnTo>
                      <a:lnTo>
                        <a:pt x="52" y="669"/>
                      </a:lnTo>
                      <a:lnTo>
                        <a:pt x="55" y="669"/>
                      </a:lnTo>
                      <a:lnTo>
                        <a:pt x="55" y="667"/>
                      </a:lnTo>
                      <a:lnTo>
                        <a:pt x="57" y="663"/>
                      </a:lnTo>
                      <a:lnTo>
                        <a:pt x="58" y="660"/>
                      </a:lnTo>
                      <a:lnTo>
                        <a:pt x="58" y="655"/>
                      </a:lnTo>
                      <a:lnTo>
                        <a:pt x="63" y="649"/>
                      </a:lnTo>
                      <a:lnTo>
                        <a:pt x="62" y="640"/>
                      </a:lnTo>
                      <a:lnTo>
                        <a:pt x="63" y="639"/>
                      </a:lnTo>
                      <a:lnTo>
                        <a:pt x="65" y="639"/>
                      </a:lnTo>
                      <a:lnTo>
                        <a:pt x="70" y="633"/>
                      </a:lnTo>
                      <a:lnTo>
                        <a:pt x="70" y="628"/>
                      </a:lnTo>
                      <a:lnTo>
                        <a:pt x="65" y="624"/>
                      </a:lnTo>
                      <a:lnTo>
                        <a:pt x="65" y="621"/>
                      </a:lnTo>
                      <a:lnTo>
                        <a:pt x="65" y="617"/>
                      </a:lnTo>
                      <a:lnTo>
                        <a:pt x="62" y="616"/>
                      </a:lnTo>
                      <a:lnTo>
                        <a:pt x="58" y="619"/>
                      </a:lnTo>
                      <a:lnTo>
                        <a:pt x="57" y="616"/>
                      </a:lnTo>
                      <a:lnTo>
                        <a:pt x="55" y="612"/>
                      </a:lnTo>
                      <a:lnTo>
                        <a:pt x="52" y="614"/>
                      </a:lnTo>
                      <a:lnTo>
                        <a:pt x="48" y="612"/>
                      </a:lnTo>
                      <a:lnTo>
                        <a:pt x="47" y="609"/>
                      </a:lnTo>
                      <a:lnTo>
                        <a:pt x="47" y="605"/>
                      </a:lnTo>
                      <a:lnTo>
                        <a:pt x="48" y="601"/>
                      </a:lnTo>
                      <a:lnTo>
                        <a:pt x="47" y="594"/>
                      </a:lnTo>
                      <a:lnTo>
                        <a:pt x="50" y="589"/>
                      </a:lnTo>
                      <a:lnTo>
                        <a:pt x="50" y="584"/>
                      </a:lnTo>
                      <a:lnTo>
                        <a:pt x="53" y="582"/>
                      </a:lnTo>
                      <a:lnTo>
                        <a:pt x="55" y="579"/>
                      </a:lnTo>
                      <a:lnTo>
                        <a:pt x="60" y="577"/>
                      </a:lnTo>
                      <a:lnTo>
                        <a:pt x="60" y="573"/>
                      </a:lnTo>
                      <a:lnTo>
                        <a:pt x="62" y="571"/>
                      </a:lnTo>
                      <a:lnTo>
                        <a:pt x="70" y="557"/>
                      </a:lnTo>
                      <a:lnTo>
                        <a:pt x="75" y="550"/>
                      </a:lnTo>
                      <a:lnTo>
                        <a:pt x="83" y="548"/>
                      </a:lnTo>
                      <a:lnTo>
                        <a:pt x="88" y="543"/>
                      </a:lnTo>
                      <a:lnTo>
                        <a:pt x="90" y="541"/>
                      </a:lnTo>
                      <a:lnTo>
                        <a:pt x="93" y="540"/>
                      </a:lnTo>
                      <a:lnTo>
                        <a:pt x="97" y="533"/>
                      </a:lnTo>
                      <a:lnTo>
                        <a:pt x="97" y="529"/>
                      </a:lnTo>
                      <a:lnTo>
                        <a:pt x="98" y="525"/>
                      </a:lnTo>
                      <a:lnTo>
                        <a:pt x="97" y="525"/>
                      </a:lnTo>
                      <a:lnTo>
                        <a:pt x="98" y="522"/>
                      </a:lnTo>
                      <a:lnTo>
                        <a:pt x="98" y="520"/>
                      </a:lnTo>
                      <a:lnTo>
                        <a:pt x="103" y="517"/>
                      </a:lnTo>
                      <a:lnTo>
                        <a:pt x="105" y="513"/>
                      </a:lnTo>
                      <a:lnTo>
                        <a:pt x="107" y="511"/>
                      </a:lnTo>
                      <a:lnTo>
                        <a:pt x="108" y="510"/>
                      </a:lnTo>
                      <a:lnTo>
                        <a:pt x="112" y="506"/>
                      </a:lnTo>
                      <a:lnTo>
                        <a:pt x="118" y="492"/>
                      </a:lnTo>
                      <a:lnTo>
                        <a:pt x="122" y="481"/>
                      </a:lnTo>
                      <a:lnTo>
                        <a:pt x="135" y="469"/>
                      </a:lnTo>
                      <a:lnTo>
                        <a:pt x="137" y="464"/>
                      </a:lnTo>
                      <a:lnTo>
                        <a:pt x="145" y="457"/>
                      </a:lnTo>
                      <a:lnTo>
                        <a:pt x="147" y="451"/>
                      </a:lnTo>
                      <a:lnTo>
                        <a:pt x="145" y="442"/>
                      </a:lnTo>
                      <a:lnTo>
                        <a:pt x="145" y="435"/>
                      </a:lnTo>
                      <a:lnTo>
                        <a:pt x="143" y="430"/>
                      </a:lnTo>
                      <a:lnTo>
                        <a:pt x="137" y="425"/>
                      </a:lnTo>
                      <a:lnTo>
                        <a:pt x="133" y="418"/>
                      </a:lnTo>
                      <a:lnTo>
                        <a:pt x="127" y="418"/>
                      </a:lnTo>
                      <a:lnTo>
                        <a:pt x="127" y="414"/>
                      </a:lnTo>
                      <a:lnTo>
                        <a:pt x="122" y="405"/>
                      </a:lnTo>
                      <a:lnTo>
                        <a:pt x="120" y="393"/>
                      </a:lnTo>
                      <a:lnTo>
                        <a:pt x="120" y="391"/>
                      </a:lnTo>
                      <a:lnTo>
                        <a:pt x="118" y="380"/>
                      </a:lnTo>
                      <a:lnTo>
                        <a:pt x="115" y="379"/>
                      </a:lnTo>
                      <a:lnTo>
                        <a:pt x="118" y="377"/>
                      </a:lnTo>
                      <a:lnTo>
                        <a:pt x="123" y="368"/>
                      </a:lnTo>
                      <a:lnTo>
                        <a:pt x="120" y="365"/>
                      </a:lnTo>
                      <a:lnTo>
                        <a:pt x="122" y="357"/>
                      </a:lnTo>
                      <a:lnTo>
                        <a:pt x="120" y="350"/>
                      </a:lnTo>
                      <a:lnTo>
                        <a:pt x="120" y="345"/>
                      </a:lnTo>
                      <a:lnTo>
                        <a:pt x="117" y="342"/>
                      </a:lnTo>
                      <a:lnTo>
                        <a:pt x="120" y="338"/>
                      </a:lnTo>
                      <a:lnTo>
                        <a:pt x="122" y="333"/>
                      </a:lnTo>
                      <a:lnTo>
                        <a:pt x="123" y="319"/>
                      </a:lnTo>
                      <a:lnTo>
                        <a:pt x="140" y="243"/>
                      </a:lnTo>
                      <a:lnTo>
                        <a:pt x="143" y="225"/>
                      </a:lnTo>
                      <a:lnTo>
                        <a:pt x="147" y="211"/>
                      </a:lnTo>
                      <a:lnTo>
                        <a:pt x="164" y="133"/>
                      </a:lnTo>
                      <a:lnTo>
                        <a:pt x="165" y="122"/>
                      </a:lnTo>
                      <a:lnTo>
                        <a:pt x="189" y="22"/>
                      </a:lnTo>
                      <a:lnTo>
                        <a:pt x="192" y="0"/>
                      </a:lnTo>
                      <a:lnTo>
                        <a:pt x="272" y="18"/>
                      </a:lnTo>
                      <a:lnTo>
                        <a:pt x="259" y="83"/>
                      </a:lnTo>
                      <a:lnTo>
                        <a:pt x="252" y="121"/>
                      </a:lnTo>
                      <a:lnTo>
                        <a:pt x="245" y="151"/>
                      </a:lnTo>
                      <a:lnTo>
                        <a:pt x="247" y="152"/>
                      </a:lnTo>
                      <a:lnTo>
                        <a:pt x="249" y="159"/>
                      </a:lnTo>
                      <a:lnTo>
                        <a:pt x="252" y="167"/>
                      </a:lnTo>
                      <a:lnTo>
                        <a:pt x="255" y="172"/>
                      </a:lnTo>
                      <a:lnTo>
                        <a:pt x="257" y="174"/>
                      </a:lnTo>
                      <a:lnTo>
                        <a:pt x="259" y="177"/>
                      </a:lnTo>
                      <a:lnTo>
                        <a:pt x="259" y="184"/>
                      </a:lnTo>
                      <a:lnTo>
                        <a:pt x="262" y="186"/>
                      </a:lnTo>
                      <a:lnTo>
                        <a:pt x="262" y="191"/>
                      </a:lnTo>
                      <a:lnTo>
                        <a:pt x="265" y="193"/>
                      </a:lnTo>
                      <a:lnTo>
                        <a:pt x="264" y="200"/>
                      </a:lnTo>
                      <a:lnTo>
                        <a:pt x="265" y="204"/>
                      </a:lnTo>
                      <a:lnTo>
                        <a:pt x="265" y="207"/>
                      </a:lnTo>
                      <a:lnTo>
                        <a:pt x="260" y="214"/>
                      </a:lnTo>
                      <a:lnTo>
                        <a:pt x="264" y="216"/>
                      </a:lnTo>
                      <a:lnTo>
                        <a:pt x="264" y="221"/>
                      </a:lnTo>
                      <a:lnTo>
                        <a:pt x="267" y="223"/>
                      </a:lnTo>
                      <a:lnTo>
                        <a:pt x="267" y="227"/>
                      </a:lnTo>
                      <a:lnTo>
                        <a:pt x="265" y="227"/>
                      </a:lnTo>
                      <a:lnTo>
                        <a:pt x="259" y="227"/>
                      </a:lnTo>
                      <a:lnTo>
                        <a:pt x="257" y="227"/>
                      </a:lnTo>
                      <a:lnTo>
                        <a:pt x="257" y="228"/>
                      </a:lnTo>
                      <a:lnTo>
                        <a:pt x="264" y="234"/>
                      </a:lnTo>
                      <a:lnTo>
                        <a:pt x="265" y="235"/>
                      </a:lnTo>
                      <a:lnTo>
                        <a:pt x="269" y="239"/>
                      </a:lnTo>
                      <a:lnTo>
                        <a:pt x="270" y="244"/>
                      </a:lnTo>
                      <a:lnTo>
                        <a:pt x="272" y="250"/>
                      </a:lnTo>
                      <a:lnTo>
                        <a:pt x="274" y="251"/>
                      </a:lnTo>
                      <a:lnTo>
                        <a:pt x="280" y="253"/>
                      </a:lnTo>
                      <a:lnTo>
                        <a:pt x="282" y="255"/>
                      </a:lnTo>
                      <a:lnTo>
                        <a:pt x="287" y="258"/>
                      </a:lnTo>
                      <a:lnTo>
                        <a:pt x="289" y="260"/>
                      </a:lnTo>
                      <a:lnTo>
                        <a:pt x="289" y="269"/>
                      </a:lnTo>
                      <a:lnTo>
                        <a:pt x="295" y="278"/>
                      </a:lnTo>
                      <a:lnTo>
                        <a:pt x="297" y="281"/>
                      </a:lnTo>
                      <a:lnTo>
                        <a:pt x="299" y="283"/>
                      </a:lnTo>
                      <a:lnTo>
                        <a:pt x="299" y="287"/>
                      </a:lnTo>
                      <a:lnTo>
                        <a:pt x="304" y="292"/>
                      </a:lnTo>
                      <a:lnTo>
                        <a:pt x="304" y="299"/>
                      </a:lnTo>
                      <a:lnTo>
                        <a:pt x="305" y="301"/>
                      </a:lnTo>
                      <a:lnTo>
                        <a:pt x="309" y="303"/>
                      </a:lnTo>
                      <a:lnTo>
                        <a:pt x="310" y="308"/>
                      </a:lnTo>
                      <a:lnTo>
                        <a:pt x="314" y="312"/>
                      </a:lnTo>
                      <a:lnTo>
                        <a:pt x="312" y="313"/>
                      </a:lnTo>
                      <a:lnTo>
                        <a:pt x="310" y="317"/>
                      </a:lnTo>
                      <a:lnTo>
                        <a:pt x="312" y="326"/>
                      </a:lnTo>
                      <a:lnTo>
                        <a:pt x="315" y="326"/>
                      </a:lnTo>
                      <a:lnTo>
                        <a:pt x="317" y="329"/>
                      </a:lnTo>
                      <a:lnTo>
                        <a:pt x="320" y="331"/>
                      </a:lnTo>
                      <a:lnTo>
                        <a:pt x="322" y="333"/>
                      </a:lnTo>
                      <a:lnTo>
                        <a:pt x="320" y="340"/>
                      </a:lnTo>
                      <a:lnTo>
                        <a:pt x="324" y="342"/>
                      </a:lnTo>
                      <a:lnTo>
                        <a:pt x="329" y="338"/>
                      </a:lnTo>
                      <a:lnTo>
                        <a:pt x="330" y="338"/>
                      </a:lnTo>
                      <a:lnTo>
                        <a:pt x="334" y="345"/>
                      </a:lnTo>
                      <a:lnTo>
                        <a:pt x="332" y="347"/>
                      </a:lnTo>
                      <a:lnTo>
                        <a:pt x="332" y="349"/>
                      </a:lnTo>
                      <a:lnTo>
                        <a:pt x="334" y="352"/>
                      </a:lnTo>
                      <a:lnTo>
                        <a:pt x="340" y="352"/>
                      </a:lnTo>
                      <a:lnTo>
                        <a:pt x="344" y="356"/>
                      </a:lnTo>
                      <a:lnTo>
                        <a:pt x="349" y="354"/>
                      </a:lnTo>
                      <a:lnTo>
                        <a:pt x="354" y="352"/>
                      </a:lnTo>
                      <a:lnTo>
                        <a:pt x="357" y="354"/>
                      </a:lnTo>
                      <a:lnTo>
                        <a:pt x="357" y="359"/>
                      </a:lnTo>
                      <a:lnTo>
                        <a:pt x="355" y="363"/>
                      </a:lnTo>
                      <a:lnTo>
                        <a:pt x="354" y="372"/>
                      </a:lnTo>
                      <a:lnTo>
                        <a:pt x="352" y="373"/>
                      </a:lnTo>
                      <a:lnTo>
                        <a:pt x="347" y="375"/>
                      </a:lnTo>
                      <a:lnTo>
                        <a:pt x="347" y="382"/>
                      </a:lnTo>
                      <a:lnTo>
                        <a:pt x="345" y="386"/>
                      </a:lnTo>
                      <a:lnTo>
                        <a:pt x="345" y="388"/>
                      </a:lnTo>
                      <a:lnTo>
                        <a:pt x="340" y="402"/>
                      </a:lnTo>
                      <a:lnTo>
                        <a:pt x="335" y="405"/>
                      </a:lnTo>
                      <a:lnTo>
                        <a:pt x="339" y="409"/>
                      </a:lnTo>
                      <a:lnTo>
                        <a:pt x="337" y="416"/>
                      </a:lnTo>
                      <a:lnTo>
                        <a:pt x="334" y="418"/>
                      </a:lnTo>
                      <a:lnTo>
                        <a:pt x="330" y="416"/>
                      </a:lnTo>
                      <a:lnTo>
                        <a:pt x="329" y="419"/>
                      </a:lnTo>
                      <a:lnTo>
                        <a:pt x="330" y="421"/>
                      </a:lnTo>
                      <a:lnTo>
                        <a:pt x="332" y="423"/>
                      </a:lnTo>
                      <a:lnTo>
                        <a:pt x="334" y="426"/>
                      </a:lnTo>
                      <a:lnTo>
                        <a:pt x="332" y="432"/>
                      </a:lnTo>
                      <a:lnTo>
                        <a:pt x="329" y="434"/>
                      </a:lnTo>
                      <a:lnTo>
                        <a:pt x="330" y="435"/>
                      </a:lnTo>
                      <a:lnTo>
                        <a:pt x="329" y="439"/>
                      </a:lnTo>
                      <a:lnTo>
                        <a:pt x="334" y="442"/>
                      </a:lnTo>
                      <a:lnTo>
                        <a:pt x="335" y="444"/>
                      </a:lnTo>
                      <a:lnTo>
                        <a:pt x="332" y="448"/>
                      </a:lnTo>
                      <a:lnTo>
                        <a:pt x="332" y="449"/>
                      </a:lnTo>
                      <a:lnTo>
                        <a:pt x="334" y="457"/>
                      </a:lnTo>
                      <a:lnTo>
                        <a:pt x="332" y="458"/>
                      </a:lnTo>
                      <a:lnTo>
                        <a:pt x="329" y="457"/>
                      </a:lnTo>
                      <a:lnTo>
                        <a:pt x="325" y="458"/>
                      </a:lnTo>
                      <a:lnTo>
                        <a:pt x="324" y="458"/>
                      </a:lnTo>
                      <a:lnTo>
                        <a:pt x="322" y="462"/>
                      </a:lnTo>
                      <a:lnTo>
                        <a:pt x="317" y="467"/>
                      </a:lnTo>
                      <a:lnTo>
                        <a:pt x="317" y="469"/>
                      </a:lnTo>
                      <a:lnTo>
                        <a:pt x="317" y="472"/>
                      </a:lnTo>
                      <a:lnTo>
                        <a:pt x="320" y="478"/>
                      </a:lnTo>
                      <a:lnTo>
                        <a:pt x="319" y="479"/>
                      </a:lnTo>
                      <a:lnTo>
                        <a:pt x="319" y="483"/>
                      </a:lnTo>
                      <a:lnTo>
                        <a:pt x="312" y="485"/>
                      </a:lnTo>
                      <a:lnTo>
                        <a:pt x="314" y="488"/>
                      </a:lnTo>
                      <a:lnTo>
                        <a:pt x="312" y="495"/>
                      </a:lnTo>
                      <a:lnTo>
                        <a:pt x="314" y="494"/>
                      </a:lnTo>
                      <a:lnTo>
                        <a:pt x="317" y="497"/>
                      </a:lnTo>
                      <a:lnTo>
                        <a:pt x="320" y="497"/>
                      </a:lnTo>
                      <a:lnTo>
                        <a:pt x="322" y="501"/>
                      </a:lnTo>
                      <a:lnTo>
                        <a:pt x="322" y="504"/>
                      </a:lnTo>
                      <a:lnTo>
                        <a:pt x="325" y="506"/>
                      </a:lnTo>
                      <a:lnTo>
                        <a:pt x="327" y="510"/>
                      </a:lnTo>
                      <a:lnTo>
                        <a:pt x="329" y="511"/>
                      </a:lnTo>
                      <a:lnTo>
                        <a:pt x="335" y="508"/>
                      </a:lnTo>
                      <a:lnTo>
                        <a:pt x="337" y="506"/>
                      </a:lnTo>
                      <a:lnTo>
                        <a:pt x="339" y="502"/>
                      </a:lnTo>
                      <a:lnTo>
                        <a:pt x="342" y="504"/>
                      </a:lnTo>
                      <a:lnTo>
                        <a:pt x="345" y="502"/>
                      </a:lnTo>
                      <a:lnTo>
                        <a:pt x="349" y="502"/>
                      </a:lnTo>
                      <a:lnTo>
                        <a:pt x="350" y="501"/>
                      </a:lnTo>
                      <a:lnTo>
                        <a:pt x="354" y="499"/>
                      </a:lnTo>
                      <a:lnTo>
                        <a:pt x="357" y="494"/>
                      </a:lnTo>
                      <a:lnTo>
                        <a:pt x="360" y="492"/>
                      </a:lnTo>
                      <a:lnTo>
                        <a:pt x="362" y="492"/>
                      </a:lnTo>
                      <a:lnTo>
                        <a:pt x="360" y="488"/>
                      </a:lnTo>
                      <a:lnTo>
                        <a:pt x="362" y="487"/>
                      </a:lnTo>
                      <a:lnTo>
                        <a:pt x="365" y="487"/>
                      </a:lnTo>
                      <a:lnTo>
                        <a:pt x="365" y="488"/>
                      </a:lnTo>
                      <a:lnTo>
                        <a:pt x="369" y="490"/>
                      </a:lnTo>
                      <a:lnTo>
                        <a:pt x="369" y="492"/>
                      </a:lnTo>
                      <a:lnTo>
                        <a:pt x="370" y="495"/>
                      </a:lnTo>
                      <a:lnTo>
                        <a:pt x="370" y="499"/>
                      </a:lnTo>
                      <a:lnTo>
                        <a:pt x="374" y="499"/>
                      </a:lnTo>
                      <a:lnTo>
                        <a:pt x="377" y="501"/>
                      </a:lnTo>
                      <a:lnTo>
                        <a:pt x="377" y="504"/>
                      </a:lnTo>
                      <a:lnTo>
                        <a:pt x="374" y="513"/>
                      </a:lnTo>
                      <a:lnTo>
                        <a:pt x="379" y="513"/>
                      </a:lnTo>
                      <a:lnTo>
                        <a:pt x="379" y="515"/>
                      </a:lnTo>
                      <a:lnTo>
                        <a:pt x="379" y="518"/>
                      </a:lnTo>
                      <a:lnTo>
                        <a:pt x="375" y="522"/>
                      </a:lnTo>
                      <a:lnTo>
                        <a:pt x="377" y="527"/>
                      </a:lnTo>
                      <a:lnTo>
                        <a:pt x="379" y="531"/>
                      </a:lnTo>
                      <a:lnTo>
                        <a:pt x="377" y="540"/>
                      </a:lnTo>
                      <a:lnTo>
                        <a:pt x="380" y="547"/>
                      </a:lnTo>
                      <a:lnTo>
                        <a:pt x="380" y="548"/>
                      </a:lnTo>
                      <a:lnTo>
                        <a:pt x="382" y="556"/>
                      </a:lnTo>
                      <a:lnTo>
                        <a:pt x="385" y="561"/>
                      </a:lnTo>
                      <a:lnTo>
                        <a:pt x="385" y="564"/>
                      </a:lnTo>
                      <a:lnTo>
                        <a:pt x="387" y="566"/>
                      </a:lnTo>
                      <a:lnTo>
                        <a:pt x="387" y="570"/>
                      </a:lnTo>
                      <a:lnTo>
                        <a:pt x="389" y="571"/>
                      </a:lnTo>
                      <a:lnTo>
                        <a:pt x="392" y="571"/>
                      </a:lnTo>
                      <a:lnTo>
                        <a:pt x="390" y="575"/>
                      </a:lnTo>
                      <a:lnTo>
                        <a:pt x="394" y="577"/>
                      </a:lnTo>
                      <a:lnTo>
                        <a:pt x="394" y="579"/>
                      </a:lnTo>
                      <a:lnTo>
                        <a:pt x="395" y="580"/>
                      </a:lnTo>
                      <a:lnTo>
                        <a:pt x="395" y="582"/>
                      </a:lnTo>
                      <a:lnTo>
                        <a:pt x="395" y="587"/>
                      </a:lnTo>
                      <a:lnTo>
                        <a:pt x="394" y="593"/>
                      </a:lnTo>
                      <a:lnTo>
                        <a:pt x="392" y="594"/>
                      </a:lnTo>
                      <a:lnTo>
                        <a:pt x="390" y="594"/>
                      </a:lnTo>
                      <a:lnTo>
                        <a:pt x="389" y="594"/>
                      </a:lnTo>
                      <a:lnTo>
                        <a:pt x="392" y="607"/>
                      </a:lnTo>
                      <a:lnTo>
                        <a:pt x="394" y="609"/>
                      </a:lnTo>
                      <a:lnTo>
                        <a:pt x="399" y="614"/>
                      </a:lnTo>
                      <a:lnTo>
                        <a:pt x="400" y="617"/>
                      </a:lnTo>
                      <a:lnTo>
                        <a:pt x="402" y="617"/>
                      </a:lnTo>
                      <a:lnTo>
                        <a:pt x="407" y="616"/>
                      </a:lnTo>
                      <a:lnTo>
                        <a:pt x="409" y="616"/>
                      </a:lnTo>
                      <a:lnTo>
                        <a:pt x="417" y="623"/>
                      </a:lnTo>
                      <a:lnTo>
                        <a:pt x="417" y="626"/>
                      </a:lnTo>
                      <a:lnTo>
                        <a:pt x="419" y="630"/>
                      </a:lnTo>
                      <a:lnTo>
                        <a:pt x="419" y="633"/>
                      </a:lnTo>
                      <a:lnTo>
                        <a:pt x="420" y="635"/>
                      </a:lnTo>
                      <a:lnTo>
                        <a:pt x="422" y="642"/>
                      </a:lnTo>
                      <a:lnTo>
                        <a:pt x="419" y="647"/>
                      </a:lnTo>
                      <a:lnTo>
                        <a:pt x="420" y="653"/>
                      </a:lnTo>
                      <a:lnTo>
                        <a:pt x="420" y="655"/>
                      </a:lnTo>
                      <a:lnTo>
                        <a:pt x="424" y="658"/>
                      </a:lnTo>
                      <a:lnTo>
                        <a:pt x="420" y="662"/>
                      </a:lnTo>
                      <a:lnTo>
                        <a:pt x="422" y="667"/>
                      </a:lnTo>
                      <a:lnTo>
                        <a:pt x="420" y="669"/>
                      </a:lnTo>
                      <a:lnTo>
                        <a:pt x="424" y="669"/>
                      </a:lnTo>
                      <a:lnTo>
                        <a:pt x="427" y="674"/>
                      </a:lnTo>
                      <a:lnTo>
                        <a:pt x="430" y="676"/>
                      </a:lnTo>
                      <a:lnTo>
                        <a:pt x="432" y="679"/>
                      </a:lnTo>
                      <a:lnTo>
                        <a:pt x="434" y="681"/>
                      </a:lnTo>
                      <a:lnTo>
                        <a:pt x="437" y="681"/>
                      </a:lnTo>
                      <a:lnTo>
                        <a:pt x="437" y="678"/>
                      </a:lnTo>
                      <a:lnTo>
                        <a:pt x="437" y="674"/>
                      </a:lnTo>
                      <a:lnTo>
                        <a:pt x="440" y="669"/>
                      </a:lnTo>
                      <a:lnTo>
                        <a:pt x="442" y="667"/>
                      </a:lnTo>
                      <a:lnTo>
                        <a:pt x="447" y="667"/>
                      </a:lnTo>
                      <a:lnTo>
                        <a:pt x="449" y="665"/>
                      </a:lnTo>
                      <a:lnTo>
                        <a:pt x="454" y="669"/>
                      </a:lnTo>
                      <a:lnTo>
                        <a:pt x="464" y="670"/>
                      </a:lnTo>
                      <a:lnTo>
                        <a:pt x="467" y="674"/>
                      </a:lnTo>
                      <a:lnTo>
                        <a:pt x="470" y="674"/>
                      </a:lnTo>
                      <a:lnTo>
                        <a:pt x="474" y="676"/>
                      </a:lnTo>
                      <a:lnTo>
                        <a:pt x="479" y="678"/>
                      </a:lnTo>
                      <a:lnTo>
                        <a:pt x="482" y="672"/>
                      </a:lnTo>
                      <a:lnTo>
                        <a:pt x="482" y="667"/>
                      </a:lnTo>
                      <a:lnTo>
                        <a:pt x="487" y="667"/>
                      </a:lnTo>
                      <a:lnTo>
                        <a:pt x="490" y="665"/>
                      </a:lnTo>
                      <a:lnTo>
                        <a:pt x="492" y="665"/>
                      </a:lnTo>
                      <a:lnTo>
                        <a:pt x="494" y="669"/>
                      </a:lnTo>
                      <a:lnTo>
                        <a:pt x="495" y="669"/>
                      </a:lnTo>
                      <a:lnTo>
                        <a:pt x="502" y="670"/>
                      </a:lnTo>
                      <a:lnTo>
                        <a:pt x="504" y="672"/>
                      </a:lnTo>
                      <a:lnTo>
                        <a:pt x="507" y="672"/>
                      </a:lnTo>
                      <a:lnTo>
                        <a:pt x="510" y="672"/>
                      </a:lnTo>
                      <a:lnTo>
                        <a:pt x="514" y="672"/>
                      </a:lnTo>
                      <a:lnTo>
                        <a:pt x="519" y="670"/>
                      </a:lnTo>
                      <a:lnTo>
                        <a:pt x="524" y="670"/>
                      </a:lnTo>
                      <a:lnTo>
                        <a:pt x="529" y="679"/>
                      </a:lnTo>
                      <a:lnTo>
                        <a:pt x="530" y="678"/>
                      </a:lnTo>
                      <a:lnTo>
                        <a:pt x="532" y="678"/>
                      </a:lnTo>
                      <a:lnTo>
                        <a:pt x="537" y="676"/>
                      </a:lnTo>
                      <a:lnTo>
                        <a:pt x="540" y="674"/>
                      </a:lnTo>
                      <a:lnTo>
                        <a:pt x="547" y="678"/>
                      </a:lnTo>
                      <a:lnTo>
                        <a:pt x="552" y="676"/>
                      </a:lnTo>
                      <a:lnTo>
                        <a:pt x="557" y="681"/>
                      </a:lnTo>
                      <a:lnTo>
                        <a:pt x="559" y="679"/>
                      </a:lnTo>
                      <a:lnTo>
                        <a:pt x="560" y="679"/>
                      </a:lnTo>
                      <a:lnTo>
                        <a:pt x="560" y="678"/>
                      </a:lnTo>
                      <a:lnTo>
                        <a:pt x="557" y="678"/>
                      </a:lnTo>
                      <a:lnTo>
                        <a:pt x="557" y="672"/>
                      </a:lnTo>
                      <a:lnTo>
                        <a:pt x="559" y="669"/>
                      </a:lnTo>
                      <a:lnTo>
                        <a:pt x="559" y="667"/>
                      </a:lnTo>
                      <a:lnTo>
                        <a:pt x="562" y="667"/>
                      </a:lnTo>
                      <a:lnTo>
                        <a:pt x="564" y="665"/>
                      </a:lnTo>
                      <a:lnTo>
                        <a:pt x="564" y="662"/>
                      </a:lnTo>
                      <a:lnTo>
                        <a:pt x="562" y="660"/>
                      </a:lnTo>
                      <a:lnTo>
                        <a:pt x="562" y="658"/>
                      </a:lnTo>
                      <a:lnTo>
                        <a:pt x="565" y="656"/>
                      </a:lnTo>
                      <a:lnTo>
                        <a:pt x="570" y="658"/>
                      </a:lnTo>
                      <a:lnTo>
                        <a:pt x="570" y="655"/>
                      </a:lnTo>
                      <a:lnTo>
                        <a:pt x="572" y="655"/>
                      </a:lnTo>
                      <a:lnTo>
                        <a:pt x="574" y="656"/>
                      </a:lnTo>
                      <a:lnTo>
                        <a:pt x="577" y="656"/>
                      </a:lnTo>
                      <a:lnTo>
                        <a:pt x="577" y="660"/>
                      </a:lnTo>
                      <a:lnTo>
                        <a:pt x="579" y="663"/>
                      </a:lnTo>
                      <a:lnTo>
                        <a:pt x="580" y="665"/>
                      </a:lnTo>
                      <a:lnTo>
                        <a:pt x="579" y="669"/>
                      </a:lnTo>
                      <a:lnTo>
                        <a:pt x="584" y="672"/>
                      </a:lnTo>
                      <a:lnTo>
                        <a:pt x="582" y="674"/>
                      </a:lnTo>
                      <a:lnTo>
                        <a:pt x="582" y="679"/>
                      </a:lnTo>
                      <a:lnTo>
                        <a:pt x="585" y="681"/>
                      </a:lnTo>
                      <a:lnTo>
                        <a:pt x="587" y="683"/>
                      </a:lnTo>
                      <a:lnTo>
                        <a:pt x="589" y="686"/>
                      </a:lnTo>
                      <a:lnTo>
                        <a:pt x="589" y="690"/>
                      </a:lnTo>
                      <a:lnTo>
                        <a:pt x="592" y="692"/>
                      </a:lnTo>
                      <a:lnTo>
                        <a:pt x="595" y="695"/>
                      </a:lnTo>
                      <a:lnTo>
                        <a:pt x="585" y="759"/>
                      </a:lnTo>
                      <a:lnTo>
                        <a:pt x="577" y="821"/>
                      </a:lnTo>
                      <a:lnTo>
                        <a:pt x="572" y="853"/>
                      </a:lnTo>
                      <a:lnTo>
                        <a:pt x="567" y="886"/>
                      </a:lnTo>
                      <a:lnTo>
                        <a:pt x="557" y="955"/>
                      </a:lnTo>
                      <a:lnTo>
                        <a:pt x="545" y="1022"/>
                      </a:lnTo>
                      <a:lnTo>
                        <a:pt x="505" y="1015"/>
                      </a:lnTo>
                      <a:lnTo>
                        <a:pt x="450" y="1005"/>
                      </a:lnTo>
                      <a:lnTo>
                        <a:pt x="445" y="1005"/>
                      </a:lnTo>
                      <a:lnTo>
                        <a:pt x="369" y="990"/>
                      </a:lnTo>
                      <a:lnTo>
                        <a:pt x="272" y="971"/>
                      </a:lnTo>
                      <a:lnTo>
                        <a:pt x="250" y="968"/>
                      </a:lnTo>
                      <a:lnTo>
                        <a:pt x="182" y="953"/>
                      </a:lnTo>
                      <a:lnTo>
                        <a:pt x="97" y="934"/>
                      </a:lnTo>
                      <a:lnTo>
                        <a:pt x="2" y="913"/>
                      </a:lnTo>
                      <a:lnTo>
                        <a:pt x="0" y="911"/>
                      </a:lnTo>
                      <a:lnTo>
                        <a:pt x="47" y="692"/>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24" name="Freeform 16"/>
                <p:cNvSpPr>
                  <a:spLocks/>
                </p:cNvSpPr>
                <p:nvPr/>
              </p:nvSpPr>
              <p:spPr bwMode="auto">
                <a:xfrm>
                  <a:off x="413278" y="1521998"/>
                  <a:ext cx="926641" cy="822912"/>
                </a:xfrm>
                <a:custGeom>
                  <a:avLst/>
                  <a:gdLst>
                    <a:gd name="T0" fmla="*/ 72 w 804"/>
                    <a:gd name="T1" fmla="*/ 553 h 714"/>
                    <a:gd name="T2" fmla="*/ 0 w 804"/>
                    <a:gd name="T3" fmla="*/ 495 h 714"/>
                    <a:gd name="T4" fmla="*/ 10 w 804"/>
                    <a:gd name="T5" fmla="*/ 415 h 714"/>
                    <a:gd name="T6" fmla="*/ 58 w 804"/>
                    <a:gd name="T7" fmla="*/ 343 h 714"/>
                    <a:gd name="T8" fmla="*/ 122 w 804"/>
                    <a:gd name="T9" fmla="*/ 196 h 714"/>
                    <a:gd name="T10" fmla="*/ 158 w 804"/>
                    <a:gd name="T11" fmla="*/ 92 h 714"/>
                    <a:gd name="T12" fmla="*/ 163 w 804"/>
                    <a:gd name="T13" fmla="*/ 83 h 714"/>
                    <a:gd name="T14" fmla="*/ 173 w 804"/>
                    <a:gd name="T15" fmla="*/ 33 h 714"/>
                    <a:gd name="T16" fmla="*/ 198 w 804"/>
                    <a:gd name="T17" fmla="*/ 14 h 714"/>
                    <a:gd name="T18" fmla="*/ 209 w 804"/>
                    <a:gd name="T19" fmla="*/ 12 h 714"/>
                    <a:gd name="T20" fmla="*/ 244 w 804"/>
                    <a:gd name="T21" fmla="*/ 28 h 714"/>
                    <a:gd name="T22" fmla="*/ 260 w 804"/>
                    <a:gd name="T23" fmla="*/ 31 h 714"/>
                    <a:gd name="T24" fmla="*/ 274 w 804"/>
                    <a:gd name="T25" fmla="*/ 65 h 714"/>
                    <a:gd name="T26" fmla="*/ 270 w 804"/>
                    <a:gd name="T27" fmla="*/ 83 h 714"/>
                    <a:gd name="T28" fmla="*/ 272 w 804"/>
                    <a:gd name="T29" fmla="*/ 107 h 714"/>
                    <a:gd name="T30" fmla="*/ 299 w 804"/>
                    <a:gd name="T31" fmla="*/ 125 h 714"/>
                    <a:gd name="T32" fmla="*/ 330 w 804"/>
                    <a:gd name="T33" fmla="*/ 127 h 714"/>
                    <a:gd name="T34" fmla="*/ 350 w 804"/>
                    <a:gd name="T35" fmla="*/ 122 h 714"/>
                    <a:gd name="T36" fmla="*/ 380 w 804"/>
                    <a:gd name="T37" fmla="*/ 130 h 714"/>
                    <a:gd name="T38" fmla="*/ 394 w 804"/>
                    <a:gd name="T39" fmla="*/ 138 h 714"/>
                    <a:gd name="T40" fmla="*/ 400 w 804"/>
                    <a:gd name="T41" fmla="*/ 150 h 714"/>
                    <a:gd name="T42" fmla="*/ 419 w 804"/>
                    <a:gd name="T43" fmla="*/ 150 h 714"/>
                    <a:gd name="T44" fmla="*/ 445 w 804"/>
                    <a:gd name="T45" fmla="*/ 146 h 714"/>
                    <a:gd name="T46" fmla="*/ 460 w 804"/>
                    <a:gd name="T47" fmla="*/ 153 h 714"/>
                    <a:gd name="T48" fmla="*/ 492 w 804"/>
                    <a:gd name="T49" fmla="*/ 153 h 714"/>
                    <a:gd name="T50" fmla="*/ 522 w 804"/>
                    <a:gd name="T51" fmla="*/ 150 h 714"/>
                    <a:gd name="T52" fmla="*/ 552 w 804"/>
                    <a:gd name="T53" fmla="*/ 150 h 714"/>
                    <a:gd name="T54" fmla="*/ 580 w 804"/>
                    <a:gd name="T55" fmla="*/ 155 h 714"/>
                    <a:gd name="T56" fmla="*/ 684 w 804"/>
                    <a:gd name="T57" fmla="*/ 171 h 714"/>
                    <a:gd name="T58" fmla="*/ 777 w 804"/>
                    <a:gd name="T59" fmla="*/ 194 h 714"/>
                    <a:gd name="T60" fmla="*/ 784 w 804"/>
                    <a:gd name="T61" fmla="*/ 221 h 714"/>
                    <a:gd name="T62" fmla="*/ 802 w 804"/>
                    <a:gd name="T63" fmla="*/ 238 h 714"/>
                    <a:gd name="T64" fmla="*/ 794 w 804"/>
                    <a:gd name="T65" fmla="*/ 267 h 714"/>
                    <a:gd name="T66" fmla="*/ 769 w 804"/>
                    <a:gd name="T67" fmla="*/ 309 h 714"/>
                    <a:gd name="T68" fmla="*/ 760 w 804"/>
                    <a:gd name="T69" fmla="*/ 320 h 714"/>
                    <a:gd name="T70" fmla="*/ 754 w 804"/>
                    <a:gd name="T71" fmla="*/ 328 h 714"/>
                    <a:gd name="T72" fmla="*/ 750 w 804"/>
                    <a:gd name="T73" fmla="*/ 343 h 714"/>
                    <a:gd name="T74" fmla="*/ 732 w 804"/>
                    <a:gd name="T75" fmla="*/ 353 h 714"/>
                    <a:gd name="T76" fmla="*/ 717 w 804"/>
                    <a:gd name="T77" fmla="*/ 376 h 714"/>
                    <a:gd name="T78" fmla="*/ 707 w 804"/>
                    <a:gd name="T79" fmla="*/ 387 h 714"/>
                    <a:gd name="T80" fmla="*/ 704 w 804"/>
                    <a:gd name="T81" fmla="*/ 408 h 714"/>
                    <a:gd name="T82" fmla="*/ 712 w 804"/>
                    <a:gd name="T83" fmla="*/ 415 h 714"/>
                    <a:gd name="T84" fmla="*/ 719 w 804"/>
                    <a:gd name="T85" fmla="*/ 419 h 714"/>
                    <a:gd name="T86" fmla="*/ 727 w 804"/>
                    <a:gd name="T87" fmla="*/ 431 h 714"/>
                    <a:gd name="T88" fmla="*/ 719 w 804"/>
                    <a:gd name="T89" fmla="*/ 443 h 714"/>
                    <a:gd name="T90" fmla="*/ 714 w 804"/>
                    <a:gd name="T91" fmla="*/ 466 h 714"/>
                    <a:gd name="T92" fmla="*/ 709 w 804"/>
                    <a:gd name="T93" fmla="*/ 473 h 714"/>
                    <a:gd name="T94" fmla="*/ 704 w 804"/>
                    <a:gd name="T95" fmla="*/ 495 h 714"/>
                    <a:gd name="T96" fmla="*/ 445 w 804"/>
                    <a:gd name="T97" fmla="*/ 663 h 7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4"/>
                    <a:gd name="T148" fmla="*/ 0 h 714"/>
                    <a:gd name="T149" fmla="*/ 804 w 804"/>
                    <a:gd name="T150" fmla="*/ 714 h 7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4" h="714">
                      <a:moveTo>
                        <a:pt x="257" y="610"/>
                      </a:moveTo>
                      <a:lnTo>
                        <a:pt x="182" y="587"/>
                      </a:lnTo>
                      <a:lnTo>
                        <a:pt x="98" y="560"/>
                      </a:lnTo>
                      <a:lnTo>
                        <a:pt x="72" y="553"/>
                      </a:lnTo>
                      <a:lnTo>
                        <a:pt x="43" y="544"/>
                      </a:lnTo>
                      <a:lnTo>
                        <a:pt x="10" y="532"/>
                      </a:lnTo>
                      <a:lnTo>
                        <a:pt x="0" y="516"/>
                      </a:lnTo>
                      <a:lnTo>
                        <a:pt x="0" y="495"/>
                      </a:lnTo>
                      <a:lnTo>
                        <a:pt x="5" y="470"/>
                      </a:lnTo>
                      <a:lnTo>
                        <a:pt x="13" y="456"/>
                      </a:lnTo>
                      <a:lnTo>
                        <a:pt x="15" y="447"/>
                      </a:lnTo>
                      <a:lnTo>
                        <a:pt x="10" y="415"/>
                      </a:lnTo>
                      <a:lnTo>
                        <a:pt x="20" y="401"/>
                      </a:lnTo>
                      <a:lnTo>
                        <a:pt x="40" y="366"/>
                      </a:lnTo>
                      <a:lnTo>
                        <a:pt x="40" y="360"/>
                      </a:lnTo>
                      <a:lnTo>
                        <a:pt x="58" y="343"/>
                      </a:lnTo>
                      <a:lnTo>
                        <a:pt x="68" y="325"/>
                      </a:lnTo>
                      <a:lnTo>
                        <a:pt x="83" y="295"/>
                      </a:lnTo>
                      <a:lnTo>
                        <a:pt x="102" y="244"/>
                      </a:lnTo>
                      <a:lnTo>
                        <a:pt x="122" y="196"/>
                      </a:lnTo>
                      <a:lnTo>
                        <a:pt x="125" y="175"/>
                      </a:lnTo>
                      <a:lnTo>
                        <a:pt x="138" y="148"/>
                      </a:lnTo>
                      <a:lnTo>
                        <a:pt x="153" y="116"/>
                      </a:lnTo>
                      <a:lnTo>
                        <a:pt x="158" y="92"/>
                      </a:lnTo>
                      <a:lnTo>
                        <a:pt x="162" y="90"/>
                      </a:lnTo>
                      <a:lnTo>
                        <a:pt x="165" y="95"/>
                      </a:lnTo>
                      <a:lnTo>
                        <a:pt x="168" y="93"/>
                      </a:lnTo>
                      <a:lnTo>
                        <a:pt x="163" y="83"/>
                      </a:lnTo>
                      <a:lnTo>
                        <a:pt x="170" y="65"/>
                      </a:lnTo>
                      <a:lnTo>
                        <a:pt x="168" y="54"/>
                      </a:lnTo>
                      <a:lnTo>
                        <a:pt x="173" y="44"/>
                      </a:lnTo>
                      <a:lnTo>
                        <a:pt x="173" y="33"/>
                      </a:lnTo>
                      <a:lnTo>
                        <a:pt x="182" y="26"/>
                      </a:lnTo>
                      <a:lnTo>
                        <a:pt x="183" y="0"/>
                      </a:lnTo>
                      <a:lnTo>
                        <a:pt x="197" y="17"/>
                      </a:lnTo>
                      <a:lnTo>
                        <a:pt x="198" y="14"/>
                      </a:lnTo>
                      <a:lnTo>
                        <a:pt x="197" y="7"/>
                      </a:lnTo>
                      <a:lnTo>
                        <a:pt x="202" y="5"/>
                      </a:lnTo>
                      <a:lnTo>
                        <a:pt x="205" y="12"/>
                      </a:lnTo>
                      <a:lnTo>
                        <a:pt x="209" y="12"/>
                      </a:lnTo>
                      <a:lnTo>
                        <a:pt x="224" y="8"/>
                      </a:lnTo>
                      <a:lnTo>
                        <a:pt x="234" y="24"/>
                      </a:lnTo>
                      <a:lnTo>
                        <a:pt x="239" y="26"/>
                      </a:lnTo>
                      <a:lnTo>
                        <a:pt x="244" y="28"/>
                      </a:lnTo>
                      <a:lnTo>
                        <a:pt x="247" y="24"/>
                      </a:lnTo>
                      <a:lnTo>
                        <a:pt x="250" y="24"/>
                      </a:lnTo>
                      <a:lnTo>
                        <a:pt x="255" y="26"/>
                      </a:lnTo>
                      <a:lnTo>
                        <a:pt x="260" y="31"/>
                      </a:lnTo>
                      <a:lnTo>
                        <a:pt x="265" y="38"/>
                      </a:lnTo>
                      <a:lnTo>
                        <a:pt x="270" y="46"/>
                      </a:lnTo>
                      <a:lnTo>
                        <a:pt x="270" y="53"/>
                      </a:lnTo>
                      <a:lnTo>
                        <a:pt x="274" y="65"/>
                      </a:lnTo>
                      <a:lnTo>
                        <a:pt x="272" y="70"/>
                      </a:lnTo>
                      <a:lnTo>
                        <a:pt x="274" y="76"/>
                      </a:lnTo>
                      <a:lnTo>
                        <a:pt x="272" y="77"/>
                      </a:lnTo>
                      <a:lnTo>
                        <a:pt x="270" y="83"/>
                      </a:lnTo>
                      <a:lnTo>
                        <a:pt x="270" y="90"/>
                      </a:lnTo>
                      <a:lnTo>
                        <a:pt x="269" y="93"/>
                      </a:lnTo>
                      <a:lnTo>
                        <a:pt x="267" y="104"/>
                      </a:lnTo>
                      <a:lnTo>
                        <a:pt x="272" y="107"/>
                      </a:lnTo>
                      <a:lnTo>
                        <a:pt x="275" y="111"/>
                      </a:lnTo>
                      <a:lnTo>
                        <a:pt x="282" y="116"/>
                      </a:lnTo>
                      <a:lnTo>
                        <a:pt x="292" y="123"/>
                      </a:lnTo>
                      <a:lnTo>
                        <a:pt x="299" y="125"/>
                      </a:lnTo>
                      <a:lnTo>
                        <a:pt x="302" y="129"/>
                      </a:lnTo>
                      <a:lnTo>
                        <a:pt x="307" y="130"/>
                      </a:lnTo>
                      <a:lnTo>
                        <a:pt x="324" y="129"/>
                      </a:lnTo>
                      <a:lnTo>
                        <a:pt x="330" y="127"/>
                      </a:lnTo>
                      <a:lnTo>
                        <a:pt x="334" y="125"/>
                      </a:lnTo>
                      <a:lnTo>
                        <a:pt x="337" y="125"/>
                      </a:lnTo>
                      <a:lnTo>
                        <a:pt x="342" y="122"/>
                      </a:lnTo>
                      <a:lnTo>
                        <a:pt x="350" y="122"/>
                      </a:lnTo>
                      <a:lnTo>
                        <a:pt x="354" y="123"/>
                      </a:lnTo>
                      <a:lnTo>
                        <a:pt x="359" y="125"/>
                      </a:lnTo>
                      <a:lnTo>
                        <a:pt x="374" y="125"/>
                      </a:lnTo>
                      <a:lnTo>
                        <a:pt x="380" y="130"/>
                      </a:lnTo>
                      <a:lnTo>
                        <a:pt x="382" y="132"/>
                      </a:lnTo>
                      <a:lnTo>
                        <a:pt x="387" y="132"/>
                      </a:lnTo>
                      <a:lnTo>
                        <a:pt x="392" y="134"/>
                      </a:lnTo>
                      <a:lnTo>
                        <a:pt x="394" y="138"/>
                      </a:lnTo>
                      <a:lnTo>
                        <a:pt x="399" y="141"/>
                      </a:lnTo>
                      <a:lnTo>
                        <a:pt x="400" y="141"/>
                      </a:lnTo>
                      <a:lnTo>
                        <a:pt x="399" y="148"/>
                      </a:lnTo>
                      <a:lnTo>
                        <a:pt x="400" y="150"/>
                      </a:lnTo>
                      <a:lnTo>
                        <a:pt x="405" y="150"/>
                      </a:lnTo>
                      <a:lnTo>
                        <a:pt x="410" y="146"/>
                      </a:lnTo>
                      <a:lnTo>
                        <a:pt x="414" y="146"/>
                      </a:lnTo>
                      <a:lnTo>
                        <a:pt x="419" y="150"/>
                      </a:lnTo>
                      <a:lnTo>
                        <a:pt x="422" y="148"/>
                      </a:lnTo>
                      <a:lnTo>
                        <a:pt x="424" y="152"/>
                      </a:lnTo>
                      <a:lnTo>
                        <a:pt x="429" y="150"/>
                      </a:lnTo>
                      <a:lnTo>
                        <a:pt x="445" y="146"/>
                      </a:lnTo>
                      <a:lnTo>
                        <a:pt x="449" y="145"/>
                      </a:lnTo>
                      <a:lnTo>
                        <a:pt x="452" y="145"/>
                      </a:lnTo>
                      <a:lnTo>
                        <a:pt x="457" y="146"/>
                      </a:lnTo>
                      <a:lnTo>
                        <a:pt x="460" y="153"/>
                      </a:lnTo>
                      <a:lnTo>
                        <a:pt x="465" y="155"/>
                      </a:lnTo>
                      <a:lnTo>
                        <a:pt x="480" y="157"/>
                      </a:lnTo>
                      <a:lnTo>
                        <a:pt x="487" y="157"/>
                      </a:lnTo>
                      <a:lnTo>
                        <a:pt x="492" y="153"/>
                      </a:lnTo>
                      <a:lnTo>
                        <a:pt x="500" y="153"/>
                      </a:lnTo>
                      <a:lnTo>
                        <a:pt x="509" y="152"/>
                      </a:lnTo>
                      <a:lnTo>
                        <a:pt x="519" y="152"/>
                      </a:lnTo>
                      <a:lnTo>
                        <a:pt x="522" y="150"/>
                      </a:lnTo>
                      <a:lnTo>
                        <a:pt x="535" y="153"/>
                      </a:lnTo>
                      <a:lnTo>
                        <a:pt x="542" y="148"/>
                      </a:lnTo>
                      <a:lnTo>
                        <a:pt x="545" y="146"/>
                      </a:lnTo>
                      <a:lnTo>
                        <a:pt x="552" y="150"/>
                      </a:lnTo>
                      <a:lnTo>
                        <a:pt x="559" y="150"/>
                      </a:lnTo>
                      <a:lnTo>
                        <a:pt x="564" y="152"/>
                      </a:lnTo>
                      <a:lnTo>
                        <a:pt x="570" y="152"/>
                      </a:lnTo>
                      <a:lnTo>
                        <a:pt x="580" y="155"/>
                      </a:lnTo>
                      <a:lnTo>
                        <a:pt x="584" y="155"/>
                      </a:lnTo>
                      <a:lnTo>
                        <a:pt x="595" y="153"/>
                      </a:lnTo>
                      <a:lnTo>
                        <a:pt x="600" y="150"/>
                      </a:lnTo>
                      <a:lnTo>
                        <a:pt x="684" y="171"/>
                      </a:lnTo>
                      <a:lnTo>
                        <a:pt x="685" y="171"/>
                      </a:lnTo>
                      <a:lnTo>
                        <a:pt x="717" y="180"/>
                      </a:lnTo>
                      <a:lnTo>
                        <a:pt x="729" y="182"/>
                      </a:lnTo>
                      <a:lnTo>
                        <a:pt x="777" y="194"/>
                      </a:lnTo>
                      <a:lnTo>
                        <a:pt x="777" y="196"/>
                      </a:lnTo>
                      <a:lnTo>
                        <a:pt x="779" y="208"/>
                      </a:lnTo>
                      <a:lnTo>
                        <a:pt x="784" y="217"/>
                      </a:lnTo>
                      <a:lnTo>
                        <a:pt x="784" y="221"/>
                      </a:lnTo>
                      <a:lnTo>
                        <a:pt x="790" y="221"/>
                      </a:lnTo>
                      <a:lnTo>
                        <a:pt x="794" y="228"/>
                      </a:lnTo>
                      <a:lnTo>
                        <a:pt x="800" y="233"/>
                      </a:lnTo>
                      <a:lnTo>
                        <a:pt x="802" y="238"/>
                      </a:lnTo>
                      <a:lnTo>
                        <a:pt x="802" y="245"/>
                      </a:lnTo>
                      <a:lnTo>
                        <a:pt x="804" y="254"/>
                      </a:lnTo>
                      <a:lnTo>
                        <a:pt x="802" y="260"/>
                      </a:lnTo>
                      <a:lnTo>
                        <a:pt x="794" y="267"/>
                      </a:lnTo>
                      <a:lnTo>
                        <a:pt x="792" y="272"/>
                      </a:lnTo>
                      <a:lnTo>
                        <a:pt x="779" y="284"/>
                      </a:lnTo>
                      <a:lnTo>
                        <a:pt x="775" y="295"/>
                      </a:lnTo>
                      <a:lnTo>
                        <a:pt x="769" y="309"/>
                      </a:lnTo>
                      <a:lnTo>
                        <a:pt x="765" y="313"/>
                      </a:lnTo>
                      <a:lnTo>
                        <a:pt x="764" y="314"/>
                      </a:lnTo>
                      <a:lnTo>
                        <a:pt x="762" y="316"/>
                      </a:lnTo>
                      <a:lnTo>
                        <a:pt x="760" y="320"/>
                      </a:lnTo>
                      <a:lnTo>
                        <a:pt x="755" y="323"/>
                      </a:lnTo>
                      <a:lnTo>
                        <a:pt x="755" y="325"/>
                      </a:lnTo>
                      <a:lnTo>
                        <a:pt x="754" y="328"/>
                      </a:lnTo>
                      <a:lnTo>
                        <a:pt x="755" y="328"/>
                      </a:lnTo>
                      <a:lnTo>
                        <a:pt x="754" y="332"/>
                      </a:lnTo>
                      <a:lnTo>
                        <a:pt x="754" y="336"/>
                      </a:lnTo>
                      <a:lnTo>
                        <a:pt x="750" y="343"/>
                      </a:lnTo>
                      <a:lnTo>
                        <a:pt x="747" y="344"/>
                      </a:lnTo>
                      <a:lnTo>
                        <a:pt x="745" y="346"/>
                      </a:lnTo>
                      <a:lnTo>
                        <a:pt x="740" y="351"/>
                      </a:lnTo>
                      <a:lnTo>
                        <a:pt x="732" y="353"/>
                      </a:lnTo>
                      <a:lnTo>
                        <a:pt x="727" y="360"/>
                      </a:lnTo>
                      <a:lnTo>
                        <a:pt x="719" y="374"/>
                      </a:lnTo>
                      <a:lnTo>
                        <a:pt x="717" y="376"/>
                      </a:lnTo>
                      <a:lnTo>
                        <a:pt x="717" y="380"/>
                      </a:lnTo>
                      <a:lnTo>
                        <a:pt x="712" y="382"/>
                      </a:lnTo>
                      <a:lnTo>
                        <a:pt x="710" y="385"/>
                      </a:lnTo>
                      <a:lnTo>
                        <a:pt x="707" y="387"/>
                      </a:lnTo>
                      <a:lnTo>
                        <a:pt x="707" y="392"/>
                      </a:lnTo>
                      <a:lnTo>
                        <a:pt x="704" y="397"/>
                      </a:lnTo>
                      <a:lnTo>
                        <a:pt x="705" y="404"/>
                      </a:lnTo>
                      <a:lnTo>
                        <a:pt x="704" y="408"/>
                      </a:lnTo>
                      <a:lnTo>
                        <a:pt x="704" y="412"/>
                      </a:lnTo>
                      <a:lnTo>
                        <a:pt x="705" y="415"/>
                      </a:lnTo>
                      <a:lnTo>
                        <a:pt x="709" y="417"/>
                      </a:lnTo>
                      <a:lnTo>
                        <a:pt x="712" y="415"/>
                      </a:lnTo>
                      <a:lnTo>
                        <a:pt x="714" y="419"/>
                      </a:lnTo>
                      <a:lnTo>
                        <a:pt x="715" y="422"/>
                      </a:lnTo>
                      <a:lnTo>
                        <a:pt x="719" y="419"/>
                      </a:lnTo>
                      <a:lnTo>
                        <a:pt x="722" y="420"/>
                      </a:lnTo>
                      <a:lnTo>
                        <a:pt x="722" y="424"/>
                      </a:lnTo>
                      <a:lnTo>
                        <a:pt x="722" y="427"/>
                      </a:lnTo>
                      <a:lnTo>
                        <a:pt x="727" y="431"/>
                      </a:lnTo>
                      <a:lnTo>
                        <a:pt x="727" y="436"/>
                      </a:lnTo>
                      <a:lnTo>
                        <a:pt x="722" y="442"/>
                      </a:lnTo>
                      <a:lnTo>
                        <a:pt x="720" y="442"/>
                      </a:lnTo>
                      <a:lnTo>
                        <a:pt x="719" y="443"/>
                      </a:lnTo>
                      <a:lnTo>
                        <a:pt x="720" y="452"/>
                      </a:lnTo>
                      <a:lnTo>
                        <a:pt x="715" y="458"/>
                      </a:lnTo>
                      <a:lnTo>
                        <a:pt x="715" y="463"/>
                      </a:lnTo>
                      <a:lnTo>
                        <a:pt x="714" y="466"/>
                      </a:lnTo>
                      <a:lnTo>
                        <a:pt x="712" y="470"/>
                      </a:lnTo>
                      <a:lnTo>
                        <a:pt x="712" y="472"/>
                      </a:lnTo>
                      <a:lnTo>
                        <a:pt x="709" y="472"/>
                      </a:lnTo>
                      <a:lnTo>
                        <a:pt x="709" y="473"/>
                      </a:lnTo>
                      <a:lnTo>
                        <a:pt x="707" y="473"/>
                      </a:lnTo>
                      <a:lnTo>
                        <a:pt x="705" y="479"/>
                      </a:lnTo>
                      <a:lnTo>
                        <a:pt x="705" y="484"/>
                      </a:lnTo>
                      <a:lnTo>
                        <a:pt x="704" y="495"/>
                      </a:lnTo>
                      <a:lnTo>
                        <a:pt x="657" y="714"/>
                      </a:lnTo>
                      <a:lnTo>
                        <a:pt x="550" y="689"/>
                      </a:lnTo>
                      <a:lnTo>
                        <a:pt x="449" y="663"/>
                      </a:lnTo>
                      <a:lnTo>
                        <a:pt x="445" y="663"/>
                      </a:lnTo>
                      <a:lnTo>
                        <a:pt x="387" y="647"/>
                      </a:lnTo>
                      <a:lnTo>
                        <a:pt x="309" y="624"/>
                      </a:lnTo>
                      <a:lnTo>
                        <a:pt x="257" y="610"/>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25" name="Freeform 29"/>
                <p:cNvSpPr>
                  <a:spLocks noEditPoints="1"/>
                </p:cNvSpPr>
                <p:nvPr/>
              </p:nvSpPr>
              <p:spPr bwMode="auto">
                <a:xfrm>
                  <a:off x="332799" y="2135147"/>
                  <a:ext cx="925488" cy="1676943"/>
                </a:xfrm>
                <a:custGeom>
                  <a:avLst/>
                  <a:gdLst>
                    <a:gd name="T0" fmla="*/ 118 w 803"/>
                    <a:gd name="T1" fmla="*/ 564 h 1455"/>
                    <a:gd name="T2" fmla="*/ 116 w 803"/>
                    <a:gd name="T3" fmla="*/ 559 h 1455"/>
                    <a:gd name="T4" fmla="*/ 96 w 803"/>
                    <a:gd name="T5" fmla="*/ 555 h 1455"/>
                    <a:gd name="T6" fmla="*/ 83 w 803"/>
                    <a:gd name="T7" fmla="*/ 589 h 1455"/>
                    <a:gd name="T8" fmla="*/ 46 w 803"/>
                    <a:gd name="T9" fmla="*/ 553 h 1455"/>
                    <a:gd name="T10" fmla="*/ 48 w 803"/>
                    <a:gd name="T11" fmla="*/ 491 h 1455"/>
                    <a:gd name="T12" fmla="*/ 16 w 803"/>
                    <a:gd name="T13" fmla="*/ 353 h 1455"/>
                    <a:gd name="T14" fmla="*/ 18 w 803"/>
                    <a:gd name="T15" fmla="*/ 247 h 1455"/>
                    <a:gd name="T16" fmla="*/ 51 w 803"/>
                    <a:gd name="T17" fmla="*/ 113 h 1455"/>
                    <a:gd name="T18" fmla="*/ 71 w 803"/>
                    <a:gd name="T19" fmla="*/ 19 h 1455"/>
                    <a:gd name="T20" fmla="*/ 250 w 803"/>
                    <a:gd name="T21" fmla="*/ 55 h 1455"/>
                    <a:gd name="T22" fmla="*/ 383 w 803"/>
                    <a:gd name="T23" fmla="*/ 410 h 1455"/>
                    <a:gd name="T24" fmla="*/ 363 w 803"/>
                    <a:gd name="T25" fmla="*/ 495 h 1455"/>
                    <a:gd name="T26" fmla="*/ 422 w 803"/>
                    <a:gd name="T27" fmla="*/ 601 h 1455"/>
                    <a:gd name="T28" fmla="*/ 690 w 803"/>
                    <a:gd name="T29" fmla="*/ 1029 h 1455"/>
                    <a:gd name="T30" fmla="*/ 767 w 803"/>
                    <a:gd name="T31" fmla="*/ 1170 h 1455"/>
                    <a:gd name="T32" fmla="*/ 780 w 803"/>
                    <a:gd name="T33" fmla="*/ 1197 h 1455"/>
                    <a:gd name="T34" fmla="*/ 782 w 803"/>
                    <a:gd name="T35" fmla="*/ 1229 h 1455"/>
                    <a:gd name="T36" fmla="*/ 793 w 803"/>
                    <a:gd name="T37" fmla="*/ 1241 h 1455"/>
                    <a:gd name="T38" fmla="*/ 800 w 803"/>
                    <a:gd name="T39" fmla="*/ 1260 h 1455"/>
                    <a:gd name="T40" fmla="*/ 768 w 803"/>
                    <a:gd name="T41" fmla="*/ 1280 h 1455"/>
                    <a:gd name="T42" fmla="*/ 753 w 803"/>
                    <a:gd name="T43" fmla="*/ 1306 h 1455"/>
                    <a:gd name="T44" fmla="*/ 752 w 803"/>
                    <a:gd name="T45" fmla="*/ 1328 h 1455"/>
                    <a:gd name="T46" fmla="*/ 745 w 803"/>
                    <a:gd name="T47" fmla="*/ 1345 h 1455"/>
                    <a:gd name="T48" fmla="*/ 730 w 803"/>
                    <a:gd name="T49" fmla="*/ 1363 h 1455"/>
                    <a:gd name="T50" fmla="*/ 720 w 803"/>
                    <a:gd name="T51" fmla="*/ 1384 h 1455"/>
                    <a:gd name="T52" fmla="*/ 718 w 803"/>
                    <a:gd name="T53" fmla="*/ 1413 h 1455"/>
                    <a:gd name="T54" fmla="*/ 732 w 803"/>
                    <a:gd name="T55" fmla="*/ 1416 h 1455"/>
                    <a:gd name="T56" fmla="*/ 725 w 803"/>
                    <a:gd name="T57" fmla="*/ 1448 h 1455"/>
                    <a:gd name="T58" fmla="*/ 722 w 803"/>
                    <a:gd name="T59" fmla="*/ 1451 h 1455"/>
                    <a:gd name="T60" fmla="*/ 707 w 803"/>
                    <a:gd name="T61" fmla="*/ 1450 h 1455"/>
                    <a:gd name="T62" fmla="*/ 448 w 803"/>
                    <a:gd name="T63" fmla="*/ 1395 h 1455"/>
                    <a:gd name="T64" fmla="*/ 443 w 803"/>
                    <a:gd name="T65" fmla="*/ 1375 h 1455"/>
                    <a:gd name="T66" fmla="*/ 385 w 803"/>
                    <a:gd name="T67" fmla="*/ 1238 h 1455"/>
                    <a:gd name="T68" fmla="*/ 358 w 803"/>
                    <a:gd name="T69" fmla="*/ 1222 h 1455"/>
                    <a:gd name="T70" fmla="*/ 285 w 803"/>
                    <a:gd name="T71" fmla="*/ 1156 h 1455"/>
                    <a:gd name="T72" fmla="*/ 215 w 803"/>
                    <a:gd name="T73" fmla="*/ 1094 h 1455"/>
                    <a:gd name="T74" fmla="*/ 165 w 803"/>
                    <a:gd name="T75" fmla="*/ 1047 h 1455"/>
                    <a:gd name="T76" fmla="*/ 175 w 803"/>
                    <a:gd name="T77" fmla="*/ 997 h 1455"/>
                    <a:gd name="T78" fmla="*/ 160 w 803"/>
                    <a:gd name="T79" fmla="*/ 944 h 1455"/>
                    <a:gd name="T80" fmla="*/ 120 w 803"/>
                    <a:gd name="T81" fmla="*/ 870 h 1455"/>
                    <a:gd name="T82" fmla="*/ 103 w 803"/>
                    <a:gd name="T83" fmla="*/ 764 h 1455"/>
                    <a:gd name="T84" fmla="*/ 96 w 803"/>
                    <a:gd name="T85" fmla="*/ 714 h 1455"/>
                    <a:gd name="T86" fmla="*/ 78 w 803"/>
                    <a:gd name="T87" fmla="*/ 635 h 1455"/>
                    <a:gd name="T88" fmla="*/ 96 w 803"/>
                    <a:gd name="T89" fmla="*/ 605 h 1455"/>
                    <a:gd name="T90" fmla="*/ 111 w 803"/>
                    <a:gd name="T91" fmla="*/ 642 h 1455"/>
                    <a:gd name="T92" fmla="*/ 101 w 803"/>
                    <a:gd name="T93" fmla="*/ 573 h 1455"/>
                    <a:gd name="T94" fmla="*/ 181 w 803"/>
                    <a:gd name="T95" fmla="*/ 580 h 1455"/>
                    <a:gd name="T96" fmla="*/ 173 w 803"/>
                    <a:gd name="T97" fmla="*/ 576 h 1455"/>
                    <a:gd name="T98" fmla="*/ 250 w 803"/>
                    <a:gd name="T99" fmla="*/ 1163 h 1455"/>
                    <a:gd name="T100" fmla="*/ 215 w 803"/>
                    <a:gd name="T101" fmla="*/ 1154 h 1455"/>
                    <a:gd name="T102" fmla="*/ 198 w 803"/>
                    <a:gd name="T103" fmla="*/ 1147 h 1455"/>
                    <a:gd name="T104" fmla="*/ 350 w 803"/>
                    <a:gd name="T105" fmla="*/ 1275 h 1455"/>
                    <a:gd name="T106" fmla="*/ 330 w 803"/>
                    <a:gd name="T107" fmla="*/ 1268 h 1455"/>
                    <a:gd name="T108" fmla="*/ 313 w 803"/>
                    <a:gd name="T109" fmla="*/ 1319 h 14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03"/>
                    <a:gd name="T166" fmla="*/ 0 h 1455"/>
                    <a:gd name="T167" fmla="*/ 803 w 803"/>
                    <a:gd name="T168" fmla="*/ 1455 h 145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03" h="1455">
                      <a:moveTo>
                        <a:pt x="175" y="567"/>
                      </a:moveTo>
                      <a:lnTo>
                        <a:pt x="161" y="576"/>
                      </a:lnTo>
                      <a:lnTo>
                        <a:pt x="150" y="573"/>
                      </a:lnTo>
                      <a:lnTo>
                        <a:pt x="145" y="562"/>
                      </a:lnTo>
                      <a:lnTo>
                        <a:pt x="118" y="564"/>
                      </a:lnTo>
                      <a:lnTo>
                        <a:pt x="118" y="551"/>
                      </a:lnTo>
                      <a:lnTo>
                        <a:pt x="115" y="544"/>
                      </a:lnTo>
                      <a:lnTo>
                        <a:pt x="113" y="544"/>
                      </a:lnTo>
                      <a:lnTo>
                        <a:pt x="116" y="551"/>
                      </a:lnTo>
                      <a:lnTo>
                        <a:pt x="116" y="559"/>
                      </a:lnTo>
                      <a:lnTo>
                        <a:pt x="106" y="548"/>
                      </a:lnTo>
                      <a:lnTo>
                        <a:pt x="101" y="553"/>
                      </a:lnTo>
                      <a:lnTo>
                        <a:pt x="96" y="551"/>
                      </a:lnTo>
                      <a:lnTo>
                        <a:pt x="93" y="544"/>
                      </a:lnTo>
                      <a:lnTo>
                        <a:pt x="96" y="555"/>
                      </a:lnTo>
                      <a:lnTo>
                        <a:pt x="91" y="562"/>
                      </a:lnTo>
                      <a:lnTo>
                        <a:pt x="96" y="569"/>
                      </a:lnTo>
                      <a:lnTo>
                        <a:pt x="90" y="574"/>
                      </a:lnTo>
                      <a:lnTo>
                        <a:pt x="88" y="589"/>
                      </a:lnTo>
                      <a:lnTo>
                        <a:pt x="83" y="589"/>
                      </a:lnTo>
                      <a:lnTo>
                        <a:pt x="71" y="573"/>
                      </a:lnTo>
                      <a:lnTo>
                        <a:pt x="68" y="573"/>
                      </a:lnTo>
                      <a:lnTo>
                        <a:pt x="60" y="555"/>
                      </a:lnTo>
                      <a:lnTo>
                        <a:pt x="51" y="550"/>
                      </a:lnTo>
                      <a:lnTo>
                        <a:pt x="46" y="553"/>
                      </a:lnTo>
                      <a:lnTo>
                        <a:pt x="41" y="551"/>
                      </a:lnTo>
                      <a:lnTo>
                        <a:pt x="55" y="532"/>
                      </a:lnTo>
                      <a:lnTo>
                        <a:pt x="55" y="513"/>
                      </a:lnTo>
                      <a:lnTo>
                        <a:pt x="50" y="511"/>
                      </a:lnTo>
                      <a:lnTo>
                        <a:pt x="48" y="491"/>
                      </a:lnTo>
                      <a:lnTo>
                        <a:pt x="35" y="472"/>
                      </a:lnTo>
                      <a:lnTo>
                        <a:pt x="21" y="438"/>
                      </a:lnTo>
                      <a:lnTo>
                        <a:pt x="10" y="410"/>
                      </a:lnTo>
                      <a:lnTo>
                        <a:pt x="16" y="396"/>
                      </a:lnTo>
                      <a:lnTo>
                        <a:pt x="16" y="353"/>
                      </a:lnTo>
                      <a:lnTo>
                        <a:pt x="28" y="329"/>
                      </a:lnTo>
                      <a:lnTo>
                        <a:pt x="31" y="311"/>
                      </a:lnTo>
                      <a:lnTo>
                        <a:pt x="31" y="290"/>
                      </a:lnTo>
                      <a:lnTo>
                        <a:pt x="21" y="263"/>
                      </a:lnTo>
                      <a:lnTo>
                        <a:pt x="18" y="247"/>
                      </a:lnTo>
                      <a:lnTo>
                        <a:pt x="0" y="221"/>
                      </a:lnTo>
                      <a:lnTo>
                        <a:pt x="5" y="212"/>
                      </a:lnTo>
                      <a:lnTo>
                        <a:pt x="3" y="196"/>
                      </a:lnTo>
                      <a:lnTo>
                        <a:pt x="48" y="134"/>
                      </a:lnTo>
                      <a:lnTo>
                        <a:pt x="51" y="113"/>
                      </a:lnTo>
                      <a:lnTo>
                        <a:pt x="65" y="92"/>
                      </a:lnTo>
                      <a:lnTo>
                        <a:pt x="71" y="74"/>
                      </a:lnTo>
                      <a:lnTo>
                        <a:pt x="73" y="37"/>
                      </a:lnTo>
                      <a:lnTo>
                        <a:pt x="66" y="28"/>
                      </a:lnTo>
                      <a:lnTo>
                        <a:pt x="71" y="19"/>
                      </a:lnTo>
                      <a:lnTo>
                        <a:pt x="78" y="0"/>
                      </a:lnTo>
                      <a:lnTo>
                        <a:pt x="111" y="12"/>
                      </a:lnTo>
                      <a:lnTo>
                        <a:pt x="140" y="21"/>
                      </a:lnTo>
                      <a:lnTo>
                        <a:pt x="166" y="28"/>
                      </a:lnTo>
                      <a:lnTo>
                        <a:pt x="250" y="55"/>
                      </a:lnTo>
                      <a:lnTo>
                        <a:pt x="325" y="78"/>
                      </a:lnTo>
                      <a:lnTo>
                        <a:pt x="377" y="92"/>
                      </a:lnTo>
                      <a:lnTo>
                        <a:pt x="455" y="115"/>
                      </a:lnTo>
                      <a:lnTo>
                        <a:pt x="430" y="221"/>
                      </a:lnTo>
                      <a:lnTo>
                        <a:pt x="383" y="410"/>
                      </a:lnTo>
                      <a:lnTo>
                        <a:pt x="375" y="445"/>
                      </a:lnTo>
                      <a:lnTo>
                        <a:pt x="370" y="463"/>
                      </a:lnTo>
                      <a:lnTo>
                        <a:pt x="365" y="483"/>
                      </a:lnTo>
                      <a:lnTo>
                        <a:pt x="363" y="490"/>
                      </a:lnTo>
                      <a:lnTo>
                        <a:pt x="363" y="495"/>
                      </a:lnTo>
                      <a:lnTo>
                        <a:pt x="360" y="504"/>
                      </a:lnTo>
                      <a:lnTo>
                        <a:pt x="368" y="516"/>
                      </a:lnTo>
                      <a:lnTo>
                        <a:pt x="390" y="553"/>
                      </a:lnTo>
                      <a:lnTo>
                        <a:pt x="410" y="583"/>
                      </a:lnTo>
                      <a:lnTo>
                        <a:pt x="422" y="601"/>
                      </a:lnTo>
                      <a:lnTo>
                        <a:pt x="477" y="689"/>
                      </a:lnTo>
                      <a:lnTo>
                        <a:pt x="520" y="758"/>
                      </a:lnTo>
                      <a:lnTo>
                        <a:pt x="572" y="840"/>
                      </a:lnTo>
                      <a:lnTo>
                        <a:pt x="670" y="995"/>
                      </a:lnTo>
                      <a:lnTo>
                        <a:pt x="690" y="1029"/>
                      </a:lnTo>
                      <a:lnTo>
                        <a:pt x="770" y="1154"/>
                      </a:lnTo>
                      <a:lnTo>
                        <a:pt x="770" y="1161"/>
                      </a:lnTo>
                      <a:lnTo>
                        <a:pt x="768" y="1165"/>
                      </a:lnTo>
                      <a:lnTo>
                        <a:pt x="767" y="1170"/>
                      </a:lnTo>
                      <a:lnTo>
                        <a:pt x="772" y="1177"/>
                      </a:lnTo>
                      <a:lnTo>
                        <a:pt x="773" y="1188"/>
                      </a:lnTo>
                      <a:lnTo>
                        <a:pt x="773" y="1190"/>
                      </a:lnTo>
                      <a:lnTo>
                        <a:pt x="777" y="1192"/>
                      </a:lnTo>
                      <a:lnTo>
                        <a:pt x="780" y="1197"/>
                      </a:lnTo>
                      <a:lnTo>
                        <a:pt x="782" y="1209"/>
                      </a:lnTo>
                      <a:lnTo>
                        <a:pt x="780" y="1211"/>
                      </a:lnTo>
                      <a:lnTo>
                        <a:pt x="782" y="1215"/>
                      </a:lnTo>
                      <a:lnTo>
                        <a:pt x="783" y="1222"/>
                      </a:lnTo>
                      <a:lnTo>
                        <a:pt x="782" y="1229"/>
                      </a:lnTo>
                      <a:lnTo>
                        <a:pt x="782" y="1230"/>
                      </a:lnTo>
                      <a:lnTo>
                        <a:pt x="787" y="1232"/>
                      </a:lnTo>
                      <a:lnTo>
                        <a:pt x="788" y="1236"/>
                      </a:lnTo>
                      <a:lnTo>
                        <a:pt x="790" y="1239"/>
                      </a:lnTo>
                      <a:lnTo>
                        <a:pt x="793" y="1241"/>
                      </a:lnTo>
                      <a:lnTo>
                        <a:pt x="800" y="1248"/>
                      </a:lnTo>
                      <a:lnTo>
                        <a:pt x="802" y="1252"/>
                      </a:lnTo>
                      <a:lnTo>
                        <a:pt x="803" y="1255"/>
                      </a:lnTo>
                      <a:lnTo>
                        <a:pt x="803" y="1260"/>
                      </a:lnTo>
                      <a:lnTo>
                        <a:pt x="800" y="1260"/>
                      </a:lnTo>
                      <a:lnTo>
                        <a:pt x="790" y="1269"/>
                      </a:lnTo>
                      <a:lnTo>
                        <a:pt x="785" y="1271"/>
                      </a:lnTo>
                      <a:lnTo>
                        <a:pt x="780" y="1275"/>
                      </a:lnTo>
                      <a:lnTo>
                        <a:pt x="770" y="1276"/>
                      </a:lnTo>
                      <a:lnTo>
                        <a:pt x="768" y="1280"/>
                      </a:lnTo>
                      <a:lnTo>
                        <a:pt x="767" y="1287"/>
                      </a:lnTo>
                      <a:lnTo>
                        <a:pt x="755" y="1292"/>
                      </a:lnTo>
                      <a:lnTo>
                        <a:pt x="755" y="1294"/>
                      </a:lnTo>
                      <a:lnTo>
                        <a:pt x="757" y="1299"/>
                      </a:lnTo>
                      <a:lnTo>
                        <a:pt x="753" y="1306"/>
                      </a:lnTo>
                      <a:lnTo>
                        <a:pt x="753" y="1310"/>
                      </a:lnTo>
                      <a:lnTo>
                        <a:pt x="752" y="1312"/>
                      </a:lnTo>
                      <a:lnTo>
                        <a:pt x="752" y="1319"/>
                      </a:lnTo>
                      <a:lnTo>
                        <a:pt x="752" y="1322"/>
                      </a:lnTo>
                      <a:lnTo>
                        <a:pt x="752" y="1328"/>
                      </a:lnTo>
                      <a:lnTo>
                        <a:pt x="747" y="1329"/>
                      </a:lnTo>
                      <a:lnTo>
                        <a:pt x="748" y="1333"/>
                      </a:lnTo>
                      <a:lnTo>
                        <a:pt x="747" y="1338"/>
                      </a:lnTo>
                      <a:lnTo>
                        <a:pt x="743" y="1344"/>
                      </a:lnTo>
                      <a:lnTo>
                        <a:pt x="745" y="1345"/>
                      </a:lnTo>
                      <a:lnTo>
                        <a:pt x="737" y="1352"/>
                      </a:lnTo>
                      <a:lnTo>
                        <a:pt x="735" y="1354"/>
                      </a:lnTo>
                      <a:lnTo>
                        <a:pt x="733" y="1356"/>
                      </a:lnTo>
                      <a:lnTo>
                        <a:pt x="732" y="1360"/>
                      </a:lnTo>
                      <a:lnTo>
                        <a:pt x="730" y="1363"/>
                      </a:lnTo>
                      <a:lnTo>
                        <a:pt x="722" y="1361"/>
                      </a:lnTo>
                      <a:lnTo>
                        <a:pt x="722" y="1370"/>
                      </a:lnTo>
                      <a:lnTo>
                        <a:pt x="717" y="1375"/>
                      </a:lnTo>
                      <a:lnTo>
                        <a:pt x="722" y="1381"/>
                      </a:lnTo>
                      <a:lnTo>
                        <a:pt x="720" y="1384"/>
                      </a:lnTo>
                      <a:lnTo>
                        <a:pt x="722" y="1388"/>
                      </a:lnTo>
                      <a:lnTo>
                        <a:pt x="720" y="1395"/>
                      </a:lnTo>
                      <a:lnTo>
                        <a:pt x="715" y="1400"/>
                      </a:lnTo>
                      <a:lnTo>
                        <a:pt x="715" y="1404"/>
                      </a:lnTo>
                      <a:lnTo>
                        <a:pt x="718" y="1413"/>
                      </a:lnTo>
                      <a:lnTo>
                        <a:pt x="720" y="1411"/>
                      </a:lnTo>
                      <a:lnTo>
                        <a:pt x="722" y="1413"/>
                      </a:lnTo>
                      <a:lnTo>
                        <a:pt x="723" y="1414"/>
                      </a:lnTo>
                      <a:lnTo>
                        <a:pt x="728" y="1414"/>
                      </a:lnTo>
                      <a:lnTo>
                        <a:pt x="732" y="1416"/>
                      </a:lnTo>
                      <a:lnTo>
                        <a:pt x="737" y="1425"/>
                      </a:lnTo>
                      <a:lnTo>
                        <a:pt x="735" y="1430"/>
                      </a:lnTo>
                      <a:lnTo>
                        <a:pt x="733" y="1441"/>
                      </a:lnTo>
                      <a:lnTo>
                        <a:pt x="727" y="1444"/>
                      </a:lnTo>
                      <a:lnTo>
                        <a:pt x="725" y="1448"/>
                      </a:lnTo>
                      <a:lnTo>
                        <a:pt x="725" y="1450"/>
                      </a:lnTo>
                      <a:lnTo>
                        <a:pt x="723" y="1450"/>
                      </a:lnTo>
                      <a:lnTo>
                        <a:pt x="723" y="1451"/>
                      </a:lnTo>
                      <a:lnTo>
                        <a:pt x="722" y="1451"/>
                      </a:lnTo>
                      <a:lnTo>
                        <a:pt x="720" y="1451"/>
                      </a:lnTo>
                      <a:lnTo>
                        <a:pt x="720" y="1453"/>
                      </a:lnTo>
                      <a:lnTo>
                        <a:pt x="717" y="1453"/>
                      </a:lnTo>
                      <a:lnTo>
                        <a:pt x="717" y="1455"/>
                      </a:lnTo>
                      <a:lnTo>
                        <a:pt x="707" y="1450"/>
                      </a:lnTo>
                      <a:lnTo>
                        <a:pt x="705" y="1451"/>
                      </a:lnTo>
                      <a:lnTo>
                        <a:pt x="703" y="1451"/>
                      </a:lnTo>
                      <a:lnTo>
                        <a:pt x="558" y="1434"/>
                      </a:lnTo>
                      <a:lnTo>
                        <a:pt x="450" y="1420"/>
                      </a:lnTo>
                      <a:lnTo>
                        <a:pt x="448" y="1395"/>
                      </a:lnTo>
                      <a:lnTo>
                        <a:pt x="453" y="1413"/>
                      </a:lnTo>
                      <a:lnTo>
                        <a:pt x="455" y="1402"/>
                      </a:lnTo>
                      <a:lnTo>
                        <a:pt x="448" y="1391"/>
                      </a:lnTo>
                      <a:lnTo>
                        <a:pt x="442" y="1398"/>
                      </a:lnTo>
                      <a:lnTo>
                        <a:pt x="443" y="1375"/>
                      </a:lnTo>
                      <a:lnTo>
                        <a:pt x="447" y="1372"/>
                      </a:lnTo>
                      <a:lnTo>
                        <a:pt x="447" y="1340"/>
                      </a:lnTo>
                      <a:lnTo>
                        <a:pt x="442" y="1322"/>
                      </a:lnTo>
                      <a:lnTo>
                        <a:pt x="427" y="1296"/>
                      </a:lnTo>
                      <a:lnTo>
                        <a:pt x="385" y="1238"/>
                      </a:lnTo>
                      <a:lnTo>
                        <a:pt x="372" y="1230"/>
                      </a:lnTo>
                      <a:lnTo>
                        <a:pt x="365" y="1239"/>
                      </a:lnTo>
                      <a:lnTo>
                        <a:pt x="355" y="1230"/>
                      </a:lnTo>
                      <a:lnTo>
                        <a:pt x="353" y="1225"/>
                      </a:lnTo>
                      <a:lnTo>
                        <a:pt x="358" y="1222"/>
                      </a:lnTo>
                      <a:lnTo>
                        <a:pt x="358" y="1213"/>
                      </a:lnTo>
                      <a:lnTo>
                        <a:pt x="350" y="1188"/>
                      </a:lnTo>
                      <a:lnTo>
                        <a:pt x="325" y="1184"/>
                      </a:lnTo>
                      <a:lnTo>
                        <a:pt x="310" y="1177"/>
                      </a:lnTo>
                      <a:lnTo>
                        <a:pt x="285" y="1156"/>
                      </a:lnTo>
                      <a:lnTo>
                        <a:pt x="283" y="1144"/>
                      </a:lnTo>
                      <a:lnTo>
                        <a:pt x="265" y="1119"/>
                      </a:lnTo>
                      <a:lnTo>
                        <a:pt x="255" y="1112"/>
                      </a:lnTo>
                      <a:lnTo>
                        <a:pt x="228" y="1105"/>
                      </a:lnTo>
                      <a:lnTo>
                        <a:pt x="215" y="1094"/>
                      </a:lnTo>
                      <a:lnTo>
                        <a:pt x="203" y="1089"/>
                      </a:lnTo>
                      <a:lnTo>
                        <a:pt x="170" y="1084"/>
                      </a:lnTo>
                      <a:lnTo>
                        <a:pt x="166" y="1073"/>
                      </a:lnTo>
                      <a:lnTo>
                        <a:pt x="156" y="1062"/>
                      </a:lnTo>
                      <a:lnTo>
                        <a:pt x="165" y="1047"/>
                      </a:lnTo>
                      <a:lnTo>
                        <a:pt x="163" y="1038"/>
                      </a:lnTo>
                      <a:lnTo>
                        <a:pt x="168" y="1027"/>
                      </a:lnTo>
                      <a:lnTo>
                        <a:pt x="165" y="1018"/>
                      </a:lnTo>
                      <a:lnTo>
                        <a:pt x="168" y="1011"/>
                      </a:lnTo>
                      <a:lnTo>
                        <a:pt x="175" y="997"/>
                      </a:lnTo>
                      <a:lnTo>
                        <a:pt x="175" y="988"/>
                      </a:lnTo>
                      <a:lnTo>
                        <a:pt x="155" y="974"/>
                      </a:lnTo>
                      <a:lnTo>
                        <a:pt x="155" y="967"/>
                      </a:lnTo>
                      <a:lnTo>
                        <a:pt x="161" y="955"/>
                      </a:lnTo>
                      <a:lnTo>
                        <a:pt x="160" y="944"/>
                      </a:lnTo>
                      <a:lnTo>
                        <a:pt x="150" y="939"/>
                      </a:lnTo>
                      <a:lnTo>
                        <a:pt x="140" y="910"/>
                      </a:lnTo>
                      <a:lnTo>
                        <a:pt x="130" y="903"/>
                      </a:lnTo>
                      <a:lnTo>
                        <a:pt x="128" y="884"/>
                      </a:lnTo>
                      <a:lnTo>
                        <a:pt x="120" y="870"/>
                      </a:lnTo>
                      <a:lnTo>
                        <a:pt x="106" y="824"/>
                      </a:lnTo>
                      <a:lnTo>
                        <a:pt x="91" y="803"/>
                      </a:lnTo>
                      <a:lnTo>
                        <a:pt x="93" y="764"/>
                      </a:lnTo>
                      <a:lnTo>
                        <a:pt x="100" y="758"/>
                      </a:lnTo>
                      <a:lnTo>
                        <a:pt x="103" y="764"/>
                      </a:lnTo>
                      <a:lnTo>
                        <a:pt x="110" y="760"/>
                      </a:lnTo>
                      <a:lnTo>
                        <a:pt x="121" y="739"/>
                      </a:lnTo>
                      <a:lnTo>
                        <a:pt x="118" y="735"/>
                      </a:lnTo>
                      <a:lnTo>
                        <a:pt x="113" y="718"/>
                      </a:lnTo>
                      <a:lnTo>
                        <a:pt x="96" y="714"/>
                      </a:lnTo>
                      <a:lnTo>
                        <a:pt x="86" y="704"/>
                      </a:lnTo>
                      <a:lnTo>
                        <a:pt x="81" y="688"/>
                      </a:lnTo>
                      <a:lnTo>
                        <a:pt x="73" y="666"/>
                      </a:lnTo>
                      <a:lnTo>
                        <a:pt x="78" y="652"/>
                      </a:lnTo>
                      <a:lnTo>
                        <a:pt x="78" y="635"/>
                      </a:lnTo>
                      <a:lnTo>
                        <a:pt x="73" y="627"/>
                      </a:lnTo>
                      <a:lnTo>
                        <a:pt x="80" y="605"/>
                      </a:lnTo>
                      <a:lnTo>
                        <a:pt x="83" y="594"/>
                      </a:lnTo>
                      <a:lnTo>
                        <a:pt x="93" y="592"/>
                      </a:lnTo>
                      <a:lnTo>
                        <a:pt x="96" y="605"/>
                      </a:lnTo>
                      <a:lnTo>
                        <a:pt x="93" y="608"/>
                      </a:lnTo>
                      <a:lnTo>
                        <a:pt x="90" y="620"/>
                      </a:lnTo>
                      <a:lnTo>
                        <a:pt x="111" y="649"/>
                      </a:lnTo>
                      <a:lnTo>
                        <a:pt x="121" y="650"/>
                      </a:lnTo>
                      <a:lnTo>
                        <a:pt x="111" y="642"/>
                      </a:lnTo>
                      <a:lnTo>
                        <a:pt x="110" y="608"/>
                      </a:lnTo>
                      <a:lnTo>
                        <a:pt x="101" y="599"/>
                      </a:lnTo>
                      <a:lnTo>
                        <a:pt x="105" y="585"/>
                      </a:lnTo>
                      <a:lnTo>
                        <a:pt x="100" y="582"/>
                      </a:lnTo>
                      <a:lnTo>
                        <a:pt x="101" y="573"/>
                      </a:lnTo>
                      <a:lnTo>
                        <a:pt x="111" y="569"/>
                      </a:lnTo>
                      <a:lnTo>
                        <a:pt x="140" y="573"/>
                      </a:lnTo>
                      <a:lnTo>
                        <a:pt x="168" y="585"/>
                      </a:lnTo>
                      <a:lnTo>
                        <a:pt x="173" y="578"/>
                      </a:lnTo>
                      <a:lnTo>
                        <a:pt x="181" y="580"/>
                      </a:lnTo>
                      <a:lnTo>
                        <a:pt x="181" y="583"/>
                      </a:lnTo>
                      <a:lnTo>
                        <a:pt x="183" y="583"/>
                      </a:lnTo>
                      <a:lnTo>
                        <a:pt x="183" y="576"/>
                      </a:lnTo>
                      <a:lnTo>
                        <a:pt x="185" y="574"/>
                      </a:lnTo>
                      <a:lnTo>
                        <a:pt x="173" y="576"/>
                      </a:lnTo>
                      <a:lnTo>
                        <a:pt x="175" y="567"/>
                      </a:lnTo>
                      <a:close/>
                      <a:moveTo>
                        <a:pt x="216" y="1149"/>
                      </a:moveTo>
                      <a:lnTo>
                        <a:pt x="236" y="1161"/>
                      </a:lnTo>
                      <a:lnTo>
                        <a:pt x="246" y="1160"/>
                      </a:lnTo>
                      <a:lnTo>
                        <a:pt x="250" y="1163"/>
                      </a:lnTo>
                      <a:lnTo>
                        <a:pt x="248" y="1167"/>
                      </a:lnTo>
                      <a:lnTo>
                        <a:pt x="230" y="1167"/>
                      </a:lnTo>
                      <a:lnTo>
                        <a:pt x="216" y="1163"/>
                      </a:lnTo>
                      <a:lnTo>
                        <a:pt x="213" y="1158"/>
                      </a:lnTo>
                      <a:lnTo>
                        <a:pt x="215" y="1154"/>
                      </a:lnTo>
                      <a:lnTo>
                        <a:pt x="211" y="1149"/>
                      </a:lnTo>
                      <a:lnTo>
                        <a:pt x="216" y="1149"/>
                      </a:lnTo>
                      <a:close/>
                      <a:moveTo>
                        <a:pt x="183" y="1160"/>
                      </a:moveTo>
                      <a:lnTo>
                        <a:pt x="178" y="1147"/>
                      </a:lnTo>
                      <a:lnTo>
                        <a:pt x="198" y="1147"/>
                      </a:lnTo>
                      <a:lnTo>
                        <a:pt x="203" y="1163"/>
                      </a:lnTo>
                      <a:lnTo>
                        <a:pt x="186" y="1165"/>
                      </a:lnTo>
                      <a:lnTo>
                        <a:pt x="183" y="1160"/>
                      </a:lnTo>
                      <a:close/>
                      <a:moveTo>
                        <a:pt x="328" y="1260"/>
                      </a:moveTo>
                      <a:lnTo>
                        <a:pt x="350" y="1275"/>
                      </a:lnTo>
                      <a:lnTo>
                        <a:pt x="353" y="1287"/>
                      </a:lnTo>
                      <a:lnTo>
                        <a:pt x="352" y="1291"/>
                      </a:lnTo>
                      <a:lnTo>
                        <a:pt x="337" y="1283"/>
                      </a:lnTo>
                      <a:lnTo>
                        <a:pt x="338" y="1271"/>
                      </a:lnTo>
                      <a:lnTo>
                        <a:pt x="330" y="1268"/>
                      </a:lnTo>
                      <a:lnTo>
                        <a:pt x="328" y="1260"/>
                      </a:lnTo>
                      <a:close/>
                      <a:moveTo>
                        <a:pt x="333" y="1352"/>
                      </a:moveTo>
                      <a:lnTo>
                        <a:pt x="325" y="1352"/>
                      </a:lnTo>
                      <a:lnTo>
                        <a:pt x="318" y="1338"/>
                      </a:lnTo>
                      <a:lnTo>
                        <a:pt x="313" y="1319"/>
                      </a:lnTo>
                      <a:lnTo>
                        <a:pt x="317" y="1319"/>
                      </a:lnTo>
                      <a:lnTo>
                        <a:pt x="318" y="1326"/>
                      </a:lnTo>
                      <a:lnTo>
                        <a:pt x="333" y="1352"/>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26" name="Freeform 7"/>
                <p:cNvSpPr>
                  <a:spLocks/>
                </p:cNvSpPr>
                <p:nvPr/>
              </p:nvSpPr>
              <p:spPr bwMode="auto">
                <a:xfrm>
                  <a:off x="1452868" y="1315693"/>
                  <a:ext cx="1177894" cy="792946"/>
                </a:xfrm>
                <a:custGeom>
                  <a:avLst/>
                  <a:gdLst>
                    <a:gd name="T0" fmla="*/ 317 w 1022"/>
                    <a:gd name="T1" fmla="*/ 649 h 688"/>
                    <a:gd name="T2" fmla="*/ 315 w 1022"/>
                    <a:gd name="T3" fmla="*/ 660 h 688"/>
                    <a:gd name="T4" fmla="*/ 302 w 1022"/>
                    <a:gd name="T5" fmla="*/ 660 h 688"/>
                    <a:gd name="T6" fmla="*/ 284 w 1022"/>
                    <a:gd name="T7" fmla="*/ 661 h 688"/>
                    <a:gd name="T8" fmla="*/ 265 w 1022"/>
                    <a:gd name="T9" fmla="*/ 654 h 688"/>
                    <a:gd name="T10" fmla="*/ 249 w 1022"/>
                    <a:gd name="T11" fmla="*/ 651 h 688"/>
                    <a:gd name="T12" fmla="*/ 237 w 1022"/>
                    <a:gd name="T13" fmla="*/ 654 h 688"/>
                    <a:gd name="T14" fmla="*/ 219 w 1022"/>
                    <a:gd name="T15" fmla="*/ 652 h 688"/>
                    <a:gd name="T16" fmla="*/ 195 w 1022"/>
                    <a:gd name="T17" fmla="*/ 651 h 688"/>
                    <a:gd name="T18" fmla="*/ 187 w 1022"/>
                    <a:gd name="T19" fmla="*/ 661 h 688"/>
                    <a:gd name="T20" fmla="*/ 177 w 1022"/>
                    <a:gd name="T21" fmla="*/ 649 h 688"/>
                    <a:gd name="T22" fmla="*/ 174 w 1022"/>
                    <a:gd name="T23" fmla="*/ 629 h 688"/>
                    <a:gd name="T24" fmla="*/ 172 w 1022"/>
                    <a:gd name="T25" fmla="*/ 608 h 688"/>
                    <a:gd name="T26" fmla="*/ 155 w 1022"/>
                    <a:gd name="T27" fmla="*/ 599 h 688"/>
                    <a:gd name="T28" fmla="*/ 145 w 1022"/>
                    <a:gd name="T29" fmla="*/ 576 h 688"/>
                    <a:gd name="T30" fmla="*/ 150 w 1022"/>
                    <a:gd name="T31" fmla="*/ 562 h 688"/>
                    <a:gd name="T32" fmla="*/ 144 w 1022"/>
                    <a:gd name="T33" fmla="*/ 553 h 688"/>
                    <a:gd name="T34" fmla="*/ 137 w 1022"/>
                    <a:gd name="T35" fmla="*/ 538 h 688"/>
                    <a:gd name="T36" fmla="*/ 132 w 1022"/>
                    <a:gd name="T37" fmla="*/ 509 h 688"/>
                    <a:gd name="T38" fmla="*/ 129 w 1022"/>
                    <a:gd name="T39" fmla="*/ 495 h 688"/>
                    <a:gd name="T40" fmla="*/ 125 w 1022"/>
                    <a:gd name="T41" fmla="*/ 477 h 688"/>
                    <a:gd name="T42" fmla="*/ 117 w 1022"/>
                    <a:gd name="T43" fmla="*/ 469 h 688"/>
                    <a:gd name="T44" fmla="*/ 109 w 1022"/>
                    <a:gd name="T45" fmla="*/ 481 h 688"/>
                    <a:gd name="T46" fmla="*/ 94 w 1022"/>
                    <a:gd name="T47" fmla="*/ 484 h 688"/>
                    <a:gd name="T48" fmla="*/ 80 w 1022"/>
                    <a:gd name="T49" fmla="*/ 488 h 688"/>
                    <a:gd name="T50" fmla="*/ 69 w 1022"/>
                    <a:gd name="T51" fmla="*/ 476 h 688"/>
                    <a:gd name="T52" fmla="*/ 74 w 1022"/>
                    <a:gd name="T53" fmla="*/ 461 h 688"/>
                    <a:gd name="T54" fmla="*/ 77 w 1022"/>
                    <a:gd name="T55" fmla="*/ 444 h 688"/>
                    <a:gd name="T56" fmla="*/ 89 w 1022"/>
                    <a:gd name="T57" fmla="*/ 439 h 688"/>
                    <a:gd name="T58" fmla="*/ 84 w 1022"/>
                    <a:gd name="T59" fmla="*/ 421 h 688"/>
                    <a:gd name="T60" fmla="*/ 87 w 1022"/>
                    <a:gd name="T61" fmla="*/ 405 h 688"/>
                    <a:gd name="T62" fmla="*/ 92 w 1022"/>
                    <a:gd name="T63" fmla="*/ 398 h 688"/>
                    <a:gd name="T64" fmla="*/ 100 w 1022"/>
                    <a:gd name="T65" fmla="*/ 370 h 688"/>
                    <a:gd name="T66" fmla="*/ 109 w 1022"/>
                    <a:gd name="T67" fmla="*/ 354 h 688"/>
                    <a:gd name="T68" fmla="*/ 104 w 1022"/>
                    <a:gd name="T69" fmla="*/ 336 h 688"/>
                    <a:gd name="T70" fmla="*/ 87 w 1022"/>
                    <a:gd name="T71" fmla="*/ 329 h 688"/>
                    <a:gd name="T72" fmla="*/ 75 w 1022"/>
                    <a:gd name="T73" fmla="*/ 322 h 688"/>
                    <a:gd name="T74" fmla="*/ 67 w 1022"/>
                    <a:gd name="T75" fmla="*/ 308 h 688"/>
                    <a:gd name="T76" fmla="*/ 64 w 1022"/>
                    <a:gd name="T77" fmla="*/ 285 h 688"/>
                    <a:gd name="T78" fmla="*/ 54 w 1022"/>
                    <a:gd name="T79" fmla="*/ 265 h 688"/>
                    <a:gd name="T80" fmla="*/ 42 w 1022"/>
                    <a:gd name="T81" fmla="*/ 240 h 688"/>
                    <a:gd name="T82" fmla="*/ 25 w 1022"/>
                    <a:gd name="T83" fmla="*/ 226 h 688"/>
                    <a:gd name="T84" fmla="*/ 12 w 1022"/>
                    <a:gd name="T85" fmla="*/ 209 h 688"/>
                    <a:gd name="T86" fmla="*/ 19 w 1022"/>
                    <a:gd name="T87" fmla="*/ 203 h 688"/>
                    <a:gd name="T88" fmla="*/ 19 w 1022"/>
                    <a:gd name="T89" fmla="*/ 182 h 688"/>
                    <a:gd name="T90" fmla="*/ 14 w 1022"/>
                    <a:gd name="T91" fmla="*/ 159 h 688"/>
                    <a:gd name="T92" fmla="*/ 2 w 1022"/>
                    <a:gd name="T93" fmla="*/ 134 h 688"/>
                    <a:gd name="T94" fmla="*/ 137 w 1022"/>
                    <a:gd name="T95" fmla="*/ 25 h 688"/>
                    <a:gd name="T96" fmla="*/ 569 w 1022"/>
                    <a:gd name="T97" fmla="*/ 103 h 688"/>
                    <a:gd name="T98" fmla="*/ 1022 w 1022"/>
                    <a:gd name="T99" fmla="*/ 157 h 688"/>
                    <a:gd name="T100" fmla="*/ 1006 w 1022"/>
                    <a:gd name="T101" fmla="*/ 378 h 688"/>
                    <a:gd name="T102" fmla="*/ 989 w 1022"/>
                    <a:gd name="T103" fmla="*/ 569 h 688"/>
                    <a:gd name="T104" fmla="*/ 889 w 1022"/>
                    <a:gd name="T105" fmla="*/ 679 h 688"/>
                    <a:gd name="T106" fmla="*/ 576 w 1022"/>
                    <a:gd name="T107" fmla="*/ 640 h 688"/>
                    <a:gd name="T108" fmla="*/ 360 w 1022"/>
                    <a:gd name="T109" fmla="*/ 608 h 688"/>
                    <a:gd name="T110" fmla="*/ 344 w 1022"/>
                    <a:gd name="T111" fmla="*/ 668 h 688"/>
                    <a:gd name="T112" fmla="*/ 339 w 1022"/>
                    <a:gd name="T113" fmla="*/ 654 h 688"/>
                    <a:gd name="T114" fmla="*/ 332 w 1022"/>
                    <a:gd name="T115" fmla="*/ 642 h 688"/>
                    <a:gd name="T116" fmla="*/ 325 w 1022"/>
                    <a:gd name="T117" fmla="*/ 640 h 6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2"/>
                    <a:gd name="T178" fmla="*/ 0 h 688"/>
                    <a:gd name="T179" fmla="*/ 1022 w 1022"/>
                    <a:gd name="T180" fmla="*/ 688 h 6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2" h="688">
                      <a:moveTo>
                        <a:pt x="317" y="640"/>
                      </a:moveTo>
                      <a:lnTo>
                        <a:pt x="317" y="642"/>
                      </a:lnTo>
                      <a:lnTo>
                        <a:pt x="319" y="644"/>
                      </a:lnTo>
                      <a:lnTo>
                        <a:pt x="319" y="647"/>
                      </a:lnTo>
                      <a:lnTo>
                        <a:pt x="317" y="649"/>
                      </a:lnTo>
                      <a:lnTo>
                        <a:pt x="314" y="649"/>
                      </a:lnTo>
                      <a:lnTo>
                        <a:pt x="314" y="651"/>
                      </a:lnTo>
                      <a:lnTo>
                        <a:pt x="312" y="654"/>
                      </a:lnTo>
                      <a:lnTo>
                        <a:pt x="312" y="660"/>
                      </a:lnTo>
                      <a:lnTo>
                        <a:pt x="315" y="660"/>
                      </a:lnTo>
                      <a:lnTo>
                        <a:pt x="315" y="661"/>
                      </a:lnTo>
                      <a:lnTo>
                        <a:pt x="314" y="661"/>
                      </a:lnTo>
                      <a:lnTo>
                        <a:pt x="312" y="663"/>
                      </a:lnTo>
                      <a:lnTo>
                        <a:pt x="307" y="658"/>
                      </a:lnTo>
                      <a:lnTo>
                        <a:pt x="302" y="660"/>
                      </a:lnTo>
                      <a:lnTo>
                        <a:pt x="295" y="656"/>
                      </a:lnTo>
                      <a:lnTo>
                        <a:pt x="292" y="658"/>
                      </a:lnTo>
                      <a:lnTo>
                        <a:pt x="287" y="660"/>
                      </a:lnTo>
                      <a:lnTo>
                        <a:pt x="285" y="660"/>
                      </a:lnTo>
                      <a:lnTo>
                        <a:pt x="284" y="661"/>
                      </a:lnTo>
                      <a:lnTo>
                        <a:pt x="279" y="652"/>
                      </a:lnTo>
                      <a:lnTo>
                        <a:pt x="274" y="652"/>
                      </a:lnTo>
                      <a:lnTo>
                        <a:pt x="269" y="654"/>
                      </a:lnTo>
                      <a:lnTo>
                        <a:pt x="265" y="654"/>
                      </a:lnTo>
                      <a:lnTo>
                        <a:pt x="262" y="654"/>
                      </a:lnTo>
                      <a:lnTo>
                        <a:pt x="259" y="654"/>
                      </a:lnTo>
                      <a:lnTo>
                        <a:pt x="257" y="652"/>
                      </a:lnTo>
                      <a:lnTo>
                        <a:pt x="250" y="651"/>
                      </a:lnTo>
                      <a:lnTo>
                        <a:pt x="249" y="651"/>
                      </a:lnTo>
                      <a:lnTo>
                        <a:pt x="247" y="647"/>
                      </a:lnTo>
                      <a:lnTo>
                        <a:pt x="245" y="647"/>
                      </a:lnTo>
                      <a:lnTo>
                        <a:pt x="242" y="649"/>
                      </a:lnTo>
                      <a:lnTo>
                        <a:pt x="237" y="649"/>
                      </a:lnTo>
                      <a:lnTo>
                        <a:pt x="237" y="654"/>
                      </a:lnTo>
                      <a:lnTo>
                        <a:pt x="234" y="660"/>
                      </a:lnTo>
                      <a:lnTo>
                        <a:pt x="229" y="658"/>
                      </a:lnTo>
                      <a:lnTo>
                        <a:pt x="225" y="656"/>
                      </a:lnTo>
                      <a:lnTo>
                        <a:pt x="222" y="656"/>
                      </a:lnTo>
                      <a:lnTo>
                        <a:pt x="219" y="652"/>
                      </a:lnTo>
                      <a:lnTo>
                        <a:pt x="209" y="651"/>
                      </a:lnTo>
                      <a:lnTo>
                        <a:pt x="204" y="647"/>
                      </a:lnTo>
                      <a:lnTo>
                        <a:pt x="202" y="649"/>
                      </a:lnTo>
                      <a:lnTo>
                        <a:pt x="197" y="649"/>
                      </a:lnTo>
                      <a:lnTo>
                        <a:pt x="195" y="651"/>
                      </a:lnTo>
                      <a:lnTo>
                        <a:pt x="192" y="656"/>
                      </a:lnTo>
                      <a:lnTo>
                        <a:pt x="192" y="660"/>
                      </a:lnTo>
                      <a:lnTo>
                        <a:pt x="192" y="663"/>
                      </a:lnTo>
                      <a:lnTo>
                        <a:pt x="189" y="663"/>
                      </a:lnTo>
                      <a:lnTo>
                        <a:pt x="187" y="661"/>
                      </a:lnTo>
                      <a:lnTo>
                        <a:pt x="185" y="658"/>
                      </a:lnTo>
                      <a:lnTo>
                        <a:pt x="182" y="656"/>
                      </a:lnTo>
                      <a:lnTo>
                        <a:pt x="179" y="651"/>
                      </a:lnTo>
                      <a:lnTo>
                        <a:pt x="175" y="651"/>
                      </a:lnTo>
                      <a:lnTo>
                        <a:pt x="177" y="649"/>
                      </a:lnTo>
                      <a:lnTo>
                        <a:pt x="175" y="644"/>
                      </a:lnTo>
                      <a:lnTo>
                        <a:pt x="179" y="640"/>
                      </a:lnTo>
                      <a:lnTo>
                        <a:pt x="175" y="637"/>
                      </a:lnTo>
                      <a:lnTo>
                        <a:pt x="175" y="635"/>
                      </a:lnTo>
                      <a:lnTo>
                        <a:pt x="174" y="629"/>
                      </a:lnTo>
                      <a:lnTo>
                        <a:pt x="177" y="624"/>
                      </a:lnTo>
                      <a:lnTo>
                        <a:pt x="175" y="617"/>
                      </a:lnTo>
                      <a:lnTo>
                        <a:pt x="174" y="615"/>
                      </a:lnTo>
                      <a:lnTo>
                        <a:pt x="174" y="612"/>
                      </a:lnTo>
                      <a:lnTo>
                        <a:pt x="172" y="608"/>
                      </a:lnTo>
                      <a:lnTo>
                        <a:pt x="172" y="605"/>
                      </a:lnTo>
                      <a:lnTo>
                        <a:pt x="164" y="598"/>
                      </a:lnTo>
                      <a:lnTo>
                        <a:pt x="162" y="598"/>
                      </a:lnTo>
                      <a:lnTo>
                        <a:pt x="157" y="599"/>
                      </a:lnTo>
                      <a:lnTo>
                        <a:pt x="155" y="599"/>
                      </a:lnTo>
                      <a:lnTo>
                        <a:pt x="154" y="596"/>
                      </a:lnTo>
                      <a:lnTo>
                        <a:pt x="149" y="591"/>
                      </a:lnTo>
                      <a:lnTo>
                        <a:pt x="147" y="589"/>
                      </a:lnTo>
                      <a:lnTo>
                        <a:pt x="144" y="576"/>
                      </a:lnTo>
                      <a:lnTo>
                        <a:pt x="145" y="576"/>
                      </a:lnTo>
                      <a:lnTo>
                        <a:pt x="147" y="576"/>
                      </a:lnTo>
                      <a:lnTo>
                        <a:pt x="149" y="575"/>
                      </a:lnTo>
                      <a:lnTo>
                        <a:pt x="150" y="569"/>
                      </a:lnTo>
                      <a:lnTo>
                        <a:pt x="150" y="564"/>
                      </a:lnTo>
                      <a:lnTo>
                        <a:pt x="150" y="562"/>
                      </a:lnTo>
                      <a:lnTo>
                        <a:pt x="149" y="561"/>
                      </a:lnTo>
                      <a:lnTo>
                        <a:pt x="149" y="559"/>
                      </a:lnTo>
                      <a:lnTo>
                        <a:pt x="145" y="557"/>
                      </a:lnTo>
                      <a:lnTo>
                        <a:pt x="147" y="553"/>
                      </a:lnTo>
                      <a:lnTo>
                        <a:pt x="144" y="553"/>
                      </a:lnTo>
                      <a:lnTo>
                        <a:pt x="142" y="552"/>
                      </a:lnTo>
                      <a:lnTo>
                        <a:pt x="142" y="548"/>
                      </a:lnTo>
                      <a:lnTo>
                        <a:pt x="140" y="546"/>
                      </a:lnTo>
                      <a:lnTo>
                        <a:pt x="140" y="543"/>
                      </a:lnTo>
                      <a:lnTo>
                        <a:pt x="137" y="538"/>
                      </a:lnTo>
                      <a:lnTo>
                        <a:pt x="135" y="530"/>
                      </a:lnTo>
                      <a:lnTo>
                        <a:pt x="135" y="529"/>
                      </a:lnTo>
                      <a:lnTo>
                        <a:pt x="132" y="522"/>
                      </a:lnTo>
                      <a:lnTo>
                        <a:pt x="134" y="513"/>
                      </a:lnTo>
                      <a:lnTo>
                        <a:pt x="132" y="509"/>
                      </a:lnTo>
                      <a:lnTo>
                        <a:pt x="130" y="504"/>
                      </a:lnTo>
                      <a:lnTo>
                        <a:pt x="134" y="500"/>
                      </a:lnTo>
                      <a:lnTo>
                        <a:pt x="134" y="497"/>
                      </a:lnTo>
                      <a:lnTo>
                        <a:pt x="134" y="495"/>
                      </a:lnTo>
                      <a:lnTo>
                        <a:pt x="129" y="495"/>
                      </a:lnTo>
                      <a:lnTo>
                        <a:pt x="132" y="486"/>
                      </a:lnTo>
                      <a:lnTo>
                        <a:pt x="132" y="483"/>
                      </a:lnTo>
                      <a:lnTo>
                        <a:pt x="129" y="481"/>
                      </a:lnTo>
                      <a:lnTo>
                        <a:pt x="125" y="481"/>
                      </a:lnTo>
                      <a:lnTo>
                        <a:pt x="125" y="477"/>
                      </a:lnTo>
                      <a:lnTo>
                        <a:pt x="124" y="474"/>
                      </a:lnTo>
                      <a:lnTo>
                        <a:pt x="124" y="472"/>
                      </a:lnTo>
                      <a:lnTo>
                        <a:pt x="120" y="470"/>
                      </a:lnTo>
                      <a:lnTo>
                        <a:pt x="120" y="469"/>
                      </a:lnTo>
                      <a:lnTo>
                        <a:pt x="117" y="469"/>
                      </a:lnTo>
                      <a:lnTo>
                        <a:pt x="115" y="470"/>
                      </a:lnTo>
                      <a:lnTo>
                        <a:pt x="117" y="474"/>
                      </a:lnTo>
                      <a:lnTo>
                        <a:pt x="115" y="474"/>
                      </a:lnTo>
                      <a:lnTo>
                        <a:pt x="112" y="476"/>
                      </a:lnTo>
                      <a:lnTo>
                        <a:pt x="109" y="481"/>
                      </a:lnTo>
                      <a:lnTo>
                        <a:pt x="105" y="483"/>
                      </a:lnTo>
                      <a:lnTo>
                        <a:pt x="104" y="484"/>
                      </a:lnTo>
                      <a:lnTo>
                        <a:pt x="100" y="484"/>
                      </a:lnTo>
                      <a:lnTo>
                        <a:pt x="97" y="486"/>
                      </a:lnTo>
                      <a:lnTo>
                        <a:pt x="94" y="484"/>
                      </a:lnTo>
                      <a:lnTo>
                        <a:pt x="92" y="488"/>
                      </a:lnTo>
                      <a:lnTo>
                        <a:pt x="90" y="490"/>
                      </a:lnTo>
                      <a:lnTo>
                        <a:pt x="84" y="493"/>
                      </a:lnTo>
                      <a:lnTo>
                        <a:pt x="82" y="492"/>
                      </a:lnTo>
                      <a:lnTo>
                        <a:pt x="80" y="488"/>
                      </a:lnTo>
                      <a:lnTo>
                        <a:pt x="77" y="486"/>
                      </a:lnTo>
                      <a:lnTo>
                        <a:pt x="77" y="483"/>
                      </a:lnTo>
                      <a:lnTo>
                        <a:pt x="75" y="479"/>
                      </a:lnTo>
                      <a:lnTo>
                        <a:pt x="72" y="479"/>
                      </a:lnTo>
                      <a:lnTo>
                        <a:pt x="69" y="476"/>
                      </a:lnTo>
                      <a:lnTo>
                        <a:pt x="67" y="477"/>
                      </a:lnTo>
                      <a:lnTo>
                        <a:pt x="69" y="470"/>
                      </a:lnTo>
                      <a:lnTo>
                        <a:pt x="67" y="467"/>
                      </a:lnTo>
                      <a:lnTo>
                        <a:pt x="74" y="465"/>
                      </a:lnTo>
                      <a:lnTo>
                        <a:pt x="74" y="461"/>
                      </a:lnTo>
                      <a:lnTo>
                        <a:pt x="75" y="460"/>
                      </a:lnTo>
                      <a:lnTo>
                        <a:pt x="72" y="454"/>
                      </a:lnTo>
                      <a:lnTo>
                        <a:pt x="72" y="451"/>
                      </a:lnTo>
                      <a:lnTo>
                        <a:pt x="72" y="449"/>
                      </a:lnTo>
                      <a:lnTo>
                        <a:pt x="77" y="444"/>
                      </a:lnTo>
                      <a:lnTo>
                        <a:pt x="79" y="440"/>
                      </a:lnTo>
                      <a:lnTo>
                        <a:pt x="80" y="440"/>
                      </a:lnTo>
                      <a:lnTo>
                        <a:pt x="84" y="439"/>
                      </a:lnTo>
                      <a:lnTo>
                        <a:pt x="87" y="440"/>
                      </a:lnTo>
                      <a:lnTo>
                        <a:pt x="89" y="439"/>
                      </a:lnTo>
                      <a:lnTo>
                        <a:pt x="87" y="431"/>
                      </a:lnTo>
                      <a:lnTo>
                        <a:pt x="87" y="430"/>
                      </a:lnTo>
                      <a:lnTo>
                        <a:pt x="90" y="426"/>
                      </a:lnTo>
                      <a:lnTo>
                        <a:pt x="89" y="424"/>
                      </a:lnTo>
                      <a:lnTo>
                        <a:pt x="84" y="421"/>
                      </a:lnTo>
                      <a:lnTo>
                        <a:pt x="85" y="417"/>
                      </a:lnTo>
                      <a:lnTo>
                        <a:pt x="84" y="416"/>
                      </a:lnTo>
                      <a:lnTo>
                        <a:pt x="87" y="414"/>
                      </a:lnTo>
                      <a:lnTo>
                        <a:pt x="89" y="408"/>
                      </a:lnTo>
                      <a:lnTo>
                        <a:pt x="87" y="405"/>
                      </a:lnTo>
                      <a:lnTo>
                        <a:pt x="85" y="403"/>
                      </a:lnTo>
                      <a:lnTo>
                        <a:pt x="84" y="401"/>
                      </a:lnTo>
                      <a:lnTo>
                        <a:pt x="85" y="398"/>
                      </a:lnTo>
                      <a:lnTo>
                        <a:pt x="89" y="400"/>
                      </a:lnTo>
                      <a:lnTo>
                        <a:pt x="92" y="398"/>
                      </a:lnTo>
                      <a:lnTo>
                        <a:pt x="94" y="391"/>
                      </a:lnTo>
                      <a:lnTo>
                        <a:pt x="90" y="387"/>
                      </a:lnTo>
                      <a:lnTo>
                        <a:pt x="95" y="384"/>
                      </a:lnTo>
                      <a:lnTo>
                        <a:pt x="100" y="370"/>
                      </a:lnTo>
                      <a:lnTo>
                        <a:pt x="100" y="368"/>
                      </a:lnTo>
                      <a:lnTo>
                        <a:pt x="102" y="364"/>
                      </a:lnTo>
                      <a:lnTo>
                        <a:pt x="102" y="357"/>
                      </a:lnTo>
                      <a:lnTo>
                        <a:pt x="107" y="355"/>
                      </a:lnTo>
                      <a:lnTo>
                        <a:pt x="109" y="354"/>
                      </a:lnTo>
                      <a:lnTo>
                        <a:pt x="110" y="345"/>
                      </a:lnTo>
                      <a:lnTo>
                        <a:pt x="112" y="341"/>
                      </a:lnTo>
                      <a:lnTo>
                        <a:pt x="112" y="336"/>
                      </a:lnTo>
                      <a:lnTo>
                        <a:pt x="109" y="334"/>
                      </a:lnTo>
                      <a:lnTo>
                        <a:pt x="104" y="336"/>
                      </a:lnTo>
                      <a:lnTo>
                        <a:pt x="99" y="338"/>
                      </a:lnTo>
                      <a:lnTo>
                        <a:pt x="95" y="334"/>
                      </a:lnTo>
                      <a:lnTo>
                        <a:pt x="89" y="334"/>
                      </a:lnTo>
                      <a:lnTo>
                        <a:pt x="87" y="331"/>
                      </a:lnTo>
                      <a:lnTo>
                        <a:pt x="87" y="329"/>
                      </a:lnTo>
                      <a:lnTo>
                        <a:pt x="89" y="327"/>
                      </a:lnTo>
                      <a:lnTo>
                        <a:pt x="85" y="320"/>
                      </a:lnTo>
                      <a:lnTo>
                        <a:pt x="84" y="320"/>
                      </a:lnTo>
                      <a:lnTo>
                        <a:pt x="79" y="324"/>
                      </a:lnTo>
                      <a:lnTo>
                        <a:pt x="75" y="322"/>
                      </a:lnTo>
                      <a:lnTo>
                        <a:pt x="77" y="315"/>
                      </a:lnTo>
                      <a:lnTo>
                        <a:pt x="75" y="313"/>
                      </a:lnTo>
                      <a:lnTo>
                        <a:pt x="72" y="311"/>
                      </a:lnTo>
                      <a:lnTo>
                        <a:pt x="70" y="308"/>
                      </a:lnTo>
                      <a:lnTo>
                        <a:pt x="67" y="308"/>
                      </a:lnTo>
                      <a:lnTo>
                        <a:pt x="65" y="299"/>
                      </a:lnTo>
                      <a:lnTo>
                        <a:pt x="67" y="295"/>
                      </a:lnTo>
                      <a:lnTo>
                        <a:pt x="69" y="294"/>
                      </a:lnTo>
                      <a:lnTo>
                        <a:pt x="65" y="290"/>
                      </a:lnTo>
                      <a:lnTo>
                        <a:pt x="64" y="285"/>
                      </a:lnTo>
                      <a:lnTo>
                        <a:pt x="60" y="283"/>
                      </a:lnTo>
                      <a:lnTo>
                        <a:pt x="59" y="281"/>
                      </a:lnTo>
                      <a:lnTo>
                        <a:pt x="59" y="274"/>
                      </a:lnTo>
                      <a:lnTo>
                        <a:pt x="54" y="269"/>
                      </a:lnTo>
                      <a:lnTo>
                        <a:pt x="54" y="265"/>
                      </a:lnTo>
                      <a:lnTo>
                        <a:pt x="52" y="263"/>
                      </a:lnTo>
                      <a:lnTo>
                        <a:pt x="50" y="260"/>
                      </a:lnTo>
                      <a:lnTo>
                        <a:pt x="44" y="251"/>
                      </a:lnTo>
                      <a:lnTo>
                        <a:pt x="44" y="242"/>
                      </a:lnTo>
                      <a:lnTo>
                        <a:pt x="42" y="240"/>
                      </a:lnTo>
                      <a:lnTo>
                        <a:pt x="37" y="237"/>
                      </a:lnTo>
                      <a:lnTo>
                        <a:pt x="35" y="235"/>
                      </a:lnTo>
                      <a:lnTo>
                        <a:pt x="29" y="233"/>
                      </a:lnTo>
                      <a:lnTo>
                        <a:pt x="27" y="232"/>
                      </a:lnTo>
                      <a:lnTo>
                        <a:pt x="25" y="226"/>
                      </a:lnTo>
                      <a:lnTo>
                        <a:pt x="24" y="221"/>
                      </a:lnTo>
                      <a:lnTo>
                        <a:pt x="20" y="217"/>
                      </a:lnTo>
                      <a:lnTo>
                        <a:pt x="19" y="216"/>
                      </a:lnTo>
                      <a:lnTo>
                        <a:pt x="12" y="210"/>
                      </a:lnTo>
                      <a:lnTo>
                        <a:pt x="12" y="209"/>
                      </a:lnTo>
                      <a:lnTo>
                        <a:pt x="14" y="209"/>
                      </a:lnTo>
                      <a:lnTo>
                        <a:pt x="20" y="209"/>
                      </a:lnTo>
                      <a:lnTo>
                        <a:pt x="22" y="209"/>
                      </a:lnTo>
                      <a:lnTo>
                        <a:pt x="22" y="205"/>
                      </a:lnTo>
                      <a:lnTo>
                        <a:pt x="19" y="203"/>
                      </a:lnTo>
                      <a:lnTo>
                        <a:pt x="19" y="198"/>
                      </a:lnTo>
                      <a:lnTo>
                        <a:pt x="15" y="196"/>
                      </a:lnTo>
                      <a:lnTo>
                        <a:pt x="20" y="189"/>
                      </a:lnTo>
                      <a:lnTo>
                        <a:pt x="20" y="186"/>
                      </a:lnTo>
                      <a:lnTo>
                        <a:pt x="19" y="182"/>
                      </a:lnTo>
                      <a:lnTo>
                        <a:pt x="20" y="175"/>
                      </a:lnTo>
                      <a:lnTo>
                        <a:pt x="17" y="173"/>
                      </a:lnTo>
                      <a:lnTo>
                        <a:pt x="17" y="168"/>
                      </a:lnTo>
                      <a:lnTo>
                        <a:pt x="14" y="166"/>
                      </a:lnTo>
                      <a:lnTo>
                        <a:pt x="14" y="159"/>
                      </a:lnTo>
                      <a:lnTo>
                        <a:pt x="12" y="156"/>
                      </a:lnTo>
                      <a:lnTo>
                        <a:pt x="10" y="154"/>
                      </a:lnTo>
                      <a:lnTo>
                        <a:pt x="7" y="149"/>
                      </a:lnTo>
                      <a:lnTo>
                        <a:pt x="4" y="141"/>
                      </a:lnTo>
                      <a:lnTo>
                        <a:pt x="2" y="134"/>
                      </a:lnTo>
                      <a:lnTo>
                        <a:pt x="0" y="133"/>
                      </a:lnTo>
                      <a:lnTo>
                        <a:pt x="7" y="103"/>
                      </a:lnTo>
                      <a:lnTo>
                        <a:pt x="14" y="65"/>
                      </a:lnTo>
                      <a:lnTo>
                        <a:pt x="27" y="0"/>
                      </a:lnTo>
                      <a:lnTo>
                        <a:pt x="137" y="25"/>
                      </a:lnTo>
                      <a:lnTo>
                        <a:pt x="190" y="35"/>
                      </a:lnTo>
                      <a:lnTo>
                        <a:pt x="345" y="65"/>
                      </a:lnTo>
                      <a:lnTo>
                        <a:pt x="420" y="80"/>
                      </a:lnTo>
                      <a:lnTo>
                        <a:pt x="465" y="87"/>
                      </a:lnTo>
                      <a:lnTo>
                        <a:pt x="569" y="103"/>
                      </a:lnTo>
                      <a:lnTo>
                        <a:pt x="672" y="118"/>
                      </a:lnTo>
                      <a:lnTo>
                        <a:pt x="761" y="129"/>
                      </a:lnTo>
                      <a:lnTo>
                        <a:pt x="849" y="140"/>
                      </a:lnTo>
                      <a:lnTo>
                        <a:pt x="937" y="150"/>
                      </a:lnTo>
                      <a:lnTo>
                        <a:pt x="1022" y="157"/>
                      </a:lnTo>
                      <a:lnTo>
                        <a:pt x="1019" y="205"/>
                      </a:lnTo>
                      <a:lnTo>
                        <a:pt x="1016" y="239"/>
                      </a:lnTo>
                      <a:lnTo>
                        <a:pt x="1012" y="290"/>
                      </a:lnTo>
                      <a:lnTo>
                        <a:pt x="1006" y="370"/>
                      </a:lnTo>
                      <a:lnTo>
                        <a:pt x="1006" y="378"/>
                      </a:lnTo>
                      <a:lnTo>
                        <a:pt x="997" y="469"/>
                      </a:lnTo>
                      <a:lnTo>
                        <a:pt x="997" y="483"/>
                      </a:lnTo>
                      <a:lnTo>
                        <a:pt x="994" y="516"/>
                      </a:lnTo>
                      <a:lnTo>
                        <a:pt x="991" y="562"/>
                      </a:lnTo>
                      <a:lnTo>
                        <a:pt x="989" y="569"/>
                      </a:lnTo>
                      <a:lnTo>
                        <a:pt x="984" y="660"/>
                      </a:lnTo>
                      <a:lnTo>
                        <a:pt x="981" y="688"/>
                      </a:lnTo>
                      <a:lnTo>
                        <a:pt x="979" y="688"/>
                      </a:lnTo>
                      <a:lnTo>
                        <a:pt x="892" y="679"/>
                      </a:lnTo>
                      <a:lnTo>
                        <a:pt x="889" y="679"/>
                      </a:lnTo>
                      <a:lnTo>
                        <a:pt x="806" y="670"/>
                      </a:lnTo>
                      <a:lnTo>
                        <a:pt x="784" y="668"/>
                      </a:lnTo>
                      <a:lnTo>
                        <a:pt x="639" y="649"/>
                      </a:lnTo>
                      <a:lnTo>
                        <a:pt x="607" y="645"/>
                      </a:lnTo>
                      <a:lnTo>
                        <a:pt x="576" y="640"/>
                      </a:lnTo>
                      <a:lnTo>
                        <a:pt x="470" y="626"/>
                      </a:lnTo>
                      <a:lnTo>
                        <a:pt x="454" y="622"/>
                      </a:lnTo>
                      <a:lnTo>
                        <a:pt x="419" y="617"/>
                      </a:lnTo>
                      <a:lnTo>
                        <a:pt x="415" y="617"/>
                      </a:lnTo>
                      <a:lnTo>
                        <a:pt x="360" y="608"/>
                      </a:lnTo>
                      <a:lnTo>
                        <a:pt x="354" y="651"/>
                      </a:lnTo>
                      <a:lnTo>
                        <a:pt x="350" y="677"/>
                      </a:lnTo>
                      <a:lnTo>
                        <a:pt x="347" y="674"/>
                      </a:lnTo>
                      <a:lnTo>
                        <a:pt x="344" y="672"/>
                      </a:lnTo>
                      <a:lnTo>
                        <a:pt x="344" y="668"/>
                      </a:lnTo>
                      <a:lnTo>
                        <a:pt x="342" y="665"/>
                      </a:lnTo>
                      <a:lnTo>
                        <a:pt x="340" y="663"/>
                      </a:lnTo>
                      <a:lnTo>
                        <a:pt x="337" y="661"/>
                      </a:lnTo>
                      <a:lnTo>
                        <a:pt x="337" y="656"/>
                      </a:lnTo>
                      <a:lnTo>
                        <a:pt x="339" y="654"/>
                      </a:lnTo>
                      <a:lnTo>
                        <a:pt x="334" y="651"/>
                      </a:lnTo>
                      <a:lnTo>
                        <a:pt x="335" y="647"/>
                      </a:lnTo>
                      <a:lnTo>
                        <a:pt x="334" y="645"/>
                      </a:lnTo>
                      <a:lnTo>
                        <a:pt x="332" y="642"/>
                      </a:lnTo>
                      <a:lnTo>
                        <a:pt x="332" y="638"/>
                      </a:lnTo>
                      <a:lnTo>
                        <a:pt x="329" y="638"/>
                      </a:lnTo>
                      <a:lnTo>
                        <a:pt x="327" y="637"/>
                      </a:lnTo>
                      <a:lnTo>
                        <a:pt x="325" y="637"/>
                      </a:lnTo>
                      <a:lnTo>
                        <a:pt x="325" y="640"/>
                      </a:lnTo>
                      <a:lnTo>
                        <a:pt x="320" y="638"/>
                      </a:lnTo>
                      <a:lnTo>
                        <a:pt x="317" y="640"/>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grpSp>
          <p:grpSp>
            <p:nvGrpSpPr>
              <p:cNvPr id="12" name="Group 80"/>
              <p:cNvGrpSpPr/>
              <p:nvPr/>
            </p:nvGrpSpPr>
            <p:grpSpPr>
              <a:xfrm rot="60000">
                <a:off x="1972315" y="3962365"/>
                <a:ext cx="2624282" cy="2585557"/>
                <a:chOff x="1655490" y="2798970"/>
                <a:chExt cx="2624282" cy="2585557"/>
              </a:xfrm>
              <a:grpFill/>
            </p:grpSpPr>
            <p:sp>
              <p:nvSpPr>
                <p:cNvPr id="13" name="Freeform 45"/>
                <p:cNvSpPr>
                  <a:spLocks noEditPoints="1"/>
                </p:cNvSpPr>
                <p:nvPr/>
              </p:nvSpPr>
              <p:spPr bwMode="auto">
                <a:xfrm rot="21356246">
                  <a:off x="2666219" y="3716805"/>
                  <a:ext cx="1613553" cy="1667722"/>
                </a:xfrm>
                <a:custGeom>
                  <a:avLst/>
                  <a:gdLst>
                    <a:gd name="T0" fmla="*/ 68 w 1400"/>
                    <a:gd name="T1" fmla="*/ 571 h 1447"/>
                    <a:gd name="T2" fmla="*/ 400 w 1400"/>
                    <a:gd name="T3" fmla="*/ 358 h 1447"/>
                    <a:gd name="T4" fmla="*/ 620 w 1400"/>
                    <a:gd name="T5" fmla="*/ 14 h 1447"/>
                    <a:gd name="T6" fmla="*/ 722 w 1400"/>
                    <a:gd name="T7" fmla="*/ 278 h 1447"/>
                    <a:gd name="T8" fmla="*/ 772 w 1400"/>
                    <a:gd name="T9" fmla="*/ 304 h 1447"/>
                    <a:gd name="T10" fmla="*/ 803 w 1400"/>
                    <a:gd name="T11" fmla="*/ 327 h 1447"/>
                    <a:gd name="T12" fmla="*/ 862 w 1400"/>
                    <a:gd name="T13" fmla="*/ 338 h 1447"/>
                    <a:gd name="T14" fmla="*/ 910 w 1400"/>
                    <a:gd name="T15" fmla="*/ 342 h 1447"/>
                    <a:gd name="T16" fmla="*/ 927 w 1400"/>
                    <a:gd name="T17" fmla="*/ 373 h 1447"/>
                    <a:gd name="T18" fmla="*/ 970 w 1400"/>
                    <a:gd name="T19" fmla="*/ 373 h 1447"/>
                    <a:gd name="T20" fmla="*/ 1002 w 1400"/>
                    <a:gd name="T21" fmla="*/ 375 h 1447"/>
                    <a:gd name="T22" fmla="*/ 1022 w 1400"/>
                    <a:gd name="T23" fmla="*/ 386 h 1447"/>
                    <a:gd name="T24" fmla="*/ 1040 w 1400"/>
                    <a:gd name="T25" fmla="*/ 377 h 1447"/>
                    <a:gd name="T26" fmla="*/ 1073 w 1400"/>
                    <a:gd name="T27" fmla="*/ 386 h 1447"/>
                    <a:gd name="T28" fmla="*/ 1113 w 1400"/>
                    <a:gd name="T29" fmla="*/ 393 h 1447"/>
                    <a:gd name="T30" fmla="*/ 1132 w 1400"/>
                    <a:gd name="T31" fmla="*/ 382 h 1447"/>
                    <a:gd name="T32" fmla="*/ 1164 w 1400"/>
                    <a:gd name="T33" fmla="*/ 377 h 1447"/>
                    <a:gd name="T34" fmla="*/ 1189 w 1400"/>
                    <a:gd name="T35" fmla="*/ 381 h 1447"/>
                    <a:gd name="T36" fmla="*/ 1225 w 1400"/>
                    <a:gd name="T37" fmla="*/ 373 h 1447"/>
                    <a:gd name="T38" fmla="*/ 1242 w 1400"/>
                    <a:gd name="T39" fmla="*/ 386 h 1447"/>
                    <a:gd name="T40" fmla="*/ 1260 w 1400"/>
                    <a:gd name="T41" fmla="*/ 400 h 1447"/>
                    <a:gd name="T42" fmla="*/ 1279 w 1400"/>
                    <a:gd name="T43" fmla="*/ 405 h 1447"/>
                    <a:gd name="T44" fmla="*/ 1289 w 1400"/>
                    <a:gd name="T45" fmla="*/ 412 h 1447"/>
                    <a:gd name="T46" fmla="*/ 1305 w 1400"/>
                    <a:gd name="T47" fmla="*/ 418 h 1447"/>
                    <a:gd name="T48" fmla="*/ 1332 w 1400"/>
                    <a:gd name="T49" fmla="*/ 416 h 1447"/>
                    <a:gd name="T50" fmla="*/ 1349 w 1400"/>
                    <a:gd name="T51" fmla="*/ 639 h 1447"/>
                    <a:gd name="T52" fmla="*/ 1367 w 1400"/>
                    <a:gd name="T53" fmla="*/ 667 h 1447"/>
                    <a:gd name="T54" fmla="*/ 1375 w 1400"/>
                    <a:gd name="T55" fmla="*/ 695 h 1447"/>
                    <a:gd name="T56" fmla="*/ 1380 w 1400"/>
                    <a:gd name="T57" fmla="*/ 716 h 1447"/>
                    <a:gd name="T58" fmla="*/ 1397 w 1400"/>
                    <a:gd name="T59" fmla="*/ 738 h 1447"/>
                    <a:gd name="T60" fmla="*/ 1394 w 1400"/>
                    <a:gd name="T61" fmla="*/ 759 h 1447"/>
                    <a:gd name="T62" fmla="*/ 1394 w 1400"/>
                    <a:gd name="T63" fmla="*/ 782 h 1447"/>
                    <a:gd name="T64" fmla="*/ 1382 w 1400"/>
                    <a:gd name="T65" fmla="*/ 812 h 1447"/>
                    <a:gd name="T66" fmla="*/ 1379 w 1400"/>
                    <a:gd name="T67" fmla="*/ 837 h 1447"/>
                    <a:gd name="T68" fmla="*/ 1384 w 1400"/>
                    <a:gd name="T69" fmla="*/ 876 h 1447"/>
                    <a:gd name="T70" fmla="*/ 1277 w 1400"/>
                    <a:gd name="T71" fmla="*/ 973 h 1447"/>
                    <a:gd name="T72" fmla="*/ 1270 w 1400"/>
                    <a:gd name="T73" fmla="*/ 925 h 1447"/>
                    <a:gd name="T74" fmla="*/ 1250 w 1400"/>
                    <a:gd name="T75" fmla="*/ 971 h 1447"/>
                    <a:gd name="T76" fmla="*/ 1169 w 1400"/>
                    <a:gd name="T77" fmla="*/ 1063 h 1447"/>
                    <a:gd name="T78" fmla="*/ 1108 w 1400"/>
                    <a:gd name="T79" fmla="*/ 1072 h 1447"/>
                    <a:gd name="T80" fmla="*/ 1077 w 1400"/>
                    <a:gd name="T81" fmla="*/ 1090 h 1447"/>
                    <a:gd name="T82" fmla="*/ 1063 w 1400"/>
                    <a:gd name="T83" fmla="*/ 1081 h 1447"/>
                    <a:gd name="T84" fmla="*/ 1040 w 1400"/>
                    <a:gd name="T85" fmla="*/ 1104 h 1447"/>
                    <a:gd name="T86" fmla="*/ 1027 w 1400"/>
                    <a:gd name="T87" fmla="*/ 1139 h 1447"/>
                    <a:gd name="T88" fmla="*/ 1017 w 1400"/>
                    <a:gd name="T89" fmla="*/ 1148 h 1447"/>
                    <a:gd name="T90" fmla="*/ 965 w 1400"/>
                    <a:gd name="T91" fmla="*/ 1187 h 1447"/>
                    <a:gd name="T92" fmla="*/ 962 w 1400"/>
                    <a:gd name="T93" fmla="*/ 1252 h 1447"/>
                    <a:gd name="T94" fmla="*/ 962 w 1400"/>
                    <a:gd name="T95" fmla="*/ 1321 h 1447"/>
                    <a:gd name="T96" fmla="*/ 973 w 1400"/>
                    <a:gd name="T97" fmla="*/ 1438 h 1447"/>
                    <a:gd name="T98" fmla="*/ 872 w 1400"/>
                    <a:gd name="T99" fmla="*/ 1410 h 1447"/>
                    <a:gd name="T100" fmla="*/ 778 w 1400"/>
                    <a:gd name="T101" fmla="*/ 1357 h 1447"/>
                    <a:gd name="T102" fmla="*/ 715 w 1400"/>
                    <a:gd name="T103" fmla="*/ 1199 h 1447"/>
                    <a:gd name="T104" fmla="*/ 640 w 1400"/>
                    <a:gd name="T105" fmla="*/ 1079 h 1447"/>
                    <a:gd name="T106" fmla="*/ 550 w 1400"/>
                    <a:gd name="T107" fmla="*/ 927 h 1447"/>
                    <a:gd name="T108" fmla="*/ 483 w 1400"/>
                    <a:gd name="T109" fmla="*/ 904 h 1447"/>
                    <a:gd name="T110" fmla="*/ 375 w 1400"/>
                    <a:gd name="T111" fmla="*/ 955 h 1447"/>
                    <a:gd name="T112" fmla="*/ 275 w 1400"/>
                    <a:gd name="T113" fmla="*/ 962 h 1447"/>
                    <a:gd name="T114" fmla="*/ 175 w 1400"/>
                    <a:gd name="T115" fmla="*/ 803 h 1447"/>
                    <a:gd name="T116" fmla="*/ 103 w 1400"/>
                    <a:gd name="T117" fmla="*/ 709 h 1447"/>
                    <a:gd name="T118" fmla="*/ 1072 w 1400"/>
                    <a:gd name="T119" fmla="*/ 1121 h 1447"/>
                    <a:gd name="T120" fmla="*/ 978 w 1400"/>
                    <a:gd name="T121" fmla="*/ 1258 h 1447"/>
                    <a:gd name="T122" fmla="*/ 983 w 1400"/>
                    <a:gd name="T123" fmla="*/ 1348 h 1447"/>
                    <a:gd name="T124" fmla="*/ 997 w 1400"/>
                    <a:gd name="T125" fmla="*/ 1417 h 14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00"/>
                    <a:gd name="T190" fmla="*/ 0 h 1447"/>
                    <a:gd name="T191" fmla="*/ 1400 w 1400"/>
                    <a:gd name="T192" fmla="*/ 1447 h 14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00" h="1447">
                      <a:moveTo>
                        <a:pt x="61" y="651"/>
                      </a:moveTo>
                      <a:lnTo>
                        <a:pt x="40" y="639"/>
                      </a:lnTo>
                      <a:lnTo>
                        <a:pt x="25" y="602"/>
                      </a:lnTo>
                      <a:lnTo>
                        <a:pt x="8" y="593"/>
                      </a:lnTo>
                      <a:lnTo>
                        <a:pt x="1" y="587"/>
                      </a:lnTo>
                      <a:lnTo>
                        <a:pt x="1" y="584"/>
                      </a:lnTo>
                      <a:lnTo>
                        <a:pt x="0" y="577"/>
                      </a:lnTo>
                      <a:lnTo>
                        <a:pt x="0" y="575"/>
                      </a:lnTo>
                      <a:lnTo>
                        <a:pt x="1" y="568"/>
                      </a:lnTo>
                      <a:lnTo>
                        <a:pt x="0" y="566"/>
                      </a:lnTo>
                      <a:lnTo>
                        <a:pt x="3" y="563"/>
                      </a:lnTo>
                      <a:lnTo>
                        <a:pt x="28" y="566"/>
                      </a:lnTo>
                      <a:lnTo>
                        <a:pt x="68" y="571"/>
                      </a:lnTo>
                      <a:lnTo>
                        <a:pt x="183" y="582"/>
                      </a:lnTo>
                      <a:lnTo>
                        <a:pt x="190" y="584"/>
                      </a:lnTo>
                      <a:lnTo>
                        <a:pt x="278" y="591"/>
                      </a:lnTo>
                      <a:lnTo>
                        <a:pt x="283" y="593"/>
                      </a:lnTo>
                      <a:lnTo>
                        <a:pt x="310" y="594"/>
                      </a:lnTo>
                      <a:lnTo>
                        <a:pt x="351" y="598"/>
                      </a:lnTo>
                      <a:lnTo>
                        <a:pt x="380" y="602"/>
                      </a:lnTo>
                      <a:lnTo>
                        <a:pt x="381" y="589"/>
                      </a:lnTo>
                      <a:lnTo>
                        <a:pt x="385" y="533"/>
                      </a:lnTo>
                      <a:lnTo>
                        <a:pt x="390" y="474"/>
                      </a:lnTo>
                      <a:lnTo>
                        <a:pt x="395" y="418"/>
                      </a:lnTo>
                      <a:lnTo>
                        <a:pt x="396" y="391"/>
                      </a:lnTo>
                      <a:lnTo>
                        <a:pt x="400" y="358"/>
                      </a:lnTo>
                      <a:lnTo>
                        <a:pt x="405" y="292"/>
                      </a:lnTo>
                      <a:lnTo>
                        <a:pt x="410" y="234"/>
                      </a:lnTo>
                      <a:lnTo>
                        <a:pt x="411" y="205"/>
                      </a:lnTo>
                      <a:lnTo>
                        <a:pt x="413" y="177"/>
                      </a:lnTo>
                      <a:lnTo>
                        <a:pt x="418" y="117"/>
                      </a:lnTo>
                      <a:lnTo>
                        <a:pt x="420" y="101"/>
                      </a:lnTo>
                      <a:lnTo>
                        <a:pt x="421" y="59"/>
                      </a:lnTo>
                      <a:lnTo>
                        <a:pt x="426" y="0"/>
                      </a:lnTo>
                      <a:lnTo>
                        <a:pt x="428" y="0"/>
                      </a:lnTo>
                      <a:lnTo>
                        <a:pt x="511" y="7"/>
                      </a:lnTo>
                      <a:lnTo>
                        <a:pt x="525" y="7"/>
                      </a:lnTo>
                      <a:lnTo>
                        <a:pt x="567" y="9"/>
                      </a:lnTo>
                      <a:lnTo>
                        <a:pt x="620" y="14"/>
                      </a:lnTo>
                      <a:lnTo>
                        <a:pt x="633" y="14"/>
                      </a:lnTo>
                      <a:lnTo>
                        <a:pt x="675" y="16"/>
                      </a:lnTo>
                      <a:lnTo>
                        <a:pt x="728" y="18"/>
                      </a:lnTo>
                      <a:lnTo>
                        <a:pt x="730" y="18"/>
                      </a:lnTo>
                      <a:lnTo>
                        <a:pt x="728" y="76"/>
                      </a:lnTo>
                      <a:lnTo>
                        <a:pt x="727" y="101"/>
                      </a:lnTo>
                      <a:lnTo>
                        <a:pt x="725" y="136"/>
                      </a:lnTo>
                      <a:lnTo>
                        <a:pt x="725" y="161"/>
                      </a:lnTo>
                      <a:lnTo>
                        <a:pt x="723" y="195"/>
                      </a:lnTo>
                      <a:lnTo>
                        <a:pt x="722" y="214"/>
                      </a:lnTo>
                      <a:lnTo>
                        <a:pt x="720" y="253"/>
                      </a:lnTo>
                      <a:lnTo>
                        <a:pt x="720" y="278"/>
                      </a:lnTo>
                      <a:lnTo>
                        <a:pt x="722" y="278"/>
                      </a:lnTo>
                      <a:lnTo>
                        <a:pt x="725" y="276"/>
                      </a:lnTo>
                      <a:lnTo>
                        <a:pt x="727" y="276"/>
                      </a:lnTo>
                      <a:lnTo>
                        <a:pt x="732" y="280"/>
                      </a:lnTo>
                      <a:lnTo>
                        <a:pt x="733" y="285"/>
                      </a:lnTo>
                      <a:lnTo>
                        <a:pt x="737" y="287"/>
                      </a:lnTo>
                      <a:lnTo>
                        <a:pt x="742" y="294"/>
                      </a:lnTo>
                      <a:lnTo>
                        <a:pt x="750" y="304"/>
                      </a:lnTo>
                      <a:lnTo>
                        <a:pt x="760" y="306"/>
                      </a:lnTo>
                      <a:lnTo>
                        <a:pt x="762" y="303"/>
                      </a:lnTo>
                      <a:lnTo>
                        <a:pt x="762" y="301"/>
                      </a:lnTo>
                      <a:lnTo>
                        <a:pt x="765" y="299"/>
                      </a:lnTo>
                      <a:lnTo>
                        <a:pt x="770" y="301"/>
                      </a:lnTo>
                      <a:lnTo>
                        <a:pt x="772" y="304"/>
                      </a:lnTo>
                      <a:lnTo>
                        <a:pt x="777" y="306"/>
                      </a:lnTo>
                      <a:lnTo>
                        <a:pt x="778" y="306"/>
                      </a:lnTo>
                      <a:lnTo>
                        <a:pt x="782" y="303"/>
                      </a:lnTo>
                      <a:lnTo>
                        <a:pt x="782" y="299"/>
                      </a:lnTo>
                      <a:lnTo>
                        <a:pt x="785" y="296"/>
                      </a:lnTo>
                      <a:lnTo>
                        <a:pt x="788" y="301"/>
                      </a:lnTo>
                      <a:lnTo>
                        <a:pt x="793" y="303"/>
                      </a:lnTo>
                      <a:lnTo>
                        <a:pt x="795" y="306"/>
                      </a:lnTo>
                      <a:lnTo>
                        <a:pt x="800" y="312"/>
                      </a:lnTo>
                      <a:lnTo>
                        <a:pt x="802" y="315"/>
                      </a:lnTo>
                      <a:lnTo>
                        <a:pt x="800" y="322"/>
                      </a:lnTo>
                      <a:lnTo>
                        <a:pt x="802" y="327"/>
                      </a:lnTo>
                      <a:lnTo>
                        <a:pt x="803" y="327"/>
                      </a:lnTo>
                      <a:lnTo>
                        <a:pt x="808" y="329"/>
                      </a:lnTo>
                      <a:lnTo>
                        <a:pt x="813" y="329"/>
                      </a:lnTo>
                      <a:lnTo>
                        <a:pt x="817" y="331"/>
                      </a:lnTo>
                      <a:lnTo>
                        <a:pt x="822" y="329"/>
                      </a:lnTo>
                      <a:lnTo>
                        <a:pt x="825" y="331"/>
                      </a:lnTo>
                      <a:lnTo>
                        <a:pt x="832" y="336"/>
                      </a:lnTo>
                      <a:lnTo>
                        <a:pt x="840" y="338"/>
                      </a:lnTo>
                      <a:lnTo>
                        <a:pt x="843" y="340"/>
                      </a:lnTo>
                      <a:lnTo>
                        <a:pt x="852" y="342"/>
                      </a:lnTo>
                      <a:lnTo>
                        <a:pt x="853" y="338"/>
                      </a:lnTo>
                      <a:lnTo>
                        <a:pt x="855" y="338"/>
                      </a:lnTo>
                      <a:lnTo>
                        <a:pt x="860" y="338"/>
                      </a:lnTo>
                      <a:lnTo>
                        <a:pt x="862" y="338"/>
                      </a:lnTo>
                      <a:lnTo>
                        <a:pt x="865" y="340"/>
                      </a:lnTo>
                      <a:lnTo>
                        <a:pt x="867" y="345"/>
                      </a:lnTo>
                      <a:lnTo>
                        <a:pt x="872" y="350"/>
                      </a:lnTo>
                      <a:lnTo>
                        <a:pt x="877" y="352"/>
                      </a:lnTo>
                      <a:lnTo>
                        <a:pt x="880" y="350"/>
                      </a:lnTo>
                      <a:lnTo>
                        <a:pt x="882" y="349"/>
                      </a:lnTo>
                      <a:lnTo>
                        <a:pt x="883" y="347"/>
                      </a:lnTo>
                      <a:lnTo>
                        <a:pt x="885" y="343"/>
                      </a:lnTo>
                      <a:lnTo>
                        <a:pt x="888" y="340"/>
                      </a:lnTo>
                      <a:lnTo>
                        <a:pt x="892" y="340"/>
                      </a:lnTo>
                      <a:lnTo>
                        <a:pt x="895" y="343"/>
                      </a:lnTo>
                      <a:lnTo>
                        <a:pt x="907" y="345"/>
                      </a:lnTo>
                      <a:lnTo>
                        <a:pt x="910" y="342"/>
                      </a:lnTo>
                      <a:lnTo>
                        <a:pt x="912" y="340"/>
                      </a:lnTo>
                      <a:lnTo>
                        <a:pt x="915" y="342"/>
                      </a:lnTo>
                      <a:lnTo>
                        <a:pt x="912" y="350"/>
                      </a:lnTo>
                      <a:lnTo>
                        <a:pt x="915" y="359"/>
                      </a:lnTo>
                      <a:lnTo>
                        <a:pt x="918" y="361"/>
                      </a:lnTo>
                      <a:lnTo>
                        <a:pt x="922" y="361"/>
                      </a:lnTo>
                      <a:lnTo>
                        <a:pt x="925" y="359"/>
                      </a:lnTo>
                      <a:lnTo>
                        <a:pt x="928" y="365"/>
                      </a:lnTo>
                      <a:lnTo>
                        <a:pt x="928" y="366"/>
                      </a:lnTo>
                      <a:lnTo>
                        <a:pt x="927" y="366"/>
                      </a:lnTo>
                      <a:lnTo>
                        <a:pt x="928" y="370"/>
                      </a:lnTo>
                      <a:lnTo>
                        <a:pt x="927" y="372"/>
                      </a:lnTo>
                      <a:lnTo>
                        <a:pt x="927" y="373"/>
                      </a:lnTo>
                      <a:lnTo>
                        <a:pt x="928" y="375"/>
                      </a:lnTo>
                      <a:lnTo>
                        <a:pt x="933" y="377"/>
                      </a:lnTo>
                      <a:lnTo>
                        <a:pt x="937" y="381"/>
                      </a:lnTo>
                      <a:lnTo>
                        <a:pt x="938" y="381"/>
                      </a:lnTo>
                      <a:lnTo>
                        <a:pt x="945" y="375"/>
                      </a:lnTo>
                      <a:lnTo>
                        <a:pt x="948" y="370"/>
                      </a:lnTo>
                      <a:lnTo>
                        <a:pt x="952" y="368"/>
                      </a:lnTo>
                      <a:lnTo>
                        <a:pt x="955" y="365"/>
                      </a:lnTo>
                      <a:lnTo>
                        <a:pt x="958" y="363"/>
                      </a:lnTo>
                      <a:lnTo>
                        <a:pt x="965" y="365"/>
                      </a:lnTo>
                      <a:lnTo>
                        <a:pt x="967" y="372"/>
                      </a:lnTo>
                      <a:lnTo>
                        <a:pt x="968" y="373"/>
                      </a:lnTo>
                      <a:lnTo>
                        <a:pt x="970" y="373"/>
                      </a:lnTo>
                      <a:lnTo>
                        <a:pt x="973" y="372"/>
                      </a:lnTo>
                      <a:lnTo>
                        <a:pt x="978" y="373"/>
                      </a:lnTo>
                      <a:lnTo>
                        <a:pt x="980" y="375"/>
                      </a:lnTo>
                      <a:lnTo>
                        <a:pt x="980" y="384"/>
                      </a:lnTo>
                      <a:lnTo>
                        <a:pt x="985" y="386"/>
                      </a:lnTo>
                      <a:lnTo>
                        <a:pt x="990" y="384"/>
                      </a:lnTo>
                      <a:lnTo>
                        <a:pt x="992" y="381"/>
                      </a:lnTo>
                      <a:lnTo>
                        <a:pt x="995" y="379"/>
                      </a:lnTo>
                      <a:lnTo>
                        <a:pt x="995" y="375"/>
                      </a:lnTo>
                      <a:lnTo>
                        <a:pt x="998" y="379"/>
                      </a:lnTo>
                      <a:lnTo>
                        <a:pt x="1000" y="381"/>
                      </a:lnTo>
                      <a:lnTo>
                        <a:pt x="1002" y="379"/>
                      </a:lnTo>
                      <a:lnTo>
                        <a:pt x="1002" y="375"/>
                      </a:lnTo>
                      <a:lnTo>
                        <a:pt x="1005" y="375"/>
                      </a:lnTo>
                      <a:lnTo>
                        <a:pt x="1008" y="375"/>
                      </a:lnTo>
                      <a:lnTo>
                        <a:pt x="1010" y="381"/>
                      </a:lnTo>
                      <a:lnTo>
                        <a:pt x="1010" y="382"/>
                      </a:lnTo>
                      <a:lnTo>
                        <a:pt x="1007" y="384"/>
                      </a:lnTo>
                      <a:lnTo>
                        <a:pt x="1005" y="386"/>
                      </a:lnTo>
                      <a:lnTo>
                        <a:pt x="1007" y="395"/>
                      </a:lnTo>
                      <a:lnTo>
                        <a:pt x="1012" y="398"/>
                      </a:lnTo>
                      <a:lnTo>
                        <a:pt x="1015" y="398"/>
                      </a:lnTo>
                      <a:lnTo>
                        <a:pt x="1018" y="398"/>
                      </a:lnTo>
                      <a:lnTo>
                        <a:pt x="1018" y="396"/>
                      </a:lnTo>
                      <a:lnTo>
                        <a:pt x="1018" y="388"/>
                      </a:lnTo>
                      <a:lnTo>
                        <a:pt x="1022" y="386"/>
                      </a:lnTo>
                      <a:lnTo>
                        <a:pt x="1020" y="384"/>
                      </a:lnTo>
                      <a:lnTo>
                        <a:pt x="1018" y="382"/>
                      </a:lnTo>
                      <a:lnTo>
                        <a:pt x="1020" y="381"/>
                      </a:lnTo>
                      <a:lnTo>
                        <a:pt x="1025" y="384"/>
                      </a:lnTo>
                      <a:lnTo>
                        <a:pt x="1027" y="382"/>
                      </a:lnTo>
                      <a:lnTo>
                        <a:pt x="1028" y="379"/>
                      </a:lnTo>
                      <a:lnTo>
                        <a:pt x="1028" y="370"/>
                      </a:lnTo>
                      <a:lnTo>
                        <a:pt x="1030" y="370"/>
                      </a:lnTo>
                      <a:lnTo>
                        <a:pt x="1033" y="370"/>
                      </a:lnTo>
                      <a:lnTo>
                        <a:pt x="1035" y="366"/>
                      </a:lnTo>
                      <a:lnTo>
                        <a:pt x="1038" y="368"/>
                      </a:lnTo>
                      <a:lnTo>
                        <a:pt x="1040" y="372"/>
                      </a:lnTo>
                      <a:lnTo>
                        <a:pt x="1040" y="377"/>
                      </a:lnTo>
                      <a:lnTo>
                        <a:pt x="1042" y="381"/>
                      </a:lnTo>
                      <a:lnTo>
                        <a:pt x="1043" y="381"/>
                      </a:lnTo>
                      <a:lnTo>
                        <a:pt x="1047" y="379"/>
                      </a:lnTo>
                      <a:lnTo>
                        <a:pt x="1048" y="379"/>
                      </a:lnTo>
                      <a:lnTo>
                        <a:pt x="1053" y="384"/>
                      </a:lnTo>
                      <a:lnTo>
                        <a:pt x="1057" y="384"/>
                      </a:lnTo>
                      <a:lnTo>
                        <a:pt x="1060" y="382"/>
                      </a:lnTo>
                      <a:lnTo>
                        <a:pt x="1062" y="375"/>
                      </a:lnTo>
                      <a:lnTo>
                        <a:pt x="1062" y="373"/>
                      </a:lnTo>
                      <a:lnTo>
                        <a:pt x="1070" y="377"/>
                      </a:lnTo>
                      <a:lnTo>
                        <a:pt x="1067" y="381"/>
                      </a:lnTo>
                      <a:lnTo>
                        <a:pt x="1068" y="384"/>
                      </a:lnTo>
                      <a:lnTo>
                        <a:pt x="1073" y="386"/>
                      </a:lnTo>
                      <a:lnTo>
                        <a:pt x="1078" y="388"/>
                      </a:lnTo>
                      <a:lnTo>
                        <a:pt x="1080" y="391"/>
                      </a:lnTo>
                      <a:lnTo>
                        <a:pt x="1080" y="393"/>
                      </a:lnTo>
                      <a:lnTo>
                        <a:pt x="1088" y="391"/>
                      </a:lnTo>
                      <a:lnTo>
                        <a:pt x="1093" y="396"/>
                      </a:lnTo>
                      <a:lnTo>
                        <a:pt x="1095" y="402"/>
                      </a:lnTo>
                      <a:lnTo>
                        <a:pt x="1098" y="402"/>
                      </a:lnTo>
                      <a:lnTo>
                        <a:pt x="1100" y="402"/>
                      </a:lnTo>
                      <a:lnTo>
                        <a:pt x="1102" y="395"/>
                      </a:lnTo>
                      <a:lnTo>
                        <a:pt x="1102" y="393"/>
                      </a:lnTo>
                      <a:lnTo>
                        <a:pt x="1110" y="395"/>
                      </a:lnTo>
                      <a:lnTo>
                        <a:pt x="1112" y="395"/>
                      </a:lnTo>
                      <a:lnTo>
                        <a:pt x="1113" y="393"/>
                      </a:lnTo>
                      <a:lnTo>
                        <a:pt x="1115" y="389"/>
                      </a:lnTo>
                      <a:lnTo>
                        <a:pt x="1117" y="386"/>
                      </a:lnTo>
                      <a:lnTo>
                        <a:pt x="1115" y="386"/>
                      </a:lnTo>
                      <a:lnTo>
                        <a:pt x="1113" y="388"/>
                      </a:lnTo>
                      <a:lnTo>
                        <a:pt x="1112" y="388"/>
                      </a:lnTo>
                      <a:lnTo>
                        <a:pt x="1113" y="386"/>
                      </a:lnTo>
                      <a:lnTo>
                        <a:pt x="1115" y="384"/>
                      </a:lnTo>
                      <a:lnTo>
                        <a:pt x="1120" y="386"/>
                      </a:lnTo>
                      <a:lnTo>
                        <a:pt x="1122" y="384"/>
                      </a:lnTo>
                      <a:lnTo>
                        <a:pt x="1127" y="384"/>
                      </a:lnTo>
                      <a:lnTo>
                        <a:pt x="1128" y="382"/>
                      </a:lnTo>
                      <a:lnTo>
                        <a:pt x="1130" y="384"/>
                      </a:lnTo>
                      <a:lnTo>
                        <a:pt x="1132" y="382"/>
                      </a:lnTo>
                      <a:lnTo>
                        <a:pt x="1132" y="379"/>
                      </a:lnTo>
                      <a:lnTo>
                        <a:pt x="1133" y="382"/>
                      </a:lnTo>
                      <a:lnTo>
                        <a:pt x="1135" y="381"/>
                      </a:lnTo>
                      <a:lnTo>
                        <a:pt x="1137" y="377"/>
                      </a:lnTo>
                      <a:lnTo>
                        <a:pt x="1138" y="377"/>
                      </a:lnTo>
                      <a:lnTo>
                        <a:pt x="1147" y="384"/>
                      </a:lnTo>
                      <a:lnTo>
                        <a:pt x="1150" y="384"/>
                      </a:lnTo>
                      <a:lnTo>
                        <a:pt x="1154" y="381"/>
                      </a:lnTo>
                      <a:lnTo>
                        <a:pt x="1155" y="382"/>
                      </a:lnTo>
                      <a:lnTo>
                        <a:pt x="1155" y="379"/>
                      </a:lnTo>
                      <a:lnTo>
                        <a:pt x="1157" y="377"/>
                      </a:lnTo>
                      <a:lnTo>
                        <a:pt x="1159" y="375"/>
                      </a:lnTo>
                      <a:lnTo>
                        <a:pt x="1164" y="377"/>
                      </a:lnTo>
                      <a:lnTo>
                        <a:pt x="1170" y="373"/>
                      </a:lnTo>
                      <a:lnTo>
                        <a:pt x="1172" y="373"/>
                      </a:lnTo>
                      <a:lnTo>
                        <a:pt x="1172" y="372"/>
                      </a:lnTo>
                      <a:lnTo>
                        <a:pt x="1172" y="370"/>
                      </a:lnTo>
                      <a:lnTo>
                        <a:pt x="1177" y="372"/>
                      </a:lnTo>
                      <a:lnTo>
                        <a:pt x="1179" y="375"/>
                      </a:lnTo>
                      <a:lnTo>
                        <a:pt x="1182" y="375"/>
                      </a:lnTo>
                      <a:lnTo>
                        <a:pt x="1180" y="377"/>
                      </a:lnTo>
                      <a:lnTo>
                        <a:pt x="1179" y="377"/>
                      </a:lnTo>
                      <a:lnTo>
                        <a:pt x="1182" y="377"/>
                      </a:lnTo>
                      <a:lnTo>
                        <a:pt x="1184" y="379"/>
                      </a:lnTo>
                      <a:lnTo>
                        <a:pt x="1187" y="377"/>
                      </a:lnTo>
                      <a:lnTo>
                        <a:pt x="1189" y="381"/>
                      </a:lnTo>
                      <a:lnTo>
                        <a:pt x="1202" y="379"/>
                      </a:lnTo>
                      <a:lnTo>
                        <a:pt x="1200" y="375"/>
                      </a:lnTo>
                      <a:lnTo>
                        <a:pt x="1204" y="377"/>
                      </a:lnTo>
                      <a:lnTo>
                        <a:pt x="1205" y="377"/>
                      </a:lnTo>
                      <a:lnTo>
                        <a:pt x="1207" y="373"/>
                      </a:lnTo>
                      <a:lnTo>
                        <a:pt x="1209" y="375"/>
                      </a:lnTo>
                      <a:lnTo>
                        <a:pt x="1209" y="370"/>
                      </a:lnTo>
                      <a:lnTo>
                        <a:pt x="1212" y="366"/>
                      </a:lnTo>
                      <a:lnTo>
                        <a:pt x="1220" y="370"/>
                      </a:lnTo>
                      <a:lnTo>
                        <a:pt x="1222" y="370"/>
                      </a:lnTo>
                      <a:lnTo>
                        <a:pt x="1222" y="373"/>
                      </a:lnTo>
                      <a:lnTo>
                        <a:pt x="1224" y="373"/>
                      </a:lnTo>
                      <a:lnTo>
                        <a:pt x="1225" y="373"/>
                      </a:lnTo>
                      <a:lnTo>
                        <a:pt x="1227" y="373"/>
                      </a:lnTo>
                      <a:lnTo>
                        <a:pt x="1227" y="375"/>
                      </a:lnTo>
                      <a:lnTo>
                        <a:pt x="1227" y="377"/>
                      </a:lnTo>
                      <a:lnTo>
                        <a:pt x="1229" y="373"/>
                      </a:lnTo>
                      <a:lnTo>
                        <a:pt x="1229" y="375"/>
                      </a:lnTo>
                      <a:lnTo>
                        <a:pt x="1230" y="377"/>
                      </a:lnTo>
                      <a:lnTo>
                        <a:pt x="1232" y="381"/>
                      </a:lnTo>
                      <a:lnTo>
                        <a:pt x="1234" y="379"/>
                      </a:lnTo>
                      <a:lnTo>
                        <a:pt x="1237" y="381"/>
                      </a:lnTo>
                      <a:lnTo>
                        <a:pt x="1239" y="381"/>
                      </a:lnTo>
                      <a:lnTo>
                        <a:pt x="1240" y="382"/>
                      </a:lnTo>
                      <a:lnTo>
                        <a:pt x="1242" y="384"/>
                      </a:lnTo>
                      <a:lnTo>
                        <a:pt x="1242" y="386"/>
                      </a:lnTo>
                      <a:lnTo>
                        <a:pt x="1244" y="386"/>
                      </a:lnTo>
                      <a:lnTo>
                        <a:pt x="1245" y="388"/>
                      </a:lnTo>
                      <a:lnTo>
                        <a:pt x="1245" y="389"/>
                      </a:lnTo>
                      <a:lnTo>
                        <a:pt x="1249" y="393"/>
                      </a:lnTo>
                      <a:lnTo>
                        <a:pt x="1250" y="395"/>
                      </a:lnTo>
                      <a:lnTo>
                        <a:pt x="1255" y="395"/>
                      </a:lnTo>
                      <a:lnTo>
                        <a:pt x="1257" y="396"/>
                      </a:lnTo>
                      <a:lnTo>
                        <a:pt x="1259" y="395"/>
                      </a:lnTo>
                      <a:lnTo>
                        <a:pt x="1260" y="395"/>
                      </a:lnTo>
                      <a:lnTo>
                        <a:pt x="1259" y="396"/>
                      </a:lnTo>
                      <a:lnTo>
                        <a:pt x="1259" y="398"/>
                      </a:lnTo>
                      <a:lnTo>
                        <a:pt x="1262" y="396"/>
                      </a:lnTo>
                      <a:lnTo>
                        <a:pt x="1260" y="400"/>
                      </a:lnTo>
                      <a:lnTo>
                        <a:pt x="1262" y="400"/>
                      </a:lnTo>
                      <a:lnTo>
                        <a:pt x="1262" y="402"/>
                      </a:lnTo>
                      <a:lnTo>
                        <a:pt x="1269" y="403"/>
                      </a:lnTo>
                      <a:lnTo>
                        <a:pt x="1270" y="402"/>
                      </a:lnTo>
                      <a:lnTo>
                        <a:pt x="1272" y="403"/>
                      </a:lnTo>
                      <a:lnTo>
                        <a:pt x="1274" y="405"/>
                      </a:lnTo>
                      <a:lnTo>
                        <a:pt x="1270" y="405"/>
                      </a:lnTo>
                      <a:lnTo>
                        <a:pt x="1270" y="407"/>
                      </a:lnTo>
                      <a:lnTo>
                        <a:pt x="1272" y="407"/>
                      </a:lnTo>
                      <a:lnTo>
                        <a:pt x="1274" y="405"/>
                      </a:lnTo>
                      <a:lnTo>
                        <a:pt x="1274" y="403"/>
                      </a:lnTo>
                      <a:lnTo>
                        <a:pt x="1277" y="407"/>
                      </a:lnTo>
                      <a:lnTo>
                        <a:pt x="1279" y="405"/>
                      </a:lnTo>
                      <a:lnTo>
                        <a:pt x="1280" y="405"/>
                      </a:lnTo>
                      <a:lnTo>
                        <a:pt x="1282" y="405"/>
                      </a:lnTo>
                      <a:lnTo>
                        <a:pt x="1282" y="407"/>
                      </a:lnTo>
                      <a:lnTo>
                        <a:pt x="1279" y="407"/>
                      </a:lnTo>
                      <a:lnTo>
                        <a:pt x="1280" y="409"/>
                      </a:lnTo>
                      <a:lnTo>
                        <a:pt x="1284" y="407"/>
                      </a:lnTo>
                      <a:lnTo>
                        <a:pt x="1284" y="409"/>
                      </a:lnTo>
                      <a:lnTo>
                        <a:pt x="1282" y="409"/>
                      </a:lnTo>
                      <a:lnTo>
                        <a:pt x="1282" y="411"/>
                      </a:lnTo>
                      <a:lnTo>
                        <a:pt x="1285" y="409"/>
                      </a:lnTo>
                      <a:lnTo>
                        <a:pt x="1285" y="412"/>
                      </a:lnTo>
                      <a:lnTo>
                        <a:pt x="1287" y="411"/>
                      </a:lnTo>
                      <a:lnTo>
                        <a:pt x="1289" y="412"/>
                      </a:lnTo>
                      <a:lnTo>
                        <a:pt x="1290" y="411"/>
                      </a:lnTo>
                      <a:lnTo>
                        <a:pt x="1295" y="411"/>
                      </a:lnTo>
                      <a:lnTo>
                        <a:pt x="1295" y="412"/>
                      </a:lnTo>
                      <a:lnTo>
                        <a:pt x="1294" y="414"/>
                      </a:lnTo>
                      <a:lnTo>
                        <a:pt x="1294" y="416"/>
                      </a:lnTo>
                      <a:lnTo>
                        <a:pt x="1295" y="416"/>
                      </a:lnTo>
                      <a:lnTo>
                        <a:pt x="1299" y="418"/>
                      </a:lnTo>
                      <a:lnTo>
                        <a:pt x="1300" y="416"/>
                      </a:lnTo>
                      <a:lnTo>
                        <a:pt x="1302" y="416"/>
                      </a:lnTo>
                      <a:lnTo>
                        <a:pt x="1302" y="418"/>
                      </a:lnTo>
                      <a:lnTo>
                        <a:pt x="1299" y="419"/>
                      </a:lnTo>
                      <a:lnTo>
                        <a:pt x="1302" y="421"/>
                      </a:lnTo>
                      <a:lnTo>
                        <a:pt x="1305" y="418"/>
                      </a:lnTo>
                      <a:lnTo>
                        <a:pt x="1309" y="421"/>
                      </a:lnTo>
                      <a:lnTo>
                        <a:pt x="1309" y="418"/>
                      </a:lnTo>
                      <a:lnTo>
                        <a:pt x="1312" y="416"/>
                      </a:lnTo>
                      <a:lnTo>
                        <a:pt x="1312" y="419"/>
                      </a:lnTo>
                      <a:lnTo>
                        <a:pt x="1315" y="416"/>
                      </a:lnTo>
                      <a:lnTo>
                        <a:pt x="1317" y="416"/>
                      </a:lnTo>
                      <a:lnTo>
                        <a:pt x="1315" y="419"/>
                      </a:lnTo>
                      <a:lnTo>
                        <a:pt x="1319" y="419"/>
                      </a:lnTo>
                      <a:lnTo>
                        <a:pt x="1319" y="416"/>
                      </a:lnTo>
                      <a:lnTo>
                        <a:pt x="1324" y="416"/>
                      </a:lnTo>
                      <a:lnTo>
                        <a:pt x="1324" y="419"/>
                      </a:lnTo>
                      <a:lnTo>
                        <a:pt x="1330" y="418"/>
                      </a:lnTo>
                      <a:lnTo>
                        <a:pt x="1332" y="416"/>
                      </a:lnTo>
                      <a:lnTo>
                        <a:pt x="1334" y="418"/>
                      </a:lnTo>
                      <a:lnTo>
                        <a:pt x="1337" y="419"/>
                      </a:lnTo>
                      <a:lnTo>
                        <a:pt x="1337" y="458"/>
                      </a:lnTo>
                      <a:lnTo>
                        <a:pt x="1337" y="492"/>
                      </a:lnTo>
                      <a:lnTo>
                        <a:pt x="1337" y="510"/>
                      </a:lnTo>
                      <a:lnTo>
                        <a:pt x="1339" y="536"/>
                      </a:lnTo>
                      <a:lnTo>
                        <a:pt x="1340" y="577"/>
                      </a:lnTo>
                      <a:lnTo>
                        <a:pt x="1340" y="602"/>
                      </a:lnTo>
                      <a:lnTo>
                        <a:pt x="1340" y="630"/>
                      </a:lnTo>
                      <a:lnTo>
                        <a:pt x="1344" y="630"/>
                      </a:lnTo>
                      <a:lnTo>
                        <a:pt x="1344" y="632"/>
                      </a:lnTo>
                      <a:lnTo>
                        <a:pt x="1347" y="635"/>
                      </a:lnTo>
                      <a:lnTo>
                        <a:pt x="1349" y="639"/>
                      </a:lnTo>
                      <a:lnTo>
                        <a:pt x="1352" y="640"/>
                      </a:lnTo>
                      <a:lnTo>
                        <a:pt x="1354" y="640"/>
                      </a:lnTo>
                      <a:lnTo>
                        <a:pt x="1354" y="642"/>
                      </a:lnTo>
                      <a:lnTo>
                        <a:pt x="1355" y="642"/>
                      </a:lnTo>
                      <a:lnTo>
                        <a:pt x="1357" y="646"/>
                      </a:lnTo>
                      <a:lnTo>
                        <a:pt x="1359" y="647"/>
                      </a:lnTo>
                      <a:lnTo>
                        <a:pt x="1359" y="653"/>
                      </a:lnTo>
                      <a:lnTo>
                        <a:pt x="1362" y="655"/>
                      </a:lnTo>
                      <a:lnTo>
                        <a:pt x="1364" y="658"/>
                      </a:lnTo>
                      <a:lnTo>
                        <a:pt x="1364" y="660"/>
                      </a:lnTo>
                      <a:lnTo>
                        <a:pt x="1365" y="663"/>
                      </a:lnTo>
                      <a:lnTo>
                        <a:pt x="1365" y="667"/>
                      </a:lnTo>
                      <a:lnTo>
                        <a:pt x="1367" y="667"/>
                      </a:lnTo>
                      <a:lnTo>
                        <a:pt x="1365" y="670"/>
                      </a:lnTo>
                      <a:lnTo>
                        <a:pt x="1365" y="674"/>
                      </a:lnTo>
                      <a:lnTo>
                        <a:pt x="1365" y="679"/>
                      </a:lnTo>
                      <a:lnTo>
                        <a:pt x="1364" y="679"/>
                      </a:lnTo>
                      <a:lnTo>
                        <a:pt x="1364" y="683"/>
                      </a:lnTo>
                      <a:lnTo>
                        <a:pt x="1365" y="685"/>
                      </a:lnTo>
                      <a:lnTo>
                        <a:pt x="1365" y="686"/>
                      </a:lnTo>
                      <a:lnTo>
                        <a:pt x="1369" y="690"/>
                      </a:lnTo>
                      <a:lnTo>
                        <a:pt x="1370" y="690"/>
                      </a:lnTo>
                      <a:lnTo>
                        <a:pt x="1372" y="690"/>
                      </a:lnTo>
                      <a:lnTo>
                        <a:pt x="1375" y="692"/>
                      </a:lnTo>
                      <a:lnTo>
                        <a:pt x="1377" y="692"/>
                      </a:lnTo>
                      <a:lnTo>
                        <a:pt x="1375" y="695"/>
                      </a:lnTo>
                      <a:lnTo>
                        <a:pt x="1372" y="695"/>
                      </a:lnTo>
                      <a:lnTo>
                        <a:pt x="1372" y="697"/>
                      </a:lnTo>
                      <a:lnTo>
                        <a:pt x="1375" y="701"/>
                      </a:lnTo>
                      <a:lnTo>
                        <a:pt x="1379" y="699"/>
                      </a:lnTo>
                      <a:lnTo>
                        <a:pt x="1379" y="702"/>
                      </a:lnTo>
                      <a:lnTo>
                        <a:pt x="1380" y="702"/>
                      </a:lnTo>
                      <a:lnTo>
                        <a:pt x="1379" y="704"/>
                      </a:lnTo>
                      <a:lnTo>
                        <a:pt x="1379" y="706"/>
                      </a:lnTo>
                      <a:lnTo>
                        <a:pt x="1380" y="708"/>
                      </a:lnTo>
                      <a:lnTo>
                        <a:pt x="1382" y="708"/>
                      </a:lnTo>
                      <a:lnTo>
                        <a:pt x="1382" y="711"/>
                      </a:lnTo>
                      <a:lnTo>
                        <a:pt x="1385" y="711"/>
                      </a:lnTo>
                      <a:lnTo>
                        <a:pt x="1380" y="716"/>
                      </a:lnTo>
                      <a:lnTo>
                        <a:pt x="1380" y="720"/>
                      </a:lnTo>
                      <a:lnTo>
                        <a:pt x="1384" y="722"/>
                      </a:lnTo>
                      <a:lnTo>
                        <a:pt x="1385" y="724"/>
                      </a:lnTo>
                      <a:lnTo>
                        <a:pt x="1387" y="724"/>
                      </a:lnTo>
                      <a:lnTo>
                        <a:pt x="1389" y="725"/>
                      </a:lnTo>
                      <a:lnTo>
                        <a:pt x="1389" y="729"/>
                      </a:lnTo>
                      <a:lnTo>
                        <a:pt x="1390" y="731"/>
                      </a:lnTo>
                      <a:lnTo>
                        <a:pt x="1389" y="734"/>
                      </a:lnTo>
                      <a:lnTo>
                        <a:pt x="1390" y="736"/>
                      </a:lnTo>
                      <a:lnTo>
                        <a:pt x="1392" y="738"/>
                      </a:lnTo>
                      <a:lnTo>
                        <a:pt x="1395" y="736"/>
                      </a:lnTo>
                      <a:lnTo>
                        <a:pt x="1397" y="736"/>
                      </a:lnTo>
                      <a:lnTo>
                        <a:pt x="1397" y="738"/>
                      </a:lnTo>
                      <a:lnTo>
                        <a:pt x="1397" y="739"/>
                      </a:lnTo>
                      <a:lnTo>
                        <a:pt x="1395" y="739"/>
                      </a:lnTo>
                      <a:lnTo>
                        <a:pt x="1397" y="743"/>
                      </a:lnTo>
                      <a:lnTo>
                        <a:pt x="1397" y="745"/>
                      </a:lnTo>
                      <a:lnTo>
                        <a:pt x="1395" y="747"/>
                      </a:lnTo>
                      <a:lnTo>
                        <a:pt x="1394" y="747"/>
                      </a:lnTo>
                      <a:lnTo>
                        <a:pt x="1395" y="748"/>
                      </a:lnTo>
                      <a:lnTo>
                        <a:pt x="1395" y="750"/>
                      </a:lnTo>
                      <a:lnTo>
                        <a:pt x="1399" y="750"/>
                      </a:lnTo>
                      <a:lnTo>
                        <a:pt x="1399" y="754"/>
                      </a:lnTo>
                      <a:lnTo>
                        <a:pt x="1400" y="755"/>
                      </a:lnTo>
                      <a:lnTo>
                        <a:pt x="1395" y="759"/>
                      </a:lnTo>
                      <a:lnTo>
                        <a:pt x="1394" y="759"/>
                      </a:lnTo>
                      <a:lnTo>
                        <a:pt x="1394" y="761"/>
                      </a:lnTo>
                      <a:lnTo>
                        <a:pt x="1395" y="762"/>
                      </a:lnTo>
                      <a:lnTo>
                        <a:pt x="1394" y="764"/>
                      </a:lnTo>
                      <a:lnTo>
                        <a:pt x="1395" y="764"/>
                      </a:lnTo>
                      <a:lnTo>
                        <a:pt x="1397" y="766"/>
                      </a:lnTo>
                      <a:lnTo>
                        <a:pt x="1399" y="769"/>
                      </a:lnTo>
                      <a:lnTo>
                        <a:pt x="1395" y="771"/>
                      </a:lnTo>
                      <a:lnTo>
                        <a:pt x="1397" y="773"/>
                      </a:lnTo>
                      <a:lnTo>
                        <a:pt x="1394" y="773"/>
                      </a:lnTo>
                      <a:lnTo>
                        <a:pt x="1394" y="777"/>
                      </a:lnTo>
                      <a:lnTo>
                        <a:pt x="1395" y="778"/>
                      </a:lnTo>
                      <a:lnTo>
                        <a:pt x="1395" y="780"/>
                      </a:lnTo>
                      <a:lnTo>
                        <a:pt x="1394" y="782"/>
                      </a:lnTo>
                      <a:lnTo>
                        <a:pt x="1395" y="782"/>
                      </a:lnTo>
                      <a:lnTo>
                        <a:pt x="1395" y="784"/>
                      </a:lnTo>
                      <a:lnTo>
                        <a:pt x="1394" y="787"/>
                      </a:lnTo>
                      <a:lnTo>
                        <a:pt x="1392" y="791"/>
                      </a:lnTo>
                      <a:lnTo>
                        <a:pt x="1389" y="794"/>
                      </a:lnTo>
                      <a:lnTo>
                        <a:pt x="1390" y="796"/>
                      </a:lnTo>
                      <a:lnTo>
                        <a:pt x="1389" y="796"/>
                      </a:lnTo>
                      <a:lnTo>
                        <a:pt x="1390" y="800"/>
                      </a:lnTo>
                      <a:lnTo>
                        <a:pt x="1389" y="803"/>
                      </a:lnTo>
                      <a:lnTo>
                        <a:pt x="1385" y="805"/>
                      </a:lnTo>
                      <a:lnTo>
                        <a:pt x="1384" y="808"/>
                      </a:lnTo>
                      <a:lnTo>
                        <a:pt x="1382" y="808"/>
                      </a:lnTo>
                      <a:lnTo>
                        <a:pt x="1382" y="812"/>
                      </a:lnTo>
                      <a:lnTo>
                        <a:pt x="1384" y="815"/>
                      </a:lnTo>
                      <a:lnTo>
                        <a:pt x="1382" y="814"/>
                      </a:lnTo>
                      <a:lnTo>
                        <a:pt x="1379" y="815"/>
                      </a:lnTo>
                      <a:lnTo>
                        <a:pt x="1379" y="819"/>
                      </a:lnTo>
                      <a:lnTo>
                        <a:pt x="1377" y="823"/>
                      </a:lnTo>
                      <a:lnTo>
                        <a:pt x="1380" y="824"/>
                      </a:lnTo>
                      <a:lnTo>
                        <a:pt x="1379" y="828"/>
                      </a:lnTo>
                      <a:lnTo>
                        <a:pt x="1380" y="828"/>
                      </a:lnTo>
                      <a:lnTo>
                        <a:pt x="1379" y="830"/>
                      </a:lnTo>
                      <a:lnTo>
                        <a:pt x="1382" y="831"/>
                      </a:lnTo>
                      <a:lnTo>
                        <a:pt x="1380" y="833"/>
                      </a:lnTo>
                      <a:lnTo>
                        <a:pt x="1382" y="835"/>
                      </a:lnTo>
                      <a:lnTo>
                        <a:pt x="1379" y="837"/>
                      </a:lnTo>
                      <a:lnTo>
                        <a:pt x="1377" y="840"/>
                      </a:lnTo>
                      <a:lnTo>
                        <a:pt x="1375" y="844"/>
                      </a:lnTo>
                      <a:lnTo>
                        <a:pt x="1377" y="846"/>
                      </a:lnTo>
                      <a:lnTo>
                        <a:pt x="1375" y="847"/>
                      </a:lnTo>
                      <a:lnTo>
                        <a:pt x="1375" y="849"/>
                      </a:lnTo>
                      <a:lnTo>
                        <a:pt x="1379" y="854"/>
                      </a:lnTo>
                      <a:lnTo>
                        <a:pt x="1382" y="854"/>
                      </a:lnTo>
                      <a:lnTo>
                        <a:pt x="1380" y="863"/>
                      </a:lnTo>
                      <a:lnTo>
                        <a:pt x="1380" y="865"/>
                      </a:lnTo>
                      <a:lnTo>
                        <a:pt x="1382" y="870"/>
                      </a:lnTo>
                      <a:lnTo>
                        <a:pt x="1382" y="874"/>
                      </a:lnTo>
                      <a:lnTo>
                        <a:pt x="1384" y="874"/>
                      </a:lnTo>
                      <a:lnTo>
                        <a:pt x="1384" y="876"/>
                      </a:lnTo>
                      <a:lnTo>
                        <a:pt x="1382" y="876"/>
                      </a:lnTo>
                      <a:lnTo>
                        <a:pt x="1382" y="879"/>
                      </a:lnTo>
                      <a:lnTo>
                        <a:pt x="1380" y="881"/>
                      </a:lnTo>
                      <a:lnTo>
                        <a:pt x="1380" y="886"/>
                      </a:lnTo>
                      <a:lnTo>
                        <a:pt x="1375" y="893"/>
                      </a:lnTo>
                      <a:lnTo>
                        <a:pt x="1365" y="897"/>
                      </a:lnTo>
                      <a:lnTo>
                        <a:pt x="1365" y="900"/>
                      </a:lnTo>
                      <a:lnTo>
                        <a:pt x="1355" y="920"/>
                      </a:lnTo>
                      <a:lnTo>
                        <a:pt x="1369" y="937"/>
                      </a:lnTo>
                      <a:lnTo>
                        <a:pt x="1344" y="939"/>
                      </a:lnTo>
                      <a:lnTo>
                        <a:pt x="1312" y="955"/>
                      </a:lnTo>
                      <a:lnTo>
                        <a:pt x="1310" y="955"/>
                      </a:lnTo>
                      <a:lnTo>
                        <a:pt x="1277" y="973"/>
                      </a:lnTo>
                      <a:lnTo>
                        <a:pt x="1267" y="982"/>
                      </a:lnTo>
                      <a:lnTo>
                        <a:pt x="1265" y="978"/>
                      </a:lnTo>
                      <a:lnTo>
                        <a:pt x="1277" y="966"/>
                      </a:lnTo>
                      <a:lnTo>
                        <a:pt x="1289" y="959"/>
                      </a:lnTo>
                      <a:lnTo>
                        <a:pt x="1295" y="960"/>
                      </a:lnTo>
                      <a:lnTo>
                        <a:pt x="1299" y="955"/>
                      </a:lnTo>
                      <a:lnTo>
                        <a:pt x="1295" y="957"/>
                      </a:lnTo>
                      <a:lnTo>
                        <a:pt x="1292" y="955"/>
                      </a:lnTo>
                      <a:lnTo>
                        <a:pt x="1289" y="952"/>
                      </a:lnTo>
                      <a:lnTo>
                        <a:pt x="1265" y="959"/>
                      </a:lnTo>
                      <a:lnTo>
                        <a:pt x="1274" y="943"/>
                      </a:lnTo>
                      <a:lnTo>
                        <a:pt x="1274" y="929"/>
                      </a:lnTo>
                      <a:lnTo>
                        <a:pt x="1270" y="925"/>
                      </a:lnTo>
                      <a:lnTo>
                        <a:pt x="1260" y="929"/>
                      </a:lnTo>
                      <a:lnTo>
                        <a:pt x="1254" y="941"/>
                      </a:lnTo>
                      <a:lnTo>
                        <a:pt x="1249" y="939"/>
                      </a:lnTo>
                      <a:lnTo>
                        <a:pt x="1232" y="923"/>
                      </a:lnTo>
                      <a:lnTo>
                        <a:pt x="1237" y="936"/>
                      </a:lnTo>
                      <a:lnTo>
                        <a:pt x="1242" y="939"/>
                      </a:lnTo>
                      <a:lnTo>
                        <a:pt x="1240" y="955"/>
                      </a:lnTo>
                      <a:lnTo>
                        <a:pt x="1250" y="964"/>
                      </a:lnTo>
                      <a:lnTo>
                        <a:pt x="1244" y="969"/>
                      </a:lnTo>
                      <a:lnTo>
                        <a:pt x="1247" y="968"/>
                      </a:lnTo>
                      <a:lnTo>
                        <a:pt x="1247" y="973"/>
                      </a:lnTo>
                      <a:lnTo>
                        <a:pt x="1250" y="975"/>
                      </a:lnTo>
                      <a:lnTo>
                        <a:pt x="1250" y="971"/>
                      </a:lnTo>
                      <a:lnTo>
                        <a:pt x="1254" y="976"/>
                      </a:lnTo>
                      <a:lnTo>
                        <a:pt x="1262" y="980"/>
                      </a:lnTo>
                      <a:lnTo>
                        <a:pt x="1254" y="978"/>
                      </a:lnTo>
                      <a:lnTo>
                        <a:pt x="1252" y="989"/>
                      </a:lnTo>
                      <a:lnTo>
                        <a:pt x="1247" y="987"/>
                      </a:lnTo>
                      <a:lnTo>
                        <a:pt x="1234" y="1005"/>
                      </a:lnTo>
                      <a:lnTo>
                        <a:pt x="1224" y="1003"/>
                      </a:lnTo>
                      <a:lnTo>
                        <a:pt x="1224" y="1015"/>
                      </a:lnTo>
                      <a:lnTo>
                        <a:pt x="1220" y="1017"/>
                      </a:lnTo>
                      <a:lnTo>
                        <a:pt x="1215" y="1033"/>
                      </a:lnTo>
                      <a:lnTo>
                        <a:pt x="1184" y="1056"/>
                      </a:lnTo>
                      <a:lnTo>
                        <a:pt x="1167" y="1067"/>
                      </a:lnTo>
                      <a:lnTo>
                        <a:pt x="1169" y="1063"/>
                      </a:lnTo>
                      <a:lnTo>
                        <a:pt x="1155" y="1065"/>
                      </a:lnTo>
                      <a:lnTo>
                        <a:pt x="1138" y="1072"/>
                      </a:lnTo>
                      <a:lnTo>
                        <a:pt x="1137" y="1081"/>
                      </a:lnTo>
                      <a:lnTo>
                        <a:pt x="1165" y="1068"/>
                      </a:lnTo>
                      <a:lnTo>
                        <a:pt x="1108" y="1098"/>
                      </a:lnTo>
                      <a:lnTo>
                        <a:pt x="1132" y="1084"/>
                      </a:lnTo>
                      <a:lnTo>
                        <a:pt x="1133" y="1077"/>
                      </a:lnTo>
                      <a:lnTo>
                        <a:pt x="1105" y="1088"/>
                      </a:lnTo>
                      <a:lnTo>
                        <a:pt x="1105" y="1084"/>
                      </a:lnTo>
                      <a:lnTo>
                        <a:pt x="1113" y="1082"/>
                      </a:lnTo>
                      <a:lnTo>
                        <a:pt x="1105" y="1079"/>
                      </a:lnTo>
                      <a:lnTo>
                        <a:pt x="1115" y="1063"/>
                      </a:lnTo>
                      <a:lnTo>
                        <a:pt x="1108" y="1072"/>
                      </a:lnTo>
                      <a:lnTo>
                        <a:pt x="1100" y="1075"/>
                      </a:lnTo>
                      <a:lnTo>
                        <a:pt x="1102" y="1070"/>
                      </a:lnTo>
                      <a:lnTo>
                        <a:pt x="1095" y="1079"/>
                      </a:lnTo>
                      <a:lnTo>
                        <a:pt x="1092" y="1081"/>
                      </a:lnTo>
                      <a:lnTo>
                        <a:pt x="1088" y="1074"/>
                      </a:lnTo>
                      <a:lnTo>
                        <a:pt x="1088" y="1067"/>
                      </a:lnTo>
                      <a:lnTo>
                        <a:pt x="1083" y="1068"/>
                      </a:lnTo>
                      <a:lnTo>
                        <a:pt x="1082" y="1063"/>
                      </a:lnTo>
                      <a:lnTo>
                        <a:pt x="1083" y="1070"/>
                      </a:lnTo>
                      <a:lnTo>
                        <a:pt x="1087" y="1068"/>
                      </a:lnTo>
                      <a:lnTo>
                        <a:pt x="1085" y="1079"/>
                      </a:lnTo>
                      <a:lnTo>
                        <a:pt x="1090" y="1082"/>
                      </a:lnTo>
                      <a:lnTo>
                        <a:pt x="1077" y="1090"/>
                      </a:lnTo>
                      <a:lnTo>
                        <a:pt x="1083" y="1084"/>
                      </a:lnTo>
                      <a:lnTo>
                        <a:pt x="1082" y="1077"/>
                      </a:lnTo>
                      <a:lnTo>
                        <a:pt x="1078" y="1084"/>
                      </a:lnTo>
                      <a:lnTo>
                        <a:pt x="1075" y="1082"/>
                      </a:lnTo>
                      <a:lnTo>
                        <a:pt x="1075" y="1077"/>
                      </a:lnTo>
                      <a:lnTo>
                        <a:pt x="1068" y="1079"/>
                      </a:lnTo>
                      <a:lnTo>
                        <a:pt x="1068" y="1072"/>
                      </a:lnTo>
                      <a:lnTo>
                        <a:pt x="1068" y="1056"/>
                      </a:lnTo>
                      <a:lnTo>
                        <a:pt x="1067" y="1072"/>
                      </a:lnTo>
                      <a:lnTo>
                        <a:pt x="1065" y="1068"/>
                      </a:lnTo>
                      <a:lnTo>
                        <a:pt x="1060" y="1068"/>
                      </a:lnTo>
                      <a:lnTo>
                        <a:pt x="1058" y="1074"/>
                      </a:lnTo>
                      <a:lnTo>
                        <a:pt x="1063" y="1081"/>
                      </a:lnTo>
                      <a:lnTo>
                        <a:pt x="1063" y="1090"/>
                      </a:lnTo>
                      <a:lnTo>
                        <a:pt x="1068" y="1088"/>
                      </a:lnTo>
                      <a:lnTo>
                        <a:pt x="1077" y="1097"/>
                      </a:lnTo>
                      <a:lnTo>
                        <a:pt x="1068" y="1100"/>
                      </a:lnTo>
                      <a:lnTo>
                        <a:pt x="1073" y="1102"/>
                      </a:lnTo>
                      <a:lnTo>
                        <a:pt x="1078" y="1097"/>
                      </a:lnTo>
                      <a:lnTo>
                        <a:pt x="1088" y="1105"/>
                      </a:lnTo>
                      <a:lnTo>
                        <a:pt x="1058" y="1123"/>
                      </a:lnTo>
                      <a:lnTo>
                        <a:pt x="1053" y="1118"/>
                      </a:lnTo>
                      <a:lnTo>
                        <a:pt x="1053" y="1111"/>
                      </a:lnTo>
                      <a:lnTo>
                        <a:pt x="1048" y="1109"/>
                      </a:lnTo>
                      <a:lnTo>
                        <a:pt x="1043" y="1100"/>
                      </a:lnTo>
                      <a:lnTo>
                        <a:pt x="1040" y="1104"/>
                      </a:lnTo>
                      <a:lnTo>
                        <a:pt x="1043" y="1104"/>
                      </a:lnTo>
                      <a:lnTo>
                        <a:pt x="1047" y="1109"/>
                      </a:lnTo>
                      <a:lnTo>
                        <a:pt x="1045" y="1111"/>
                      </a:lnTo>
                      <a:lnTo>
                        <a:pt x="1037" y="1109"/>
                      </a:lnTo>
                      <a:lnTo>
                        <a:pt x="1043" y="1116"/>
                      </a:lnTo>
                      <a:lnTo>
                        <a:pt x="1043" y="1121"/>
                      </a:lnTo>
                      <a:lnTo>
                        <a:pt x="1043" y="1127"/>
                      </a:lnTo>
                      <a:lnTo>
                        <a:pt x="1045" y="1132"/>
                      </a:lnTo>
                      <a:lnTo>
                        <a:pt x="1042" y="1136"/>
                      </a:lnTo>
                      <a:lnTo>
                        <a:pt x="1025" y="1148"/>
                      </a:lnTo>
                      <a:lnTo>
                        <a:pt x="1030" y="1128"/>
                      </a:lnTo>
                      <a:lnTo>
                        <a:pt x="1023" y="1136"/>
                      </a:lnTo>
                      <a:lnTo>
                        <a:pt x="1027" y="1139"/>
                      </a:lnTo>
                      <a:lnTo>
                        <a:pt x="1023" y="1148"/>
                      </a:lnTo>
                      <a:lnTo>
                        <a:pt x="1017" y="1144"/>
                      </a:lnTo>
                      <a:lnTo>
                        <a:pt x="1017" y="1136"/>
                      </a:lnTo>
                      <a:lnTo>
                        <a:pt x="1005" y="1146"/>
                      </a:lnTo>
                      <a:lnTo>
                        <a:pt x="1005" y="1141"/>
                      </a:lnTo>
                      <a:lnTo>
                        <a:pt x="1002" y="1141"/>
                      </a:lnTo>
                      <a:lnTo>
                        <a:pt x="1002" y="1148"/>
                      </a:lnTo>
                      <a:lnTo>
                        <a:pt x="990" y="1153"/>
                      </a:lnTo>
                      <a:lnTo>
                        <a:pt x="993" y="1157"/>
                      </a:lnTo>
                      <a:lnTo>
                        <a:pt x="990" y="1158"/>
                      </a:lnTo>
                      <a:lnTo>
                        <a:pt x="993" y="1157"/>
                      </a:lnTo>
                      <a:lnTo>
                        <a:pt x="1007" y="1155"/>
                      </a:lnTo>
                      <a:lnTo>
                        <a:pt x="1017" y="1148"/>
                      </a:lnTo>
                      <a:lnTo>
                        <a:pt x="1017" y="1160"/>
                      </a:lnTo>
                      <a:lnTo>
                        <a:pt x="1007" y="1174"/>
                      </a:lnTo>
                      <a:lnTo>
                        <a:pt x="997" y="1187"/>
                      </a:lnTo>
                      <a:lnTo>
                        <a:pt x="992" y="1187"/>
                      </a:lnTo>
                      <a:lnTo>
                        <a:pt x="995" y="1185"/>
                      </a:lnTo>
                      <a:lnTo>
                        <a:pt x="988" y="1180"/>
                      </a:lnTo>
                      <a:lnTo>
                        <a:pt x="978" y="1183"/>
                      </a:lnTo>
                      <a:lnTo>
                        <a:pt x="980" y="1180"/>
                      </a:lnTo>
                      <a:lnTo>
                        <a:pt x="965" y="1181"/>
                      </a:lnTo>
                      <a:lnTo>
                        <a:pt x="963" y="1178"/>
                      </a:lnTo>
                      <a:lnTo>
                        <a:pt x="962" y="1180"/>
                      </a:lnTo>
                      <a:lnTo>
                        <a:pt x="963" y="1183"/>
                      </a:lnTo>
                      <a:lnTo>
                        <a:pt x="965" y="1187"/>
                      </a:lnTo>
                      <a:lnTo>
                        <a:pt x="977" y="1185"/>
                      </a:lnTo>
                      <a:lnTo>
                        <a:pt x="975" y="1192"/>
                      </a:lnTo>
                      <a:lnTo>
                        <a:pt x="983" y="1201"/>
                      </a:lnTo>
                      <a:lnTo>
                        <a:pt x="980" y="1201"/>
                      </a:lnTo>
                      <a:lnTo>
                        <a:pt x="983" y="1203"/>
                      </a:lnTo>
                      <a:lnTo>
                        <a:pt x="980" y="1210"/>
                      </a:lnTo>
                      <a:lnTo>
                        <a:pt x="975" y="1212"/>
                      </a:lnTo>
                      <a:lnTo>
                        <a:pt x="980" y="1212"/>
                      </a:lnTo>
                      <a:lnTo>
                        <a:pt x="985" y="1201"/>
                      </a:lnTo>
                      <a:lnTo>
                        <a:pt x="992" y="1204"/>
                      </a:lnTo>
                      <a:lnTo>
                        <a:pt x="982" y="1220"/>
                      </a:lnTo>
                      <a:lnTo>
                        <a:pt x="972" y="1252"/>
                      </a:lnTo>
                      <a:lnTo>
                        <a:pt x="962" y="1252"/>
                      </a:lnTo>
                      <a:lnTo>
                        <a:pt x="962" y="1236"/>
                      </a:lnTo>
                      <a:lnTo>
                        <a:pt x="960" y="1249"/>
                      </a:lnTo>
                      <a:lnTo>
                        <a:pt x="952" y="1254"/>
                      </a:lnTo>
                      <a:lnTo>
                        <a:pt x="935" y="1238"/>
                      </a:lnTo>
                      <a:lnTo>
                        <a:pt x="942" y="1256"/>
                      </a:lnTo>
                      <a:lnTo>
                        <a:pt x="930" y="1256"/>
                      </a:lnTo>
                      <a:lnTo>
                        <a:pt x="957" y="1265"/>
                      </a:lnTo>
                      <a:lnTo>
                        <a:pt x="970" y="1259"/>
                      </a:lnTo>
                      <a:lnTo>
                        <a:pt x="962" y="1284"/>
                      </a:lnTo>
                      <a:lnTo>
                        <a:pt x="963" y="1295"/>
                      </a:lnTo>
                      <a:lnTo>
                        <a:pt x="953" y="1296"/>
                      </a:lnTo>
                      <a:lnTo>
                        <a:pt x="955" y="1314"/>
                      </a:lnTo>
                      <a:lnTo>
                        <a:pt x="962" y="1321"/>
                      </a:lnTo>
                      <a:lnTo>
                        <a:pt x="967" y="1348"/>
                      </a:lnTo>
                      <a:lnTo>
                        <a:pt x="970" y="1358"/>
                      </a:lnTo>
                      <a:lnTo>
                        <a:pt x="963" y="1364"/>
                      </a:lnTo>
                      <a:lnTo>
                        <a:pt x="970" y="1376"/>
                      </a:lnTo>
                      <a:lnTo>
                        <a:pt x="975" y="1380"/>
                      </a:lnTo>
                      <a:lnTo>
                        <a:pt x="977" y="1402"/>
                      </a:lnTo>
                      <a:lnTo>
                        <a:pt x="988" y="1418"/>
                      </a:lnTo>
                      <a:lnTo>
                        <a:pt x="985" y="1427"/>
                      </a:lnTo>
                      <a:lnTo>
                        <a:pt x="993" y="1425"/>
                      </a:lnTo>
                      <a:lnTo>
                        <a:pt x="997" y="1433"/>
                      </a:lnTo>
                      <a:lnTo>
                        <a:pt x="982" y="1431"/>
                      </a:lnTo>
                      <a:lnTo>
                        <a:pt x="982" y="1434"/>
                      </a:lnTo>
                      <a:lnTo>
                        <a:pt x="973" y="1438"/>
                      </a:lnTo>
                      <a:lnTo>
                        <a:pt x="973" y="1447"/>
                      </a:lnTo>
                      <a:lnTo>
                        <a:pt x="967" y="1447"/>
                      </a:lnTo>
                      <a:lnTo>
                        <a:pt x="950" y="1434"/>
                      </a:lnTo>
                      <a:lnTo>
                        <a:pt x="952" y="1433"/>
                      </a:lnTo>
                      <a:lnTo>
                        <a:pt x="947" y="1431"/>
                      </a:lnTo>
                      <a:lnTo>
                        <a:pt x="943" y="1424"/>
                      </a:lnTo>
                      <a:lnTo>
                        <a:pt x="918" y="1418"/>
                      </a:lnTo>
                      <a:lnTo>
                        <a:pt x="898" y="1417"/>
                      </a:lnTo>
                      <a:lnTo>
                        <a:pt x="893" y="1420"/>
                      </a:lnTo>
                      <a:lnTo>
                        <a:pt x="893" y="1417"/>
                      </a:lnTo>
                      <a:lnTo>
                        <a:pt x="880" y="1418"/>
                      </a:lnTo>
                      <a:lnTo>
                        <a:pt x="870" y="1411"/>
                      </a:lnTo>
                      <a:lnTo>
                        <a:pt x="872" y="1410"/>
                      </a:lnTo>
                      <a:lnTo>
                        <a:pt x="870" y="1408"/>
                      </a:lnTo>
                      <a:lnTo>
                        <a:pt x="865" y="1410"/>
                      </a:lnTo>
                      <a:lnTo>
                        <a:pt x="863" y="1404"/>
                      </a:lnTo>
                      <a:lnTo>
                        <a:pt x="858" y="1404"/>
                      </a:lnTo>
                      <a:lnTo>
                        <a:pt x="852" y="1395"/>
                      </a:lnTo>
                      <a:lnTo>
                        <a:pt x="847" y="1397"/>
                      </a:lnTo>
                      <a:lnTo>
                        <a:pt x="835" y="1390"/>
                      </a:lnTo>
                      <a:lnTo>
                        <a:pt x="827" y="1392"/>
                      </a:lnTo>
                      <a:lnTo>
                        <a:pt x="810" y="1374"/>
                      </a:lnTo>
                      <a:lnTo>
                        <a:pt x="800" y="1374"/>
                      </a:lnTo>
                      <a:lnTo>
                        <a:pt x="797" y="1371"/>
                      </a:lnTo>
                      <a:lnTo>
                        <a:pt x="778" y="1367"/>
                      </a:lnTo>
                      <a:lnTo>
                        <a:pt x="778" y="1357"/>
                      </a:lnTo>
                      <a:lnTo>
                        <a:pt x="772" y="1349"/>
                      </a:lnTo>
                      <a:lnTo>
                        <a:pt x="772" y="1346"/>
                      </a:lnTo>
                      <a:lnTo>
                        <a:pt x="760" y="1309"/>
                      </a:lnTo>
                      <a:lnTo>
                        <a:pt x="748" y="1296"/>
                      </a:lnTo>
                      <a:lnTo>
                        <a:pt x="748" y="1289"/>
                      </a:lnTo>
                      <a:lnTo>
                        <a:pt x="742" y="1284"/>
                      </a:lnTo>
                      <a:lnTo>
                        <a:pt x="743" y="1263"/>
                      </a:lnTo>
                      <a:lnTo>
                        <a:pt x="742" y="1252"/>
                      </a:lnTo>
                      <a:lnTo>
                        <a:pt x="732" y="1245"/>
                      </a:lnTo>
                      <a:lnTo>
                        <a:pt x="738" y="1224"/>
                      </a:lnTo>
                      <a:lnTo>
                        <a:pt x="735" y="1222"/>
                      </a:lnTo>
                      <a:lnTo>
                        <a:pt x="733" y="1206"/>
                      </a:lnTo>
                      <a:lnTo>
                        <a:pt x="715" y="1199"/>
                      </a:lnTo>
                      <a:lnTo>
                        <a:pt x="703" y="1183"/>
                      </a:lnTo>
                      <a:lnTo>
                        <a:pt x="697" y="1181"/>
                      </a:lnTo>
                      <a:lnTo>
                        <a:pt x="692" y="1155"/>
                      </a:lnTo>
                      <a:lnTo>
                        <a:pt x="685" y="1153"/>
                      </a:lnTo>
                      <a:lnTo>
                        <a:pt x="675" y="1132"/>
                      </a:lnTo>
                      <a:lnTo>
                        <a:pt x="662" y="1125"/>
                      </a:lnTo>
                      <a:lnTo>
                        <a:pt x="662" y="1120"/>
                      </a:lnTo>
                      <a:lnTo>
                        <a:pt x="653" y="1114"/>
                      </a:lnTo>
                      <a:lnTo>
                        <a:pt x="653" y="1109"/>
                      </a:lnTo>
                      <a:lnTo>
                        <a:pt x="648" y="1100"/>
                      </a:lnTo>
                      <a:lnTo>
                        <a:pt x="645" y="1088"/>
                      </a:lnTo>
                      <a:lnTo>
                        <a:pt x="648" y="1086"/>
                      </a:lnTo>
                      <a:lnTo>
                        <a:pt x="640" y="1079"/>
                      </a:lnTo>
                      <a:lnTo>
                        <a:pt x="643" y="1074"/>
                      </a:lnTo>
                      <a:lnTo>
                        <a:pt x="633" y="1063"/>
                      </a:lnTo>
                      <a:lnTo>
                        <a:pt x="623" y="1031"/>
                      </a:lnTo>
                      <a:lnTo>
                        <a:pt x="618" y="1028"/>
                      </a:lnTo>
                      <a:lnTo>
                        <a:pt x="617" y="1006"/>
                      </a:lnTo>
                      <a:lnTo>
                        <a:pt x="607" y="994"/>
                      </a:lnTo>
                      <a:lnTo>
                        <a:pt x="603" y="983"/>
                      </a:lnTo>
                      <a:lnTo>
                        <a:pt x="582" y="966"/>
                      </a:lnTo>
                      <a:lnTo>
                        <a:pt x="575" y="952"/>
                      </a:lnTo>
                      <a:lnTo>
                        <a:pt x="555" y="945"/>
                      </a:lnTo>
                      <a:lnTo>
                        <a:pt x="555" y="930"/>
                      </a:lnTo>
                      <a:lnTo>
                        <a:pt x="550" y="936"/>
                      </a:lnTo>
                      <a:lnTo>
                        <a:pt x="550" y="927"/>
                      </a:lnTo>
                      <a:lnTo>
                        <a:pt x="543" y="925"/>
                      </a:lnTo>
                      <a:lnTo>
                        <a:pt x="538" y="914"/>
                      </a:lnTo>
                      <a:lnTo>
                        <a:pt x="540" y="911"/>
                      </a:lnTo>
                      <a:lnTo>
                        <a:pt x="535" y="911"/>
                      </a:lnTo>
                      <a:lnTo>
                        <a:pt x="533" y="907"/>
                      </a:lnTo>
                      <a:lnTo>
                        <a:pt x="525" y="911"/>
                      </a:lnTo>
                      <a:lnTo>
                        <a:pt x="525" y="904"/>
                      </a:lnTo>
                      <a:lnTo>
                        <a:pt x="521" y="909"/>
                      </a:lnTo>
                      <a:lnTo>
                        <a:pt x="515" y="911"/>
                      </a:lnTo>
                      <a:lnTo>
                        <a:pt x="501" y="906"/>
                      </a:lnTo>
                      <a:lnTo>
                        <a:pt x="496" y="906"/>
                      </a:lnTo>
                      <a:lnTo>
                        <a:pt x="495" y="902"/>
                      </a:lnTo>
                      <a:lnTo>
                        <a:pt x="483" y="904"/>
                      </a:lnTo>
                      <a:lnTo>
                        <a:pt x="478" y="900"/>
                      </a:lnTo>
                      <a:lnTo>
                        <a:pt x="468" y="904"/>
                      </a:lnTo>
                      <a:lnTo>
                        <a:pt x="441" y="890"/>
                      </a:lnTo>
                      <a:lnTo>
                        <a:pt x="436" y="893"/>
                      </a:lnTo>
                      <a:lnTo>
                        <a:pt x="433" y="904"/>
                      </a:lnTo>
                      <a:lnTo>
                        <a:pt x="420" y="900"/>
                      </a:lnTo>
                      <a:lnTo>
                        <a:pt x="415" y="906"/>
                      </a:lnTo>
                      <a:lnTo>
                        <a:pt x="411" y="900"/>
                      </a:lnTo>
                      <a:lnTo>
                        <a:pt x="405" y="906"/>
                      </a:lnTo>
                      <a:lnTo>
                        <a:pt x="401" y="904"/>
                      </a:lnTo>
                      <a:lnTo>
                        <a:pt x="385" y="932"/>
                      </a:lnTo>
                      <a:lnTo>
                        <a:pt x="381" y="948"/>
                      </a:lnTo>
                      <a:lnTo>
                        <a:pt x="375" y="955"/>
                      </a:lnTo>
                      <a:lnTo>
                        <a:pt x="371" y="966"/>
                      </a:lnTo>
                      <a:lnTo>
                        <a:pt x="376" y="971"/>
                      </a:lnTo>
                      <a:lnTo>
                        <a:pt x="361" y="975"/>
                      </a:lnTo>
                      <a:lnTo>
                        <a:pt x="341" y="1003"/>
                      </a:lnTo>
                      <a:lnTo>
                        <a:pt x="330" y="998"/>
                      </a:lnTo>
                      <a:lnTo>
                        <a:pt x="328" y="999"/>
                      </a:lnTo>
                      <a:lnTo>
                        <a:pt x="323" y="991"/>
                      </a:lnTo>
                      <a:lnTo>
                        <a:pt x="318" y="992"/>
                      </a:lnTo>
                      <a:lnTo>
                        <a:pt x="308" y="987"/>
                      </a:lnTo>
                      <a:lnTo>
                        <a:pt x="303" y="976"/>
                      </a:lnTo>
                      <a:lnTo>
                        <a:pt x="281" y="969"/>
                      </a:lnTo>
                      <a:lnTo>
                        <a:pt x="280" y="964"/>
                      </a:lnTo>
                      <a:lnTo>
                        <a:pt x="275" y="962"/>
                      </a:lnTo>
                      <a:lnTo>
                        <a:pt x="276" y="957"/>
                      </a:lnTo>
                      <a:lnTo>
                        <a:pt x="275" y="959"/>
                      </a:lnTo>
                      <a:lnTo>
                        <a:pt x="246" y="948"/>
                      </a:lnTo>
                      <a:lnTo>
                        <a:pt x="235" y="936"/>
                      </a:lnTo>
                      <a:lnTo>
                        <a:pt x="231" y="925"/>
                      </a:lnTo>
                      <a:lnTo>
                        <a:pt x="213" y="914"/>
                      </a:lnTo>
                      <a:lnTo>
                        <a:pt x="198" y="895"/>
                      </a:lnTo>
                      <a:lnTo>
                        <a:pt x="195" y="879"/>
                      </a:lnTo>
                      <a:lnTo>
                        <a:pt x="185" y="863"/>
                      </a:lnTo>
                      <a:lnTo>
                        <a:pt x="185" y="844"/>
                      </a:lnTo>
                      <a:lnTo>
                        <a:pt x="188" y="831"/>
                      </a:lnTo>
                      <a:lnTo>
                        <a:pt x="186" y="819"/>
                      </a:lnTo>
                      <a:lnTo>
                        <a:pt x="175" y="803"/>
                      </a:lnTo>
                      <a:lnTo>
                        <a:pt x="176" y="801"/>
                      </a:lnTo>
                      <a:lnTo>
                        <a:pt x="171" y="798"/>
                      </a:lnTo>
                      <a:lnTo>
                        <a:pt x="170" y="773"/>
                      </a:lnTo>
                      <a:lnTo>
                        <a:pt x="160" y="764"/>
                      </a:lnTo>
                      <a:lnTo>
                        <a:pt x="160" y="757"/>
                      </a:lnTo>
                      <a:lnTo>
                        <a:pt x="153" y="757"/>
                      </a:lnTo>
                      <a:lnTo>
                        <a:pt x="136" y="738"/>
                      </a:lnTo>
                      <a:lnTo>
                        <a:pt x="133" y="739"/>
                      </a:lnTo>
                      <a:lnTo>
                        <a:pt x="130" y="734"/>
                      </a:lnTo>
                      <a:lnTo>
                        <a:pt x="126" y="736"/>
                      </a:lnTo>
                      <a:lnTo>
                        <a:pt x="118" y="731"/>
                      </a:lnTo>
                      <a:lnTo>
                        <a:pt x="118" y="724"/>
                      </a:lnTo>
                      <a:lnTo>
                        <a:pt x="103" y="709"/>
                      </a:lnTo>
                      <a:lnTo>
                        <a:pt x="100" y="697"/>
                      </a:lnTo>
                      <a:lnTo>
                        <a:pt x="81" y="685"/>
                      </a:lnTo>
                      <a:lnTo>
                        <a:pt x="61" y="651"/>
                      </a:lnTo>
                      <a:close/>
                      <a:moveTo>
                        <a:pt x="1252" y="996"/>
                      </a:moveTo>
                      <a:lnTo>
                        <a:pt x="1267" y="983"/>
                      </a:lnTo>
                      <a:lnTo>
                        <a:pt x="1269" y="987"/>
                      </a:lnTo>
                      <a:lnTo>
                        <a:pt x="1230" y="1017"/>
                      </a:lnTo>
                      <a:lnTo>
                        <a:pt x="1252" y="996"/>
                      </a:lnTo>
                      <a:close/>
                      <a:moveTo>
                        <a:pt x="1087" y="1118"/>
                      </a:moveTo>
                      <a:lnTo>
                        <a:pt x="1038" y="1155"/>
                      </a:lnTo>
                      <a:lnTo>
                        <a:pt x="1042" y="1141"/>
                      </a:lnTo>
                      <a:lnTo>
                        <a:pt x="1048" y="1139"/>
                      </a:lnTo>
                      <a:lnTo>
                        <a:pt x="1072" y="1121"/>
                      </a:lnTo>
                      <a:lnTo>
                        <a:pt x="1080" y="1120"/>
                      </a:lnTo>
                      <a:lnTo>
                        <a:pt x="1085" y="1111"/>
                      </a:lnTo>
                      <a:lnTo>
                        <a:pt x="1087" y="1118"/>
                      </a:lnTo>
                      <a:close/>
                      <a:moveTo>
                        <a:pt x="1027" y="1157"/>
                      </a:moveTo>
                      <a:lnTo>
                        <a:pt x="1033" y="1146"/>
                      </a:lnTo>
                      <a:lnTo>
                        <a:pt x="1038" y="1150"/>
                      </a:lnTo>
                      <a:lnTo>
                        <a:pt x="1037" y="1157"/>
                      </a:lnTo>
                      <a:lnTo>
                        <a:pt x="1013" y="1183"/>
                      </a:lnTo>
                      <a:lnTo>
                        <a:pt x="1017" y="1174"/>
                      </a:lnTo>
                      <a:lnTo>
                        <a:pt x="1025" y="1166"/>
                      </a:lnTo>
                      <a:lnTo>
                        <a:pt x="1023" y="1162"/>
                      </a:lnTo>
                      <a:lnTo>
                        <a:pt x="1027" y="1157"/>
                      </a:lnTo>
                      <a:close/>
                      <a:moveTo>
                        <a:pt x="978" y="1258"/>
                      </a:moveTo>
                      <a:lnTo>
                        <a:pt x="975" y="1266"/>
                      </a:lnTo>
                      <a:lnTo>
                        <a:pt x="977" y="1258"/>
                      </a:lnTo>
                      <a:lnTo>
                        <a:pt x="982" y="1236"/>
                      </a:lnTo>
                      <a:lnTo>
                        <a:pt x="992" y="1219"/>
                      </a:lnTo>
                      <a:lnTo>
                        <a:pt x="990" y="1208"/>
                      </a:lnTo>
                      <a:lnTo>
                        <a:pt x="997" y="1213"/>
                      </a:lnTo>
                      <a:lnTo>
                        <a:pt x="1000" y="1201"/>
                      </a:lnTo>
                      <a:lnTo>
                        <a:pt x="1012" y="1189"/>
                      </a:lnTo>
                      <a:lnTo>
                        <a:pt x="1007" y="1187"/>
                      </a:lnTo>
                      <a:lnTo>
                        <a:pt x="1013" y="1185"/>
                      </a:lnTo>
                      <a:lnTo>
                        <a:pt x="993" y="1219"/>
                      </a:lnTo>
                      <a:lnTo>
                        <a:pt x="978" y="1258"/>
                      </a:lnTo>
                      <a:close/>
                      <a:moveTo>
                        <a:pt x="983" y="1348"/>
                      </a:moveTo>
                      <a:lnTo>
                        <a:pt x="977" y="1334"/>
                      </a:lnTo>
                      <a:lnTo>
                        <a:pt x="975" y="1318"/>
                      </a:lnTo>
                      <a:lnTo>
                        <a:pt x="973" y="1305"/>
                      </a:lnTo>
                      <a:lnTo>
                        <a:pt x="973" y="1280"/>
                      </a:lnTo>
                      <a:lnTo>
                        <a:pt x="975" y="1268"/>
                      </a:lnTo>
                      <a:lnTo>
                        <a:pt x="977" y="1268"/>
                      </a:lnTo>
                      <a:lnTo>
                        <a:pt x="975" y="1282"/>
                      </a:lnTo>
                      <a:lnTo>
                        <a:pt x="975" y="1302"/>
                      </a:lnTo>
                      <a:lnTo>
                        <a:pt x="977" y="1321"/>
                      </a:lnTo>
                      <a:lnTo>
                        <a:pt x="983" y="1348"/>
                      </a:lnTo>
                      <a:lnTo>
                        <a:pt x="992" y="1372"/>
                      </a:lnTo>
                      <a:lnTo>
                        <a:pt x="995" y="1394"/>
                      </a:lnTo>
                      <a:lnTo>
                        <a:pt x="997" y="1417"/>
                      </a:lnTo>
                      <a:lnTo>
                        <a:pt x="997" y="1418"/>
                      </a:lnTo>
                      <a:lnTo>
                        <a:pt x="993" y="1394"/>
                      </a:lnTo>
                      <a:lnTo>
                        <a:pt x="992" y="1381"/>
                      </a:lnTo>
                      <a:lnTo>
                        <a:pt x="988" y="1372"/>
                      </a:lnTo>
                      <a:lnTo>
                        <a:pt x="987" y="1364"/>
                      </a:lnTo>
                      <a:lnTo>
                        <a:pt x="987" y="1357"/>
                      </a:lnTo>
                      <a:lnTo>
                        <a:pt x="983" y="1348"/>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14" name="Freeform 28"/>
                <p:cNvSpPr>
                  <a:spLocks/>
                </p:cNvSpPr>
                <p:nvPr/>
              </p:nvSpPr>
              <p:spPr bwMode="auto">
                <a:xfrm rot="21356246">
                  <a:off x="1813546" y="2798970"/>
                  <a:ext cx="647727" cy="862098"/>
                </a:xfrm>
                <a:custGeom>
                  <a:avLst/>
                  <a:gdLst>
                    <a:gd name="T0" fmla="*/ 27 w 562"/>
                    <a:gd name="T1" fmla="*/ 509 h 748"/>
                    <a:gd name="T2" fmla="*/ 37 w 562"/>
                    <a:gd name="T3" fmla="*/ 453 h 748"/>
                    <a:gd name="T4" fmla="*/ 40 w 562"/>
                    <a:gd name="T5" fmla="*/ 439 h 748"/>
                    <a:gd name="T6" fmla="*/ 62 w 562"/>
                    <a:gd name="T7" fmla="*/ 325 h 748"/>
                    <a:gd name="T8" fmla="*/ 70 w 562"/>
                    <a:gd name="T9" fmla="*/ 276 h 748"/>
                    <a:gd name="T10" fmla="*/ 75 w 562"/>
                    <a:gd name="T11" fmla="*/ 249 h 748"/>
                    <a:gd name="T12" fmla="*/ 97 w 562"/>
                    <a:gd name="T13" fmla="*/ 133 h 748"/>
                    <a:gd name="T14" fmla="*/ 120 w 562"/>
                    <a:gd name="T15" fmla="*/ 0 h 748"/>
                    <a:gd name="T16" fmla="*/ 217 w 562"/>
                    <a:gd name="T17" fmla="*/ 19 h 748"/>
                    <a:gd name="T18" fmla="*/ 293 w 562"/>
                    <a:gd name="T19" fmla="*/ 34 h 748"/>
                    <a:gd name="T20" fmla="*/ 298 w 562"/>
                    <a:gd name="T21" fmla="*/ 34 h 748"/>
                    <a:gd name="T22" fmla="*/ 353 w 562"/>
                    <a:gd name="T23" fmla="*/ 44 h 748"/>
                    <a:gd name="T24" fmla="*/ 393 w 562"/>
                    <a:gd name="T25" fmla="*/ 51 h 748"/>
                    <a:gd name="T26" fmla="*/ 385 w 562"/>
                    <a:gd name="T27" fmla="*/ 108 h 748"/>
                    <a:gd name="T28" fmla="*/ 378 w 562"/>
                    <a:gd name="T29" fmla="*/ 150 h 748"/>
                    <a:gd name="T30" fmla="*/ 373 w 562"/>
                    <a:gd name="T31" fmla="*/ 184 h 748"/>
                    <a:gd name="T32" fmla="*/ 467 w 562"/>
                    <a:gd name="T33" fmla="*/ 200 h 748"/>
                    <a:gd name="T34" fmla="*/ 472 w 562"/>
                    <a:gd name="T35" fmla="*/ 200 h 748"/>
                    <a:gd name="T36" fmla="*/ 562 w 562"/>
                    <a:gd name="T37" fmla="*/ 214 h 748"/>
                    <a:gd name="T38" fmla="*/ 555 w 562"/>
                    <a:gd name="T39" fmla="*/ 258 h 748"/>
                    <a:gd name="T40" fmla="*/ 547 w 562"/>
                    <a:gd name="T41" fmla="*/ 318 h 748"/>
                    <a:gd name="T42" fmla="*/ 537 w 562"/>
                    <a:gd name="T43" fmla="*/ 393 h 748"/>
                    <a:gd name="T44" fmla="*/ 535 w 562"/>
                    <a:gd name="T45" fmla="*/ 410 h 748"/>
                    <a:gd name="T46" fmla="*/ 532 w 562"/>
                    <a:gd name="T47" fmla="*/ 431 h 748"/>
                    <a:gd name="T48" fmla="*/ 517 w 562"/>
                    <a:gd name="T49" fmla="*/ 548 h 748"/>
                    <a:gd name="T50" fmla="*/ 513 w 562"/>
                    <a:gd name="T51" fmla="*/ 580 h 748"/>
                    <a:gd name="T52" fmla="*/ 512 w 562"/>
                    <a:gd name="T53" fmla="*/ 592 h 748"/>
                    <a:gd name="T54" fmla="*/ 508 w 562"/>
                    <a:gd name="T55" fmla="*/ 628 h 748"/>
                    <a:gd name="T56" fmla="*/ 503 w 562"/>
                    <a:gd name="T57" fmla="*/ 663 h 748"/>
                    <a:gd name="T58" fmla="*/ 492 w 562"/>
                    <a:gd name="T59" fmla="*/ 748 h 748"/>
                    <a:gd name="T60" fmla="*/ 398 w 562"/>
                    <a:gd name="T61" fmla="*/ 734 h 748"/>
                    <a:gd name="T62" fmla="*/ 353 w 562"/>
                    <a:gd name="T63" fmla="*/ 727 h 748"/>
                    <a:gd name="T64" fmla="*/ 350 w 562"/>
                    <a:gd name="T65" fmla="*/ 725 h 748"/>
                    <a:gd name="T66" fmla="*/ 325 w 562"/>
                    <a:gd name="T67" fmla="*/ 720 h 748"/>
                    <a:gd name="T68" fmla="*/ 263 w 562"/>
                    <a:gd name="T69" fmla="*/ 711 h 748"/>
                    <a:gd name="T70" fmla="*/ 177 w 562"/>
                    <a:gd name="T71" fmla="*/ 695 h 748"/>
                    <a:gd name="T72" fmla="*/ 147 w 562"/>
                    <a:gd name="T73" fmla="*/ 690 h 748"/>
                    <a:gd name="T74" fmla="*/ 112 w 562"/>
                    <a:gd name="T75" fmla="*/ 683 h 748"/>
                    <a:gd name="T76" fmla="*/ 0 w 562"/>
                    <a:gd name="T77" fmla="*/ 661 h 748"/>
                    <a:gd name="T78" fmla="*/ 13 w 562"/>
                    <a:gd name="T79" fmla="*/ 582 h 748"/>
                    <a:gd name="T80" fmla="*/ 27 w 562"/>
                    <a:gd name="T81" fmla="*/ 509 h 7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2"/>
                    <a:gd name="T124" fmla="*/ 0 h 748"/>
                    <a:gd name="T125" fmla="*/ 562 w 562"/>
                    <a:gd name="T126" fmla="*/ 748 h 7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2" h="748">
                      <a:moveTo>
                        <a:pt x="27" y="509"/>
                      </a:moveTo>
                      <a:lnTo>
                        <a:pt x="37" y="453"/>
                      </a:lnTo>
                      <a:lnTo>
                        <a:pt x="40" y="439"/>
                      </a:lnTo>
                      <a:lnTo>
                        <a:pt x="62" y="325"/>
                      </a:lnTo>
                      <a:lnTo>
                        <a:pt x="70" y="276"/>
                      </a:lnTo>
                      <a:lnTo>
                        <a:pt x="75" y="249"/>
                      </a:lnTo>
                      <a:lnTo>
                        <a:pt x="97" y="133"/>
                      </a:lnTo>
                      <a:lnTo>
                        <a:pt x="120" y="0"/>
                      </a:lnTo>
                      <a:lnTo>
                        <a:pt x="217" y="19"/>
                      </a:lnTo>
                      <a:lnTo>
                        <a:pt x="293" y="34"/>
                      </a:lnTo>
                      <a:lnTo>
                        <a:pt x="298" y="34"/>
                      </a:lnTo>
                      <a:lnTo>
                        <a:pt x="353" y="44"/>
                      </a:lnTo>
                      <a:lnTo>
                        <a:pt x="393" y="51"/>
                      </a:lnTo>
                      <a:lnTo>
                        <a:pt x="385" y="108"/>
                      </a:lnTo>
                      <a:lnTo>
                        <a:pt x="378" y="150"/>
                      </a:lnTo>
                      <a:lnTo>
                        <a:pt x="373" y="184"/>
                      </a:lnTo>
                      <a:lnTo>
                        <a:pt x="467" y="200"/>
                      </a:lnTo>
                      <a:lnTo>
                        <a:pt x="472" y="200"/>
                      </a:lnTo>
                      <a:lnTo>
                        <a:pt x="562" y="214"/>
                      </a:lnTo>
                      <a:lnTo>
                        <a:pt x="555" y="258"/>
                      </a:lnTo>
                      <a:lnTo>
                        <a:pt x="547" y="318"/>
                      </a:lnTo>
                      <a:lnTo>
                        <a:pt x="537" y="393"/>
                      </a:lnTo>
                      <a:lnTo>
                        <a:pt x="535" y="410"/>
                      </a:lnTo>
                      <a:lnTo>
                        <a:pt x="532" y="431"/>
                      </a:lnTo>
                      <a:lnTo>
                        <a:pt x="517" y="548"/>
                      </a:lnTo>
                      <a:lnTo>
                        <a:pt x="513" y="580"/>
                      </a:lnTo>
                      <a:lnTo>
                        <a:pt x="512" y="592"/>
                      </a:lnTo>
                      <a:lnTo>
                        <a:pt x="508" y="628"/>
                      </a:lnTo>
                      <a:lnTo>
                        <a:pt x="503" y="663"/>
                      </a:lnTo>
                      <a:lnTo>
                        <a:pt x="492" y="748"/>
                      </a:lnTo>
                      <a:lnTo>
                        <a:pt x="398" y="734"/>
                      </a:lnTo>
                      <a:lnTo>
                        <a:pt x="353" y="727"/>
                      </a:lnTo>
                      <a:lnTo>
                        <a:pt x="350" y="725"/>
                      </a:lnTo>
                      <a:lnTo>
                        <a:pt x="325" y="720"/>
                      </a:lnTo>
                      <a:lnTo>
                        <a:pt x="263" y="711"/>
                      </a:lnTo>
                      <a:lnTo>
                        <a:pt x="177" y="695"/>
                      </a:lnTo>
                      <a:lnTo>
                        <a:pt x="147" y="690"/>
                      </a:lnTo>
                      <a:lnTo>
                        <a:pt x="112" y="683"/>
                      </a:lnTo>
                      <a:lnTo>
                        <a:pt x="0" y="661"/>
                      </a:lnTo>
                      <a:lnTo>
                        <a:pt x="13" y="582"/>
                      </a:lnTo>
                      <a:lnTo>
                        <a:pt x="27" y="509"/>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15" name="Freeform 41"/>
                <p:cNvSpPr>
                  <a:spLocks/>
                </p:cNvSpPr>
                <p:nvPr/>
              </p:nvSpPr>
              <p:spPr bwMode="auto">
                <a:xfrm rot="21356246">
                  <a:off x="1655490" y="3571513"/>
                  <a:ext cx="784878" cy="965827"/>
                </a:xfrm>
                <a:custGeom>
                  <a:avLst/>
                  <a:gdLst>
                    <a:gd name="T0" fmla="*/ 35 w 681"/>
                    <a:gd name="T1" fmla="*/ 511 h 838"/>
                    <a:gd name="T2" fmla="*/ 30 w 681"/>
                    <a:gd name="T3" fmla="*/ 510 h 838"/>
                    <a:gd name="T4" fmla="*/ 32 w 681"/>
                    <a:gd name="T5" fmla="*/ 492 h 838"/>
                    <a:gd name="T6" fmla="*/ 34 w 681"/>
                    <a:gd name="T7" fmla="*/ 478 h 838"/>
                    <a:gd name="T8" fmla="*/ 34 w 681"/>
                    <a:gd name="T9" fmla="*/ 458 h 838"/>
                    <a:gd name="T10" fmla="*/ 45 w 681"/>
                    <a:gd name="T11" fmla="*/ 453 h 838"/>
                    <a:gd name="T12" fmla="*/ 57 w 681"/>
                    <a:gd name="T13" fmla="*/ 442 h 838"/>
                    <a:gd name="T14" fmla="*/ 60 w 681"/>
                    <a:gd name="T15" fmla="*/ 430 h 838"/>
                    <a:gd name="T16" fmla="*/ 64 w 681"/>
                    <a:gd name="T17" fmla="*/ 419 h 838"/>
                    <a:gd name="T18" fmla="*/ 65 w 681"/>
                    <a:gd name="T19" fmla="*/ 407 h 838"/>
                    <a:gd name="T20" fmla="*/ 67 w 681"/>
                    <a:gd name="T21" fmla="*/ 391 h 838"/>
                    <a:gd name="T22" fmla="*/ 80 w 681"/>
                    <a:gd name="T23" fmla="*/ 377 h 838"/>
                    <a:gd name="T24" fmla="*/ 97 w 681"/>
                    <a:gd name="T25" fmla="*/ 368 h 838"/>
                    <a:gd name="T26" fmla="*/ 115 w 681"/>
                    <a:gd name="T27" fmla="*/ 357 h 838"/>
                    <a:gd name="T28" fmla="*/ 112 w 681"/>
                    <a:gd name="T29" fmla="*/ 345 h 838"/>
                    <a:gd name="T30" fmla="*/ 100 w 681"/>
                    <a:gd name="T31" fmla="*/ 333 h 838"/>
                    <a:gd name="T32" fmla="*/ 94 w 681"/>
                    <a:gd name="T33" fmla="*/ 326 h 838"/>
                    <a:gd name="T34" fmla="*/ 92 w 681"/>
                    <a:gd name="T35" fmla="*/ 308 h 838"/>
                    <a:gd name="T36" fmla="*/ 89 w 681"/>
                    <a:gd name="T37" fmla="*/ 289 h 838"/>
                    <a:gd name="T38" fmla="*/ 84 w 681"/>
                    <a:gd name="T39" fmla="*/ 274 h 838"/>
                    <a:gd name="T40" fmla="*/ 82 w 681"/>
                    <a:gd name="T41" fmla="*/ 258 h 838"/>
                    <a:gd name="T42" fmla="*/ 82 w 681"/>
                    <a:gd name="T43" fmla="*/ 246 h 838"/>
                    <a:gd name="T44" fmla="*/ 85 w 681"/>
                    <a:gd name="T45" fmla="*/ 234 h 838"/>
                    <a:gd name="T46" fmla="*/ 94 w 681"/>
                    <a:gd name="T47" fmla="*/ 230 h 838"/>
                    <a:gd name="T48" fmla="*/ 95 w 681"/>
                    <a:gd name="T49" fmla="*/ 205 h 838"/>
                    <a:gd name="T50" fmla="*/ 94 w 681"/>
                    <a:gd name="T51" fmla="*/ 179 h 838"/>
                    <a:gd name="T52" fmla="*/ 95 w 681"/>
                    <a:gd name="T53" fmla="*/ 167 h 838"/>
                    <a:gd name="T54" fmla="*/ 94 w 681"/>
                    <a:gd name="T55" fmla="*/ 154 h 838"/>
                    <a:gd name="T56" fmla="*/ 100 w 681"/>
                    <a:gd name="T57" fmla="*/ 136 h 838"/>
                    <a:gd name="T58" fmla="*/ 95 w 681"/>
                    <a:gd name="T59" fmla="*/ 119 h 838"/>
                    <a:gd name="T60" fmla="*/ 99 w 681"/>
                    <a:gd name="T61" fmla="*/ 106 h 838"/>
                    <a:gd name="T62" fmla="*/ 114 w 681"/>
                    <a:gd name="T63" fmla="*/ 101 h 838"/>
                    <a:gd name="T64" fmla="*/ 129 w 681"/>
                    <a:gd name="T65" fmla="*/ 108 h 838"/>
                    <a:gd name="T66" fmla="*/ 140 w 681"/>
                    <a:gd name="T67" fmla="*/ 112 h 838"/>
                    <a:gd name="T68" fmla="*/ 147 w 681"/>
                    <a:gd name="T69" fmla="*/ 126 h 838"/>
                    <a:gd name="T70" fmla="*/ 162 w 681"/>
                    <a:gd name="T71" fmla="*/ 113 h 838"/>
                    <a:gd name="T72" fmla="*/ 185 w 681"/>
                    <a:gd name="T73" fmla="*/ 20 h 838"/>
                    <a:gd name="T74" fmla="*/ 336 w 681"/>
                    <a:gd name="T75" fmla="*/ 29 h 838"/>
                    <a:gd name="T76" fmla="*/ 514 w 681"/>
                    <a:gd name="T77" fmla="*/ 59 h 838"/>
                    <a:gd name="T78" fmla="*/ 587 w 681"/>
                    <a:gd name="T79" fmla="*/ 73 h 838"/>
                    <a:gd name="T80" fmla="*/ 646 w 681"/>
                    <a:gd name="T81" fmla="*/ 357 h 838"/>
                    <a:gd name="T82" fmla="*/ 614 w 681"/>
                    <a:gd name="T83" fmla="*/ 591 h 838"/>
                    <a:gd name="T84" fmla="*/ 582 w 681"/>
                    <a:gd name="T85" fmla="*/ 838 h 838"/>
                    <a:gd name="T86" fmla="*/ 339 w 681"/>
                    <a:gd name="T87" fmla="*/ 787 h 838"/>
                    <a:gd name="T88" fmla="*/ 4 w 681"/>
                    <a:gd name="T89" fmla="*/ 561 h 838"/>
                    <a:gd name="T90" fmla="*/ 19 w 681"/>
                    <a:gd name="T91" fmla="*/ 547 h 838"/>
                    <a:gd name="T92" fmla="*/ 32 w 681"/>
                    <a:gd name="T93" fmla="*/ 550 h 838"/>
                    <a:gd name="T94" fmla="*/ 34 w 681"/>
                    <a:gd name="T95" fmla="*/ 548 h 838"/>
                    <a:gd name="T96" fmla="*/ 37 w 681"/>
                    <a:gd name="T97" fmla="*/ 547 h 838"/>
                    <a:gd name="T98" fmla="*/ 45 w 681"/>
                    <a:gd name="T99" fmla="*/ 538 h 838"/>
                    <a:gd name="T100" fmla="*/ 44 w 681"/>
                    <a:gd name="T101" fmla="*/ 513 h 8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81"/>
                    <a:gd name="T154" fmla="*/ 0 h 838"/>
                    <a:gd name="T155" fmla="*/ 681 w 681"/>
                    <a:gd name="T156" fmla="*/ 838 h 8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81" h="838">
                      <a:moveTo>
                        <a:pt x="44" y="513"/>
                      </a:moveTo>
                      <a:lnTo>
                        <a:pt x="40" y="511"/>
                      </a:lnTo>
                      <a:lnTo>
                        <a:pt x="35" y="511"/>
                      </a:lnTo>
                      <a:lnTo>
                        <a:pt x="34" y="510"/>
                      </a:lnTo>
                      <a:lnTo>
                        <a:pt x="32" y="508"/>
                      </a:lnTo>
                      <a:lnTo>
                        <a:pt x="30" y="510"/>
                      </a:lnTo>
                      <a:lnTo>
                        <a:pt x="27" y="501"/>
                      </a:lnTo>
                      <a:lnTo>
                        <a:pt x="27" y="497"/>
                      </a:lnTo>
                      <a:lnTo>
                        <a:pt x="32" y="492"/>
                      </a:lnTo>
                      <a:lnTo>
                        <a:pt x="34" y="485"/>
                      </a:lnTo>
                      <a:lnTo>
                        <a:pt x="32" y="481"/>
                      </a:lnTo>
                      <a:lnTo>
                        <a:pt x="34" y="478"/>
                      </a:lnTo>
                      <a:lnTo>
                        <a:pt x="29" y="472"/>
                      </a:lnTo>
                      <a:lnTo>
                        <a:pt x="34" y="467"/>
                      </a:lnTo>
                      <a:lnTo>
                        <a:pt x="34" y="458"/>
                      </a:lnTo>
                      <a:lnTo>
                        <a:pt x="42" y="460"/>
                      </a:lnTo>
                      <a:lnTo>
                        <a:pt x="44" y="457"/>
                      </a:lnTo>
                      <a:lnTo>
                        <a:pt x="45" y="453"/>
                      </a:lnTo>
                      <a:lnTo>
                        <a:pt x="47" y="451"/>
                      </a:lnTo>
                      <a:lnTo>
                        <a:pt x="49" y="449"/>
                      </a:lnTo>
                      <a:lnTo>
                        <a:pt x="57" y="442"/>
                      </a:lnTo>
                      <a:lnTo>
                        <a:pt x="55" y="441"/>
                      </a:lnTo>
                      <a:lnTo>
                        <a:pt x="59" y="435"/>
                      </a:lnTo>
                      <a:lnTo>
                        <a:pt x="60" y="430"/>
                      </a:lnTo>
                      <a:lnTo>
                        <a:pt x="59" y="426"/>
                      </a:lnTo>
                      <a:lnTo>
                        <a:pt x="64" y="425"/>
                      </a:lnTo>
                      <a:lnTo>
                        <a:pt x="64" y="419"/>
                      </a:lnTo>
                      <a:lnTo>
                        <a:pt x="64" y="416"/>
                      </a:lnTo>
                      <a:lnTo>
                        <a:pt x="64" y="409"/>
                      </a:lnTo>
                      <a:lnTo>
                        <a:pt x="65" y="407"/>
                      </a:lnTo>
                      <a:lnTo>
                        <a:pt x="65" y="403"/>
                      </a:lnTo>
                      <a:lnTo>
                        <a:pt x="69" y="396"/>
                      </a:lnTo>
                      <a:lnTo>
                        <a:pt x="67" y="391"/>
                      </a:lnTo>
                      <a:lnTo>
                        <a:pt x="67" y="389"/>
                      </a:lnTo>
                      <a:lnTo>
                        <a:pt x="79" y="384"/>
                      </a:lnTo>
                      <a:lnTo>
                        <a:pt x="80" y="377"/>
                      </a:lnTo>
                      <a:lnTo>
                        <a:pt x="82" y="373"/>
                      </a:lnTo>
                      <a:lnTo>
                        <a:pt x="92" y="372"/>
                      </a:lnTo>
                      <a:lnTo>
                        <a:pt x="97" y="368"/>
                      </a:lnTo>
                      <a:lnTo>
                        <a:pt x="102" y="366"/>
                      </a:lnTo>
                      <a:lnTo>
                        <a:pt x="112" y="357"/>
                      </a:lnTo>
                      <a:lnTo>
                        <a:pt x="115" y="357"/>
                      </a:lnTo>
                      <a:lnTo>
                        <a:pt x="115" y="352"/>
                      </a:lnTo>
                      <a:lnTo>
                        <a:pt x="114" y="349"/>
                      </a:lnTo>
                      <a:lnTo>
                        <a:pt x="112" y="345"/>
                      </a:lnTo>
                      <a:lnTo>
                        <a:pt x="105" y="338"/>
                      </a:lnTo>
                      <a:lnTo>
                        <a:pt x="102" y="336"/>
                      </a:lnTo>
                      <a:lnTo>
                        <a:pt x="100" y="333"/>
                      </a:lnTo>
                      <a:lnTo>
                        <a:pt x="99" y="329"/>
                      </a:lnTo>
                      <a:lnTo>
                        <a:pt x="94" y="327"/>
                      </a:lnTo>
                      <a:lnTo>
                        <a:pt x="94" y="326"/>
                      </a:lnTo>
                      <a:lnTo>
                        <a:pt x="95" y="319"/>
                      </a:lnTo>
                      <a:lnTo>
                        <a:pt x="94" y="312"/>
                      </a:lnTo>
                      <a:lnTo>
                        <a:pt x="92" y="308"/>
                      </a:lnTo>
                      <a:lnTo>
                        <a:pt x="94" y="306"/>
                      </a:lnTo>
                      <a:lnTo>
                        <a:pt x="92" y="294"/>
                      </a:lnTo>
                      <a:lnTo>
                        <a:pt x="89" y="289"/>
                      </a:lnTo>
                      <a:lnTo>
                        <a:pt x="85" y="287"/>
                      </a:lnTo>
                      <a:lnTo>
                        <a:pt x="85" y="285"/>
                      </a:lnTo>
                      <a:lnTo>
                        <a:pt x="84" y="274"/>
                      </a:lnTo>
                      <a:lnTo>
                        <a:pt x="79" y="267"/>
                      </a:lnTo>
                      <a:lnTo>
                        <a:pt x="80" y="262"/>
                      </a:lnTo>
                      <a:lnTo>
                        <a:pt x="82" y="258"/>
                      </a:lnTo>
                      <a:lnTo>
                        <a:pt x="82" y="251"/>
                      </a:lnTo>
                      <a:lnTo>
                        <a:pt x="82" y="246"/>
                      </a:lnTo>
                      <a:lnTo>
                        <a:pt x="87" y="243"/>
                      </a:lnTo>
                      <a:lnTo>
                        <a:pt x="84" y="235"/>
                      </a:lnTo>
                      <a:lnTo>
                        <a:pt x="85" y="234"/>
                      </a:lnTo>
                      <a:lnTo>
                        <a:pt x="90" y="235"/>
                      </a:lnTo>
                      <a:lnTo>
                        <a:pt x="90" y="234"/>
                      </a:lnTo>
                      <a:lnTo>
                        <a:pt x="94" y="230"/>
                      </a:lnTo>
                      <a:lnTo>
                        <a:pt x="94" y="223"/>
                      </a:lnTo>
                      <a:lnTo>
                        <a:pt x="94" y="213"/>
                      </a:lnTo>
                      <a:lnTo>
                        <a:pt x="95" y="205"/>
                      </a:lnTo>
                      <a:lnTo>
                        <a:pt x="92" y="191"/>
                      </a:lnTo>
                      <a:lnTo>
                        <a:pt x="90" y="182"/>
                      </a:lnTo>
                      <a:lnTo>
                        <a:pt x="94" y="179"/>
                      </a:lnTo>
                      <a:lnTo>
                        <a:pt x="94" y="174"/>
                      </a:lnTo>
                      <a:lnTo>
                        <a:pt x="95" y="170"/>
                      </a:lnTo>
                      <a:lnTo>
                        <a:pt x="95" y="167"/>
                      </a:lnTo>
                      <a:lnTo>
                        <a:pt x="94" y="165"/>
                      </a:lnTo>
                      <a:lnTo>
                        <a:pt x="95" y="159"/>
                      </a:lnTo>
                      <a:lnTo>
                        <a:pt x="94" y="154"/>
                      </a:lnTo>
                      <a:lnTo>
                        <a:pt x="95" y="149"/>
                      </a:lnTo>
                      <a:lnTo>
                        <a:pt x="97" y="138"/>
                      </a:lnTo>
                      <a:lnTo>
                        <a:pt x="100" y="136"/>
                      </a:lnTo>
                      <a:lnTo>
                        <a:pt x="100" y="135"/>
                      </a:lnTo>
                      <a:lnTo>
                        <a:pt x="97" y="129"/>
                      </a:lnTo>
                      <a:lnTo>
                        <a:pt x="95" y="119"/>
                      </a:lnTo>
                      <a:lnTo>
                        <a:pt x="99" y="113"/>
                      </a:lnTo>
                      <a:lnTo>
                        <a:pt x="99" y="110"/>
                      </a:lnTo>
                      <a:lnTo>
                        <a:pt x="99" y="106"/>
                      </a:lnTo>
                      <a:lnTo>
                        <a:pt x="100" y="105"/>
                      </a:lnTo>
                      <a:lnTo>
                        <a:pt x="110" y="101"/>
                      </a:lnTo>
                      <a:lnTo>
                        <a:pt x="114" y="101"/>
                      </a:lnTo>
                      <a:lnTo>
                        <a:pt x="120" y="101"/>
                      </a:lnTo>
                      <a:lnTo>
                        <a:pt x="125" y="106"/>
                      </a:lnTo>
                      <a:lnTo>
                        <a:pt x="129" y="108"/>
                      </a:lnTo>
                      <a:lnTo>
                        <a:pt x="135" y="105"/>
                      </a:lnTo>
                      <a:lnTo>
                        <a:pt x="139" y="108"/>
                      </a:lnTo>
                      <a:lnTo>
                        <a:pt x="140" y="112"/>
                      </a:lnTo>
                      <a:lnTo>
                        <a:pt x="140" y="115"/>
                      </a:lnTo>
                      <a:lnTo>
                        <a:pt x="140" y="119"/>
                      </a:lnTo>
                      <a:lnTo>
                        <a:pt x="147" y="126"/>
                      </a:lnTo>
                      <a:lnTo>
                        <a:pt x="149" y="126"/>
                      </a:lnTo>
                      <a:lnTo>
                        <a:pt x="157" y="124"/>
                      </a:lnTo>
                      <a:lnTo>
                        <a:pt x="162" y="113"/>
                      </a:lnTo>
                      <a:lnTo>
                        <a:pt x="169" y="106"/>
                      </a:lnTo>
                      <a:lnTo>
                        <a:pt x="170" y="103"/>
                      </a:lnTo>
                      <a:lnTo>
                        <a:pt x="185" y="20"/>
                      </a:lnTo>
                      <a:lnTo>
                        <a:pt x="189" y="0"/>
                      </a:lnTo>
                      <a:lnTo>
                        <a:pt x="301" y="22"/>
                      </a:lnTo>
                      <a:lnTo>
                        <a:pt x="336" y="29"/>
                      </a:lnTo>
                      <a:lnTo>
                        <a:pt x="366" y="34"/>
                      </a:lnTo>
                      <a:lnTo>
                        <a:pt x="452" y="50"/>
                      </a:lnTo>
                      <a:lnTo>
                        <a:pt x="514" y="59"/>
                      </a:lnTo>
                      <a:lnTo>
                        <a:pt x="539" y="64"/>
                      </a:lnTo>
                      <a:lnTo>
                        <a:pt x="542" y="66"/>
                      </a:lnTo>
                      <a:lnTo>
                        <a:pt x="587" y="73"/>
                      </a:lnTo>
                      <a:lnTo>
                        <a:pt x="681" y="87"/>
                      </a:lnTo>
                      <a:lnTo>
                        <a:pt x="664" y="220"/>
                      </a:lnTo>
                      <a:lnTo>
                        <a:pt x="646" y="357"/>
                      </a:lnTo>
                      <a:lnTo>
                        <a:pt x="639" y="407"/>
                      </a:lnTo>
                      <a:lnTo>
                        <a:pt x="624" y="513"/>
                      </a:lnTo>
                      <a:lnTo>
                        <a:pt x="614" y="591"/>
                      </a:lnTo>
                      <a:lnTo>
                        <a:pt x="607" y="647"/>
                      </a:lnTo>
                      <a:lnTo>
                        <a:pt x="602" y="692"/>
                      </a:lnTo>
                      <a:lnTo>
                        <a:pt x="582" y="838"/>
                      </a:lnTo>
                      <a:lnTo>
                        <a:pt x="434" y="815"/>
                      </a:lnTo>
                      <a:lnTo>
                        <a:pt x="367" y="805"/>
                      </a:lnTo>
                      <a:lnTo>
                        <a:pt x="339" y="787"/>
                      </a:lnTo>
                      <a:lnTo>
                        <a:pt x="145" y="669"/>
                      </a:lnTo>
                      <a:lnTo>
                        <a:pt x="0" y="579"/>
                      </a:lnTo>
                      <a:lnTo>
                        <a:pt x="4" y="561"/>
                      </a:lnTo>
                      <a:lnTo>
                        <a:pt x="15" y="548"/>
                      </a:lnTo>
                      <a:lnTo>
                        <a:pt x="17" y="548"/>
                      </a:lnTo>
                      <a:lnTo>
                        <a:pt x="19" y="547"/>
                      </a:lnTo>
                      <a:lnTo>
                        <a:pt x="29" y="552"/>
                      </a:lnTo>
                      <a:lnTo>
                        <a:pt x="29" y="550"/>
                      </a:lnTo>
                      <a:lnTo>
                        <a:pt x="32" y="550"/>
                      </a:lnTo>
                      <a:lnTo>
                        <a:pt x="32" y="548"/>
                      </a:lnTo>
                      <a:lnTo>
                        <a:pt x="34" y="548"/>
                      </a:lnTo>
                      <a:lnTo>
                        <a:pt x="35" y="548"/>
                      </a:lnTo>
                      <a:lnTo>
                        <a:pt x="35" y="547"/>
                      </a:lnTo>
                      <a:lnTo>
                        <a:pt x="37" y="547"/>
                      </a:lnTo>
                      <a:lnTo>
                        <a:pt x="37" y="545"/>
                      </a:lnTo>
                      <a:lnTo>
                        <a:pt x="39" y="541"/>
                      </a:lnTo>
                      <a:lnTo>
                        <a:pt x="45" y="538"/>
                      </a:lnTo>
                      <a:lnTo>
                        <a:pt x="47" y="527"/>
                      </a:lnTo>
                      <a:lnTo>
                        <a:pt x="49" y="522"/>
                      </a:lnTo>
                      <a:lnTo>
                        <a:pt x="44" y="513"/>
                      </a:lnTo>
                      <a:close/>
                    </a:path>
                  </a:pathLst>
                </a:custGeom>
                <a:no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sp>
              <p:nvSpPr>
                <p:cNvPr id="16" name="Freeform 36"/>
                <p:cNvSpPr>
                  <a:spLocks/>
                </p:cNvSpPr>
                <p:nvPr/>
              </p:nvSpPr>
              <p:spPr bwMode="auto">
                <a:xfrm rot="21356246">
                  <a:off x="2390194" y="3001633"/>
                  <a:ext cx="837895" cy="700743"/>
                </a:xfrm>
                <a:custGeom>
                  <a:avLst/>
                  <a:gdLst>
                    <a:gd name="T0" fmla="*/ 700 w 727"/>
                    <a:gd name="T1" fmla="*/ 522 h 608"/>
                    <a:gd name="T2" fmla="*/ 698 w 727"/>
                    <a:gd name="T3" fmla="*/ 555 h 608"/>
                    <a:gd name="T4" fmla="*/ 697 w 727"/>
                    <a:gd name="T5" fmla="*/ 608 h 608"/>
                    <a:gd name="T6" fmla="*/ 600 w 727"/>
                    <a:gd name="T7" fmla="*/ 599 h 608"/>
                    <a:gd name="T8" fmla="*/ 592 w 727"/>
                    <a:gd name="T9" fmla="*/ 599 h 608"/>
                    <a:gd name="T10" fmla="*/ 502 w 727"/>
                    <a:gd name="T11" fmla="*/ 592 h 608"/>
                    <a:gd name="T12" fmla="*/ 387 w 727"/>
                    <a:gd name="T13" fmla="*/ 582 h 608"/>
                    <a:gd name="T14" fmla="*/ 380 w 727"/>
                    <a:gd name="T15" fmla="*/ 582 h 608"/>
                    <a:gd name="T16" fmla="*/ 330 w 727"/>
                    <a:gd name="T17" fmla="*/ 576 h 608"/>
                    <a:gd name="T18" fmla="*/ 303 w 727"/>
                    <a:gd name="T19" fmla="*/ 573 h 608"/>
                    <a:gd name="T20" fmla="*/ 255 w 727"/>
                    <a:gd name="T21" fmla="*/ 568 h 608"/>
                    <a:gd name="T22" fmla="*/ 217 w 727"/>
                    <a:gd name="T23" fmla="*/ 562 h 608"/>
                    <a:gd name="T24" fmla="*/ 213 w 727"/>
                    <a:gd name="T25" fmla="*/ 562 h 608"/>
                    <a:gd name="T26" fmla="*/ 162 w 727"/>
                    <a:gd name="T27" fmla="*/ 555 h 608"/>
                    <a:gd name="T28" fmla="*/ 157 w 727"/>
                    <a:gd name="T29" fmla="*/ 553 h 608"/>
                    <a:gd name="T30" fmla="*/ 66 w 727"/>
                    <a:gd name="T31" fmla="*/ 543 h 608"/>
                    <a:gd name="T32" fmla="*/ 0 w 727"/>
                    <a:gd name="T33" fmla="*/ 534 h 608"/>
                    <a:gd name="T34" fmla="*/ 11 w 727"/>
                    <a:gd name="T35" fmla="*/ 449 h 608"/>
                    <a:gd name="T36" fmla="*/ 16 w 727"/>
                    <a:gd name="T37" fmla="*/ 414 h 608"/>
                    <a:gd name="T38" fmla="*/ 20 w 727"/>
                    <a:gd name="T39" fmla="*/ 378 h 608"/>
                    <a:gd name="T40" fmla="*/ 21 w 727"/>
                    <a:gd name="T41" fmla="*/ 366 h 608"/>
                    <a:gd name="T42" fmla="*/ 25 w 727"/>
                    <a:gd name="T43" fmla="*/ 334 h 608"/>
                    <a:gd name="T44" fmla="*/ 40 w 727"/>
                    <a:gd name="T45" fmla="*/ 217 h 608"/>
                    <a:gd name="T46" fmla="*/ 43 w 727"/>
                    <a:gd name="T47" fmla="*/ 196 h 608"/>
                    <a:gd name="T48" fmla="*/ 45 w 727"/>
                    <a:gd name="T49" fmla="*/ 179 h 608"/>
                    <a:gd name="T50" fmla="*/ 55 w 727"/>
                    <a:gd name="T51" fmla="*/ 104 h 608"/>
                    <a:gd name="T52" fmla="*/ 63 w 727"/>
                    <a:gd name="T53" fmla="*/ 44 h 608"/>
                    <a:gd name="T54" fmla="*/ 70 w 727"/>
                    <a:gd name="T55" fmla="*/ 0 h 608"/>
                    <a:gd name="T56" fmla="*/ 175 w 727"/>
                    <a:gd name="T57" fmla="*/ 14 h 608"/>
                    <a:gd name="T58" fmla="*/ 233 w 727"/>
                    <a:gd name="T59" fmla="*/ 21 h 608"/>
                    <a:gd name="T60" fmla="*/ 273 w 727"/>
                    <a:gd name="T61" fmla="*/ 27 h 608"/>
                    <a:gd name="T62" fmla="*/ 325 w 727"/>
                    <a:gd name="T63" fmla="*/ 34 h 608"/>
                    <a:gd name="T64" fmla="*/ 337 w 727"/>
                    <a:gd name="T65" fmla="*/ 34 h 608"/>
                    <a:gd name="T66" fmla="*/ 423 w 727"/>
                    <a:gd name="T67" fmla="*/ 44 h 608"/>
                    <a:gd name="T68" fmla="*/ 455 w 727"/>
                    <a:gd name="T69" fmla="*/ 48 h 608"/>
                    <a:gd name="T70" fmla="*/ 538 w 727"/>
                    <a:gd name="T71" fmla="*/ 55 h 608"/>
                    <a:gd name="T72" fmla="*/ 583 w 727"/>
                    <a:gd name="T73" fmla="*/ 58 h 608"/>
                    <a:gd name="T74" fmla="*/ 602 w 727"/>
                    <a:gd name="T75" fmla="*/ 60 h 608"/>
                    <a:gd name="T76" fmla="*/ 670 w 727"/>
                    <a:gd name="T77" fmla="*/ 65 h 608"/>
                    <a:gd name="T78" fmla="*/ 673 w 727"/>
                    <a:gd name="T79" fmla="*/ 65 h 608"/>
                    <a:gd name="T80" fmla="*/ 727 w 727"/>
                    <a:gd name="T81" fmla="*/ 71 h 608"/>
                    <a:gd name="T82" fmla="*/ 725 w 727"/>
                    <a:gd name="T83" fmla="*/ 104 h 608"/>
                    <a:gd name="T84" fmla="*/ 725 w 727"/>
                    <a:gd name="T85" fmla="*/ 110 h 608"/>
                    <a:gd name="T86" fmla="*/ 724 w 727"/>
                    <a:gd name="T87" fmla="*/ 147 h 608"/>
                    <a:gd name="T88" fmla="*/ 722 w 727"/>
                    <a:gd name="T89" fmla="*/ 157 h 608"/>
                    <a:gd name="T90" fmla="*/ 719 w 727"/>
                    <a:gd name="T91" fmla="*/ 203 h 608"/>
                    <a:gd name="T92" fmla="*/ 715 w 727"/>
                    <a:gd name="T93" fmla="*/ 262 h 608"/>
                    <a:gd name="T94" fmla="*/ 715 w 727"/>
                    <a:gd name="T95" fmla="*/ 263 h 608"/>
                    <a:gd name="T96" fmla="*/ 712 w 727"/>
                    <a:gd name="T97" fmla="*/ 322 h 608"/>
                    <a:gd name="T98" fmla="*/ 712 w 727"/>
                    <a:gd name="T99" fmla="*/ 334 h 608"/>
                    <a:gd name="T100" fmla="*/ 709 w 727"/>
                    <a:gd name="T101" fmla="*/ 380 h 608"/>
                    <a:gd name="T102" fmla="*/ 709 w 727"/>
                    <a:gd name="T103" fmla="*/ 391 h 608"/>
                    <a:gd name="T104" fmla="*/ 705 w 727"/>
                    <a:gd name="T105" fmla="*/ 437 h 608"/>
                    <a:gd name="T106" fmla="*/ 705 w 727"/>
                    <a:gd name="T107" fmla="*/ 438 h 608"/>
                    <a:gd name="T108" fmla="*/ 702 w 727"/>
                    <a:gd name="T109" fmla="*/ 509 h 608"/>
                    <a:gd name="T110" fmla="*/ 700 w 727"/>
                    <a:gd name="T111" fmla="*/ 522 h 6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27"/>
                    <a:gd name="T169" fmla="*/ 0 h 608"/>
                    <a:gd name="T170" fmla="*/ 727 w 727"/>
                    <a:gd name="T171" fmla="*/ 608 h 6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27" h="608">
                      <a:moveTo>
                        <a:pt x="700" y="522"/>
                      </a:moveTo>
                      <a:lnTo>
                        <a:pt x="698" y="555"/>
                      </a:lnTo>
                      <a:lnTo>
                        <a:pt x="697" y="608"/>
                      </a:lnTo>
                      <a:lnTo>
                        <a:pt x="600" y="599"/>
                      </a:lnTo>
                      <a:lnTo>
                        <a:pt x="592" y="599"/>
                      </a:lnTo>
                      <a:lnTo>
                        <a:pt x="502" y="592"/>
                      </a:lnTo>
                      <a:lnTo>
                        <a:pt x="387" y="582"/>
                      </a:lnTo>
                      <a:lnTo>
                        <a:pt x="380" y="582"/>
                      </a:lnTo>
                      <a:lnTo>
                        <a:pt x="330" y="576"/>
                      </a:lnTo>
                      <a:lnTo>
                        <a:pt x="303" y="573"/>
                      </a:lnTo>
                      <a:lnTo>
                        <a:pt x="255" y="568"/>
                      </a:lnTo>
                      <a:lnTo>
                        <a:pt x="217" y="562"/>
                      </a:lnTo>
                      <a:lnTo>
                        <a:pt x="213" y="562"/>
                      </a:lnTo>
                      <a:lnTo>
                        <a:pt x="162" y="555"/>
                      </a:lnTo>
                      <a:lnTo>
                        <a:pt x="157" y="553"/>
                      </a:lnTo>
                      <a:lnTo>
                        <a:pt x="66" y="543"/>
                      </a:lnTo>
                      <a:lnTo>
                        <a:pt x="0" y="534"/>
                      </a:lnTo>
                      <a:lnTo>
                        <a:pt x="11" y="449"/>
                      </a:lnTo>
                      <a:lnTo>
                        <a:pt x="16" y="414"/>
                      </a:lnTo>
                      <a:lnTo>
                        <a:pt x="20" y="378"/>
                      </a:lnTo>
                      <a:lnTo>
                        <a:pt x="21" y="366"/>
                      </a:lnTo>
                      <a:lnTo>
                        <a:pt x="25" y="334"/>
                      </a:lnTo>
                      <a:lnTo>
                        <a:pt x="40" y="217"/>
                      </a:lnTo>
                      <a:lnTo>
                        <a:pt x="43" y="196"/>
                      </a:lnTo>
                      <a:lnTo>
                        <a:pt x="45" y="179"/>
                      </a:lnTo>
                      <a:lnTo>
                        <a:pt x="55" y="104"/>
                      </a:lnTo>
                      <a:lnTo>
                        <a:pt x="63" y="44"/>
                      </a:lnTo>
                      <a:lnTo>
                        <a:pt x="70" y="0"/>
                      </a:lnTo>
                      <a:lnTo>
                        <a:pt x="175" y="14"/>
                      </a:lnTo>
                      <a:lnTo>
                        <a:pt x="233" y="21"/>
                      </a:lnTo>
                      <a:lnTo>
                        <a:pt x="273" y="27"/>
                      </a:lnTo>
                      <a:lnTo>
                        <a:pt x="325" y="34"/>
                      </a:lnTo>
                      <a:lnTo>
                        <a:pt x="337" y="34"/>
                      </a:lnTo>
                      <a:lnTo>
                        <a:pt x="423" y="44"/>
                      </a:lnTo>
                      <a:lnTo>
                        <a:pt x="455" y="48"/>
                      </a:lnTo>
                      <a:lnTo>
                        <a:pt x="538" y="55"/>
                      </a:lnTo>
                      <a:lnTo>
                        <a:pt x="583" y="58"/>
                      </a:lnTo>
                      <a:lnTo>
                        <a:pt x="602" y="60"/>
                      </a:lnTo>
                      <a:lnTo>
                        <a:pt x="670" y="65"/>
                      </a:lnTo>
                      <a:lnTo>
                        <a:pt x="673" y="65"/>
                      </a:lnTo>
                      <a:lnTo>
                        <a:pt x="727" y="71"/>
                      </a:lnTo>
                      <a:lnTo>
                        <a:pt x="725" y="104"/>
                      </a:lnTo>
                      <a:lnTo>
                        <a:pt x="725" y="110"/>
                      </a:lnTo>
                      <a:lnTo>
                        <a:pt x="724" y="147"/>
                      </a:lnTo>
                      <a:lnTo>
                        <a:pt x="722" y="157"/>
                      </a:lnTo>
                      <a:lnTo>
                        <a:pt x="719" y="203"/>
                      </a:lnTo>
                      <a:lnTo>
                        <a:pt x="715" y="262"/>
                      </a:lnTo>
                      <a:lnTo>
                        <a:pt x="715" y="263"/>
                      </a:lnTo>
                      <a:lnTo>
                        <a:pt x="712" y="322"/>
                      </a:lnTo>
                      <a:lnTo>
                        <a:pt x="712" y="334"/>
                      </a:lnTo>
                      <a:lnTo>
                        <a:pt x="709" y="380"/>
                      </a:lnTo>
                      <a:lnTo>
                        <a:pt x="709" y="391"/>
                      </a:lnTo>
                      <a:lnTo>
                        <a:pt x="705" y="437"/>
                      </a:lnTo>
                      <a:lnTo>
                        <a:pt x="705" y="438"/>
                      </a:lnTo>
                      <a:lnTo>
                        <a:pt x="702" y="509"/>
                      </a:lnTo>
                      <a:lnTo>
                        <a:pt x="700" y="522"/>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endParaRPr>
                </a:p>
              </p:txBody>
            </p:sp>
            <p:sp>
              <p:nvSpPr>
                <p:cNvPr id="17" name="Freeform 46"/>
                <p:cNvSpPr>
                  <a:spLocks/>
                </p:cNvSpPr>
                <p:nvPr/>
              </p:nvSpPr>
              <p:spPr bwMode="auto">
                <a:xfrm rot="21356246">
                  <a:off x="2328639" y="3623383"/>
                  <a:ext cx="805624" cy="880539"/>
                </a:xfrm>
                <a:custGeom>
                  <a:avLst/>
                  <a:gdLst>
                    <a:gd name="T0" fmla="*/ 20 w 699"/>
                    <a:gd name="T1" fmla="*/ 605 h 764"/>
                    <a:gd name="T2" fmla="*/ 25 w 699"/>
                    <a:gd name="T3" fmla="*/ 560 h 764"/>
                    <a:gd name="T4" fmla="*/ 32 w 699"/>
                    <a:gd name="T5" fmla="*/ 504 h 764"/>
                    <a:gd name="T6" fmla="*/ 42 w 699"/>
                    <a:gd name="T7" fmla="*/ 426 h 764"/>
                    <a:gd name="T8" fmla="*/ 57 w 699"/>
                    <a:gd name="T9" fmla="*/ 320 h 764"/>
                    <a:gd name="T10" fmla="*/ 64 w 699"/>
                    <a:gd name="T11" fmla="*/ 270 h 764"/>
                    <a:gd name="T12" fmla="*/ 82 w 699"/>
                    <a:gd name="T13" fmla="*/ 133 h 764"/>
                    <a:gd name="T14" fmla="*/ 99 w 699"/>
                    <a:gd name="T15" fmla="*/ 0 h 764"/>
                    <a:gd name="T16" fmla="*/ 165 w 699"/>
                    <a:gd name="T17" fmla="*/ 9 h 764"/>
                    <a:gd name="T18" fmla="*/ 256 w 699"/>
                    <a:gd name="T19" fmla="*/ 19 h 764"/>
                    <a:gd name="T20" fmla="*/ 261 w 699"/>
                    <a:gd name="T21" fmla="*/ 21 h 764"/>
                    <a:gd name="T22" fmla="*/ 312 w 699"/>
                    <a:gd name="T23" fmla="*/ 28 h 764"/>
                    <a:gd name="T24" fmla="*/ 316 w 699"/>
                    <a:gd name="T25" fmla="*/ 28 h 764"/>
                    <a:gd name="T26" fmla="*/ 354 w 699"/>
                    <a:gd name="T27" fmla="*/ 34 h 764"/>
                    <a:gd name="T28" fmla="*/ 402 w 699"/>
                    <a:gd name="T29" fmla="*/ 39 h 764"/>
                    <a:gd name="T30" fmla="*/ 429 w 699"/>
                    <a:gd name="T31" fmla="*/ 42 h 764"/>
                    <a:gd name="T32" fmla="*/ 479 w 699"/>
                    <a:gd name="T33" fmla="*/ 48 h 764"/>
                    <a:gd name="T34" fmla="*/ 486 w 699"/>
                    <a:gd name="T35" fmla="*/ 48 h 764"/>
                    <a:gd name="T36" fmla="*/ 601 w 699"/>
                    <a:gd name="T37" fmla="*/ 58 h 764"/>
                    <a:gd name="T38" fmla="*/ 691 w 699"/>
                    <a:gd name="T39" fmla="*/ 65 h 764"/>
                    <a:gd name="T40" fmla="*/ 699 w 699"/>
                    <a:gd name="T41" fmla="*/ 65 h 764"/>
                    <a:gd name="T42" fmla="*/ 694 w 699"/>
                    <a:gd name="T43" fmla="*/ 134 h 764"/>
                    <a:gd name="T44" fmla="*/ 692 w 699"/>
                    <a:gd name="T45" fmla="*/ 134 h 764"/>
                    <a:gd name="T46" fmla="*/ 687 w 699"/>
                    <a:gd name="T47" fmla="*/ 193 h 764"/>
                    <a:gd name="T48" fmla="*/ 686 w 699"/>
                    <a:gd name="T49" fmla="*/ 235 h 764"/>
                    <a:gd name="T50" fmla="*/ 684 w 699"/>
                    <a:gd name="T51" fmla="*/ 251 h 764"/>
                    <a:gd name="T52" fmla="*/ 679 w 699"/>
                    <a:gd name="T53" fmla="*/ 311 h 764"/>
                    <a:gd name="T54" fmla="*/ 677 w 699"/>
                    <a:gd name="T55" fmla="*/ 339 h 764"/>
                    <a:gd name="T56" fmla="*/ 676 w 699"/>
                    <a:gd name="T57" fmla="*/ 368 h 764"/>
                    <a:gd name="T58" fmla="*/ 671 w 699"/>
                    <a:gd name="T59" fmla="*/ 426 h 764"/>
                    <a:gd name="T60" fmla="*/ 666 w 699"/>
                    <a:gd name="T61" fmla="*/ 492 h 764"/>
                    <a:gd name="T62" fmla="*/ 662 w 699"/>
                    <a:gd name="T63" fmla="*/ 525 h 764"/>
                    <a:gd name="T64" fmla="*/ 661 w 699"/>
                    <a:gd name="T65" fmla="*/ 552 h 764"/>
                    <a:gd name="T66" fmla="*/ 656 w 699"/>
                    <a:gd name="T67" fmla="*/ 608 h 764"/>
                    <a:gd name="T68" fmla="*/ 651 w 699"/>
                    <a:gd name="T69" fmla="*/ 667 h 764"/>
                    <a:gd name="T70" fmla="*/ 647 w 699"/>
                    <a:gd name="T71" fmla="*/ 723 h 764"/>
                    <a:gd name="T72" fmla="*/ 646 w 699"/>
                    <a:gd name="T73" fmla="*/ 736 h 764"/>
                    <a:gd name="T74" fmla="*/ 617 w 699"/>
                    <a:gd name="T75" fmla="*/ 732 h 764"/>
                    <a:gd name="T76" fmla="*/ 576 w 699"/>
                    <a:gd name="T77" fmla="*/ 728 h 764"/>
                    <a:gd name="T78" fmla="*/ 549 w 699"/>
                    <a:gd name="T79" fmla="*/ 727 h 764"/>
                    <a:gd name="T80" fmla="*/ 544 w 699"/>
                    <a:gd name="T81" fmla="*/ 725 h 764"/>
                    <a:gd name="T82" fmla="*/ 456 w 699"/>
                    <a:gd name="T83" fmla="*/ 718 h 764"/>
                    <a:gd name="T84" fmla="*/ 449 w 699"/>
                    <a:gd name="T85" fmla="*/ 716 h 764"/>
                    <a:gd name="T86" fmla="*/ 334 w 699"/>
                    <a:gd name="T87" fmla="*/ 705 h 764"/>
                    <a:gd name="T88" fmla="*/ 294 w 699"/>
                    <a:gd name="T89" fmla="*/ 700 h 764"/>
                    <a:gd name="T90" fmla="*/ 269 w 699"/>
                    <a:gd name="T91" fmla="*/ 697 h 764"/>
                    <a:gd name="T92" fmla="*/ 266 w 699"/>
                    <a:gd name="T93" fmla="*/ 700 h 764"/>
                    <a:gd name="T94" fmla="*/ 267 w 699"/>
                    <a:gd name="T95" fmla="*/ 702 h 764"/>
                    <a:gd name="T96" fmla="*/ 266 w 699"/>
                    <a:gd name="T97" fmla="*/ 709 h 764"/>
                    <a:gd name="T98" fmla="*/ 266 w 699"/>
                    <a:gd name="T99" fmla="*/ 711 h 764"/>
                    <a:gd name="T100" fmla="*/ 267 w 699"/>
                    <a:gd name="T101" fmla="*/ 718 h 764"/>
                    <a:gd name="T102" fmla="*/ 267 w 699"/>
                    <a:gd name="T103" fmla="*/ 721 h 764"/>
                    <a:gd name="T104" fmla="*/ 274 w 699"/>
                    <a:gd name="T105" fmla="*/ 727 h 764"/>
                    <a:gd name="T106" fmla="*/ 195 w 699"/>
                    <a:gd name="T107" fmla="*/ 718 h 764"/>
                    <a:gd name="T108" fmla="*/ 97 w 699"/>
                    <a:gd name="T109" fmla="*/ 704 h 764"/>
                    <a:gd name="T110" fmla="*/ 90 w 699"/>
                    <a:gd name="T111" fmla="*/ 764 h 764"/>
                    <a:gd name="T112" fmla="*/ 0 w 699"/>
                    <a:gd name="T113" fmla="*/ 751 h 764"/>
                    <a:gd name="T114" fmla="*/ 20 w 699"/>
                    <a:gd name="T115" fmla="*/ 605 h 7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9"/>
                    <a:gd name="T175" fmla="*/ 0 h 764"/>
                    <a:gd name="T176" fmla="*/ 699 w 699"/>
                    <a:gd name="T177" fmla="*/ 764 h 7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9" h="764">
                      <a:moveTo>
                        <a:pt x="20" y="605"/>
                      </a:moveTo>
                      <a:lnTo>
                        <a:pt x="25" y="560"/>
                      </a:lnTo>
                      <a:lnTo>
                        <a:pt x="32" y="504"/>
                      </a:lnTo>
                      <a:lnTo>
                        <a:pt x="42" y="426"/>
                      </a:lnTo>
                      <a:lnTo>
                        <a:pt x="57" y="320"/>
                      </a:lnTo>
                      <a:lnTo>
                        <a:pt x="64" y="270"/>
                      </a:lnTo>
                      <a:lnTo>
                        <a:pt x="82" y="133"/>
                      </a:lnTo>
                      <a:lnTo>
                        <a:pt x="99" y="0"/>
                      </a:lnTo>
                      <a:lnTo>
                        <a:pt x="165" y="9"/>
                      </a:lnTo>
                      <a:lnTo>
                        <a:pt x="256" y="19"/>
                      </a:lnTo>
                      <a:lnTo>
                        <a:pt x="261" y="21"/>
                      </a:lnTo>
                      <a:lnTo>
                        <a:pt x="312" y="28"/>
                      </a:lnTo>
                      <a:lnTo>
                        <a:pt x="316" y="28"/>
                      </a:lnTo>
                      <a:lnTo>
                        <a:pt x="354" y="34"/>
                      </a:lnTo>
                      <a:lnTo>
                        <a:pt x="402" y="39"/>
                      </a:lnTo>
                      <a:lnTo>
                        <a:pt x="429" y="42"/>
                      </a:lnTo>
                      <a:lnTo>
                        <a:pt x="479" y="48"/>
                      </a:lnTo>
                      <a:lnTo>
                        <a:pt x="486" y="48"/>
                      </a:lnTo>
                      <a:lnTo>
                        <a:pt x="601" y="58"/>
                      </a:lnTo>
                      <a:lnTo>
                        <a:pt x="691" y="65"/>
                      </a:lnTo>
                      <a:lnTo>
                        <a:pt x="699" y="65"/>
                      </a:lnTo>
                      <a:lnTo>
                        <a:pt x="694" y="134"/>
                      </a:lnTo>
                      <a:lnTo>
                        <a:pt x="692" y="134"/>
                      </a:lnTo>
                      <a:lnTo>
                        <a:pt x="687" y="193"/>
                      </a:lnTo>
                      <a:lnTo>
                        <a:pt x="686" y="235"/>
                      </a:lnTo>
                      <a:lnTo>
                        <a:pt x="684" y="251"/>
                      </a:lnTo>
                      <a:lnTo>
                        <a:pt x="679" y="311"/>
                      </a:lnTo>
                      <a:lnTo>
                        <a:pt x="677" y="339"/>
                      </a:lnTo>
                      <a:lnTo>
                        <a:pt x="676" y="368"/>
                      </a:lnTo>
                      <a:lnTo>
                        <a:pt x="671" y="426"/>
                      </a:lnTo>
                      <a:lnTo>
                        <a:pt x="666" y="492"/>
                      </a:lnTo>
                      <a:lnTo>
                        <a:pt x="662" y="525"/>
                      </a:lnTo>
                      <a:lnTo>
                        <a:pt x="661" y="552"/>
                      </a:lnTo>
                      <a:lnTo>
                        <a:pt x="656" y="608"/>
                      </a:lnTo>
                      <a:lnTo>
                        <a:pt x="651" y="667"/>
                      </a:lnTo>
                      <a:lnTo>
                        <a:pt x="647" y="723"/>
                      </a:lnTo>
                      <a:lnTo>
                        <a:pt x="646" y="736"/>
                      </a:lnTo>
                      <a:lnTo>
                        <a:pt x="617" y="732"/>
                      </a:lnTo>
                      <a:lnTo>
                        <a:pt x="576" y="728"/>
                      </a:lnTo>
                      <a:lnTo>
                        <a:pt x="549" y="727"/>
                      </a:lnTo>
                      <a:lnTo>
                        <a:pt x="544" y="725"/>
                      </a:lnTo>
                      <a:lnTo>
                        <a:pt x="456" y="718"/>
                      </a:lnTo>
                      <a:lnTo>
                        <a:pt x="449" y="716"/>
                      </a:lnTo>
                      <a:lnTo>
                        <a:pt x="334" y="705"/>
                      </a:lnTo>
                      <a:lnTo>
                        <a:pt x="294" y="700"/>
                      </a:lnTo>
                      <a:lnTo>
                        <a:pt x="269" y="697"/>
                      </a:lnTo>
                      <a:lnTo>
                        <a:pt x="266" y="700"/>
                      </a:lnTo>
                      <a:lnTo>
                        <a:pt x="267" y="702"/>
                      </a:lnTo>
                      <a:lnTo>
                        <a:pt x="266" y="709"/>
                      </a:lnTo>
                      <a:lnTo>
                        <a:pt x="266" y="711"/>
                      </a:lnTo>
                      <a:lnTo>
                        <a:pt x="267" y="718"/>
                      </a:lnTo>
                      <a:lnTo>
                        <a:pt x="267" y="721"/>
                      </a:lnTo>
                      <a:lnTo>
                        <a:pt x="274" y="727"/>
                      </a:lnTo>
                      <a:lnTo>
                        <a:pt x="195" y="718"/>
                      </a:lnTo>
                      <a:lnTo>
                        <a:pt x="97" y="704"/>
                      </a:lnTo>
                      <a:lnTo>
                        <a:pt x="90" y="764"/>
                      </a:lnTo>
                      <a:lnTo>
                        <a:pt x="0" y="751"/>
                      </a:lnTo>
                      <a:lnTo>
                        <a:pt x="20" y="605"/>
                      </a:lnTo>
                      <a:close/>
                    </a:path>
                  </a:pathLst>
                </a:custGeom>
                <a:solidFill>
                  <a:schemeClr val="accent5">
                    <a:lumMod val="40000"/>
                    <a:lumOff val="60000"/>
                  </a:schemeClr>
                </a:solidFill>
                <a:ln w="3175">
                  <a:solidFill>
                    <a:schemeClr val="bg1">
                      <a:lumMod val="50000"/>
                    </a:schemeClr>
                  </a:solidFill>
                  <a:prstDash val="solid"/>
                  <a:round/>
                  <a:headEnd/>
                  <a:tailEnd/>
                </a:ln>
              </p:spPr>
              <p:txBody>
                <a:bodyPr/>
                <a:lstStyle/>
                <a:p>
                  <a:endParaRPr lang="en-US" sz="1200" dirty="0">
                    <a:solidFill>
                      <a:srgbClr val="8064A2">
                        <a:lumMod val="10000"/>
                      </a:srgbClr>
                    </a:solidFill>
                    <a:latin typeface="Arial"/>
                  </a:endParaRPr>
                </a:p>
              </p:txBody>
            </p:sp>
          </p:grpSp>
        </p:grpSp>
      </p:grpSp>
      <p:grpSp>
        <p:nvGrpSpPr>
          <p:cNvPr id="72" name="Group 71"/>
          <p:cNvGrpSpPr/>
          <p:nvPr/>
        </p:nvGrpSpPr>
        <p:grpSpPr>
          <a:xfrm>
            <a:off x="630030" y="2075854"/>
            <a:ext cx="1600770" cy="833550"/>
            <a:chOff x="630030" y="2809548"/>
            <a:chExt cx="1600770" cy="833550"/>
          </a:xfrm>
        </p:grpSpPr>
        <p:sp>
          <p:nvSpPr>
            <p:cNvPr id="73" name="Rounded Rectangle 72"/>
            <p:cNvSpPr/>
            <p:nvPr/>
          </p:nvSpPr>
          <p:spPr>
            <a:xfrm>
              <a:off x="630030" y="2809548"/>
              <a:ext cx="356616" cy="356616"/>
            </a:xfrm>
            <a:prstGeom prst="roundRect">
              <a:avLst/>
            </a:prstGeom>
            <a:solidFill>
              <a:schemeClr val="accent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800" dirty="0">
                <a:solidFill>
                  <a:prstClr val="black"/>
                </a:solidFill>
              </a:endParaRPr>
            </a:p>
          </p:txBody>
        </p:sp>
        <p:sp>
          <p:nvSpPr>
            <p:cNvPr id="74" name="Rounded Rectangle 73"/>
            <p:cNvSpPr/>
            <p:nvPr/>
          </p:nvSpPr>
          <p:spPr>
            <a:xfrm>
              <a:off x="630030" y="3286482"/>
              <a:ext cx="356616" cy="356616"/>
            </a:xfrm>
            <a:prstGeom prst="roundRect">
              <a:avLst/>
            </a:prstGeom>
            <a:solidFill>
              <a:schemeClr val="accent5">
                <a:lumMod val="40000"/>
                <a:lumOff val="60000"/>
              </a:schemeClr>
            </a:solidFill>
            <a:ln>
              <a:solidFill>
                <a:schemeClr val="accent5">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800" dirty="0">
                <a:solidFill>
                  <a:prstClr val="black"/>
                </a:solidFill>
              </a:endParaRPr>
            </a:p>
          </p:txBody>
        </p:sp>
        <p:sp>
          <p:nvSpPr>
            <p:cNvPr id="75" name="TextBox 74"/>
            <p:cNvSpPr txBox="1"/>
            <p:nvPr/>
          </p:nvSpPr>
          <p:spPr>
            <a:xfrm>
              <a:off x="1033677" y="2809549"/>
              <a:ext cx="1189749" cy="276999"/>
            </a:xfrm>
            <a:prstGeom prst="rect">
              <a:avLst/>
            </a:prstGeom>
            <a:noFill/>
          </p:spPr>
          <p:txBody>
            <a:bodyPr wrap="none" rtlCol="0">
              <a:spAutoFit/>
            </a:bodyPr>
            <a:lstStyle/>
            <a:p>
              <a:r>
                <a:rPr lang="en-US" sz="1200" b="1" dirty="0">
                  <a:latin typeface="Montserrat" panose="020B0604020202020204" charset="0"/>
                </a:rPr>
                <a:t>TIER 1 STATE</a:t>
              </a:r>
            </a:p>
          </p:txBody>
        </p:sp>
        <p:sp>
          <p:nvSpPr>
            <p:cNvPr id="76" name="TextBox 75"/>
            <p:cNvSpPr txBox="1"/>
            <p:nvPr/>
          </p:nvSpPr>
          <p:spPr>
            <a:xfrm>
              <a:off x="1033677" y="3286483"/>
              <a:ext cx="1197123" cy="276999"/>
            </a:xfrm>
            <a:prstGeom prst="rect">
              <a:avLst/>
            </a:prstGeom>
            <a:noFill/>
          </p:spPr>
          <p:txBody>
            <a:bodyPr wrap="none" rtlCol="0">
              <a:spAutoFit/>
            </a:bodyPr>
            <a:lstStyle/>
            <a:p>
              <a:r>
                <a:rPr lang="en-US" sz="1200" b="1" dirty="0">
                  <a:latin typeface="Montserrat" panose="020B0604020202020204" charset="0"/>
                </a:rPr>
                <a:t>TIER </a:t>
              </a:r>
              <a:r>
                <a:rPr lang="en-US" sz="1200" b="1" dirty="0" smtClean="0">
                  <a:latin typeface="Montserrat" panose="020B0604020202020204" charset="0"/>
                </a:rPr>
                <a:t>2 </a:t>
              </a:r>
              <a:r>
                <a:rPr lang="en-US" sz="1200" b="1" dirty="0">
                  <a:latin typeface="Montserrat" panose="020B0604020202020204" charset="0"/>
                </a:rPr>
                <a:t>STATE</a:t>
              </a:r>
            </a:p>
          </p:txBody>
        </p:sp>
      </p:grpSp>
      <p:sp>
        <p:nvSpPr>
          <p:cNvPr id="79" name="Rectangle 78"/>
          <p:cNvSpPr/>
          <p:nvPr/>
        </p:nvSpPr>
        <p:spPr>
          <a:xfrm>
            <a:off x="515155" y="1912982"/>
            <a:ext cx="1849240" cy="114692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793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p:cNvGraphicFramePr>
            <a:graphicFrameLocks noGrp="1"/>
          </p:cNvGraphicFramePr>
          <p:nvPr>
            <p:extLst/>
          </p:nvPr>
        </p:nvGraphicFramePr>
        <p:xfrm>
          <a:off x="3031172" y="864809"/>
          <a:ext cx="6426517" cy="5665665"/>
        </p:xfrm>
        <a:graphic>
          <a:graphicData uri="http://schemas.openxmlformats.org/drawingml/2006/table">
            <a:tbl>
              <a:tblPr>
                <a:tableStyleId>{5C22544A-7EE6-4342-B048-85BDC9FD1C3A}</a:tableStyleId>
              </a:tblPr>
              <a:tblGrid>
                <a:gridCol w="1589405">
                  <a:extLst>
                    <a:ext uri="{9D8B030D-6E8A-4147-A177-3AD203B41FA5}">
                      <a16:colId xmlns:a16="http://schemas.microsoft.com/office/drawing/2014/main" val="20000"/>
                    </a:ext>
                  </a:extLst>
                </a:gridCol>
                <a:gridCol w="643255">
                  <a:extLst>
                    <a:ext uri="{9D8B030D-6E8A-4147-A177-3AD203B41FA5}">
                      <a16:colId xmlns:a16="http://schemas.microsoft.com/office/drawing/2014/main" val="20001"/>
                    </a:ext>
                  </a:extLst>
                </a:gridCol>
                <a:gridCol w="1159192">
                  <a:extLst>
                    <a:ext uri="{9D8B030D-6E8A-4147-A177-3AD203B41FA5}">
                      <a16:colId xmlns:a16="http://schemas.microsoft.com/office/drawing/2014/main" val="20002"/>
                    </a:ext>
                  </a:extLst>
                </a:gridCol>
                <a:gridCol w="936942">
                  <a:extLst>
                    <a:ext uri="{9D8B030D-6E8A-4147-A177-3AD203B41FA5}">
                      <a16:colId xmlns:a16="http://schemas.microsoft.com/office/drawing/2014/main" val="20003"/>
                    </a:ext>
                  </a:extLst>
                </a:gridCol>
                <a:gridCol w="1086168">
                  <a:extLst>
                    <a:ext uri="{9D8B030D-6E8A-4147-A177-3AD203B41FA5}">
                      <a16:colId xmlns:a16="http://schemas.microsoft.com/office/drawing/2014/main" val="20004"/>
                    </a:ext>
                  </a:extLst>
                </a:gridCol>
                <a:gridCol w="1011555">
                  <a:extLst>
                    <a:ext uri="{9D8B030D-6E8A-4147-A177-3AD203B41FA5}">
                      <a16:colId xmlns:a16="http://schemas.microsoft.com/office/drawing/2014/main" val="20005"/>
                    </a:ext>
                  </a:extLst>
                </a:gridCol>
              </a:tblGrid>
              <a:tr h="182880">
                <a:tc>
                  <a:txBody>
                    <a:bodyPr/>
                    <a:lstStyle/>
                    <a:p>
                      <a:pPr algn="ctr" fontAlgn="b"/>
                      <a:r>
                        <a:rPr lang="en-US" sz="1200" b="1" u="none" strike="noStrike" dirty="0" smtClean="0">
                          <a:effectLst/>
                          <a:latin typeface="Montserrat" panose="020B0604020202020204" charset="0"/>
                        </a:rPr>
                        <a:t>State</a:t>
                      </a:r>
                      <a:endParaRPr lang="en-US" sz="1200" b="1"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smtClean="0">
                          <a:solidFill>
                            <a:srgbClr val="000000"/>
                          </a:solidFill>
                          <a:effectLst/>
                          <a:latin typeface="Montserrat" panose="020B0604020202020204" charset="0"/>
                        </a:rPr>
                        <a:t>RTW*</a:t>
                      </a:r>
                      <a:endParaRPr lang="en-US" sz="1200" b="1"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smtClean="0">
                          <a:solidFill>
                            <a:srgbClr val="000000"/>
                          </a:solidFill>
                          <a:effectLst/>
                          <a:latin typeface="Montserrat" panose="020B0604020202020204" charset="0"/>
                        </a:rPr>
                        <a:t>Presidential</a:t>
                      </a:r>
                      <a:endParaRPr lang="en-US" sz="1200" b="1"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smtClean="0">
                          <a:solidFill>
                            <a:srgbClr val="000000"/>
                          </a:solidFill>
                          <a:effectLst/>
                          <a:latin typeface="Montserrat" panose="020B0604020202020204" charset="0"/>
                        </a:rPr>
                        <a:t>Governor</a:t>
                      </a:r>
                      <a:endParaRPr lang="en-US" sz="1200" b="1"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smtClean="0">
                          <a:solidFill>
                            <a:srgbClr val="000000"/>
                          </a:solidFill>
                          <a:effectLst/>
                          <a:latin typeface="Montserrat" panose="020B0604020202020204" charset="0"/>
                        </a:rPr>
                        <a:t>Legislature</a:t>
                      </a:r>
                      <a:endParaRPr lang="en-US" sz="1200" b="1"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1" i="0" u="none" strike="noStrike" dirty="0" smtClean="0">
                          <a:solidFill>
                            <a:srgbClr val="000000"/>
                          </a:solidFill>
                          <a:effectLst/>
                          <a:latin typeface="Montserrat" panose="020B0604020202020204" charset="0"/>
                        </a:rPr>
                        <a:t>US Senate</a:t>
                      </a:r>
                      <a:endParaRPr lang="en-US" sz="1200" b="1"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83755">
                <a:tc>
                  <a:txBody>
                    <a:bodyPr/>
                    <a:lstStyle/>
                    <a:p>
                      <a:pPr algn="l" fontAlgn="b"/>
                      <a:r>
                        <a:rPr lang="en-US" sz="1200" u="none" strike="noStrike" dirty="0" smtClean="0">
                          <a:solidFill>
                            <a:schemeClr val="bg1"/>
                          </a:solidFill>
                          <a:effectLst/>
                          <a:latin typeface="Montserrat" panose="020B0604020202020204" charset="0"/>
                        </a:rPr>
                        <a:t>Florida</a:t>
                      </a:r>
                      <a:endParaRPr lang="en-US" sz="1200" b="0" i="0" u="none" strike="noStrike" dirty="0">
                        <a:solidFill>
                          <a:schemeClr val="bg1"/>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3755">
                <a:tc>
                  <a:txBody>
                    <a:bodyPr/>
                    <a:lstStyle/>
                    <a:p>
                      <a:pPr algn="l" fontAlgn="b"/>
                      <a:r>
                        <a:rPr lang="en-US" sz="1200" b="0" i="0" u="none" strike="noStrike" dirty="0" smtClean="0">
                          <a:solidFill>
                            <a:schemeClr val="bg1"/>
                          </a:solidFill>
                          <a:effectLst/>
                          <a:latin typeface="Montserrat" panose="020B0604020202020204" charset="0"/>
                        </a:rPr>
                        <a:t>Missouri</a:t>
                      </a:r>
                      <a:endParaRPr lang="en-US" sz="1200" b="0" i="0" u="none" strike="noStrike" dirty="0">
                        <a:solidFill>
                          <a:schemeClr val="bg1"/>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83755">
                <a:tc>
                  <a:txBody>
                    <a:bodyPr/>
                    <a:lstStyle/>
                    <a:p>
                      <a:pPr algn="l" fontAlgn="b"/>
                      <a:r>
                        <a:rPr lang="en-US" sz="1200" u="none" strike="noStrike" dirty="0" smtClean="0">
                          <a:solidFill>
                            <a:schemeClr val="bg1"/>
                          </a:solidFill>
                          <a:effectLst/>
                          <a:latin typeface="Montserrat" panose="020B0604020202020204" charset="0"/>
                        </a:rPr>
                        <a:t>Nevada</a:t>
                      </a:r>
                      <a:endParaRPr lang="en-US" sz="1200" b="0" i="0" u="none" strike="noStrike" dirty="0">
                        <a:solidFill>
                          <a:schemeClr val="bg1"/>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3755">
                <a:tc>
                  <a:txBody>
                    <a:bodyPr/>
                    <a:lstStyle/>
                    <a:p>
                      <a:pPr algn="l" fontAlgn="b"/>
                      <a:r>
                        <a:rPr lang="en-US" sz="1200" b="0" i="0" u="none" strike="noStrike" dirty="0" smtClean="0">
                          <a:solidFill>
                            <a:schemeClr val="bg1"/>
                          </a:solidFill>
                          <a:effectLst/>
                          <a:latin typeface="Montserrat" panose="020B0604020202020204" charset="0"/>
                        </a:rPr>
                        <a:t>North Carolina</a:t>
                      </a:r>
                      <a:endParaRPr lang="en-US" sz="1200" b="0" i="0" u="none" strike="noStrike" dirty="0">
                        <a:solidFill>
                          <a:schemeClr val="bg1"/>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4456934"/>
                  </a:ext>
                </a:extLst>
              </a:tr>
              <a:tr h="283755">
                <a:tc>
                  <a:txBody>
                    <a:bodyPr/>
                    <a:lstStyle/>
                    <a:p>
                      <a:pPr algn="l" fontAlgn="b"/>
                      <a:r>
                        <a:rPr lang="en-US" sz="1200" b="0" i="0" u="none" strike="noStrike" dirty="0" smtClean="0">
                          <a:solidFill>
                            <a:schemeClr val="bg1"/>
                          </a:solidFill>
                          <a:effectLst/>
                          <a:latin typeface="Montserrat" panose="020B0604020202020204" charset="0"/>
                        </a:rPr>
                        <a:t>Ohio</a:t>
                      </a:r>
                      <a:endParaRPr lang="en-US" sz="1200" b="0" i="0" u="none" strike="noStrike" dirty="0">
                        <a:solidFill>
                          <a:schemeClr val="bg1"/>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83755">
                <a:tc>
                  <a:txBody>
                    <a:bodyPr/>
                    <a:lstStyle/>
                    <a:p>
                      <a:pPr algn="l" fontAlgn="b"/>
                      <a:r>
                        <a:rPr lang="en-US" sz="1200" u="none" strike="noStrike" dirty="0" smtClean="0">
                          <a:solidFill>
                            <a:schemeClr val="bg1"/>
                          </a:solidFill>
                          <a:effectLst/>
                          <a:latin typeface="Montserrat" panose="020B0604020202020204" charset="0"/>
                        </a:rPr>
                        <a:t>Pennsylvania</a:t>
                      </a:r>
                      <a:endParaRPr lang="en-US" sz="1200" b="0" i="0" u="none" strike="noStrike" dirty="0">
                        <a:solidFill>
                          <a:schemeClr val="bg1"/>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3755">
                <a:tc>
                  <a:txBody>
                    <a:bodyPr/>
                    <a:lstStyle/>
                    <a:p>
                      <a:pPr algn="l" fontAlgn="b"/>
                      <a:r>
                        <a:rPr lang="en-US" sz="1200" u="none" strike="noStrike" dirty="0" smtClean="0">
                          <a:solidFill>
                            <a:schemeClr val="bg1"/>
                          </a:solidFill>
                          <a:effectLst/>
                          <a:latin typeface="Montserrat" panose="020B0604020202020204" charset="0"/>
                        </a:rPr>
                        <a:t>Wisconsin</a:t>
                      </a:r>
                      <a:endParaRPr lang="en-US" sz="1200" b="0" i="0" u="none" strike="noStrike" dirty="0">
                        <a:solidFill>
                          <a:schemeClr val="bg1"/>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83755">
                <a:tc>
                  <a:txBody>
                    <a:bodyPr/>
                    <a:lstStyle/>
                    <a:p>
                      <a:pPr algn="l" rtl="0" fontAlgn="b"/>
                      <a:r>
                        <a:rPr lang="en-US" sz="1200" b="0" i="0" u="none" strike="noStrike" dirty="0">
                          <a:solidFill>
                            <a:srgbClr val="000000"/>
                          </a:solidFill>
                          <a:effectLst/>
                          <a:latin typeface="Montserrat" panose="020B0604020202020204" charset="0"/>
                        </a:rPr>
                        <a:t>Colorado</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7383043"/>
                  </a:ext>
                </a:extLst>
              </a:tr>
              <a:tr h="283755">
                <a:tc>
                  <a:txBody>
                    <a:bodyPr/>
                    <a:lstStyle/>
                    <a:p>
                      <a:pPr algn="l" rtl="0" fontAlgn="b"/>
                      <a:r>
                        <a:rPr lang="en-US" sz="1200" b="0" i="0" u="none" strike="noStrike" dirty="0">
                          <a:solidFill>
                            <a:srgbClr val="000000"/>
                          </a:solidFill>
                          <a:effectLst/>
                          <a:latin typeface="Montserrat" panose="020B0604020202020204" charset="0"/>
                        </a:rPr>
                        <a:t>Illinois</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092858"/>
                  </a:ext>
                </a:extLst>
              </a:tr>
              <a:tr h="283755">
                <a:tc>
                  <a:txBody>
                    <a:bodyPr/>
                    <a:lstStyle/>
                    <a:p>
                      <a:pPr algn="l" rtl="0" fontAlgn="b"/>
                      <a:r>
                        <a:rPr lang="en-US" sz="1200" b="0" i="0" u="none" strike="noStrike" dirty="0" smtClean="0">
                          <a:solidFill>
                            <a:srgbClr val="000000"/>
                          </a:solidFill>
                          <a:effectLst/>
                          <a:latin typeface="Montserrat" panose="020B0604020202020204" charset="0"/>
                        </a:rPr>
                        <a:t>Indiana</a:t>
                      </a:r>
                      <a:endParaRPr lang="en-US" sz="1200" b="0"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4131874"/>
                  </a:ext>
                </a:extLst>
              </a:tr>
              <a:tr h="283755">
                <a:tc>
                  <a:txBody>
                    <a:bodyPr/>
                    <a:lstStyle/>
                    <a:p>
                      <a:pPr algn="l" rtl="0" fontAlgn="b"/>
                      <a:r>
                        <a:rPr lang="en-US" sz="1200" b="0" i="0" u="none" strike="noStrike" dirty="0" smtClean="0">
                          <a:solidFill>
                            <a:srgbClr val="000000"/>
                          </a:solidFill>
                          <a:effectLst/>
                          <a:latin typeface="Montserrat" panose="020B0604020202020204" charset="0"/>
                        </a:rPr>
                        <a:t>Iowa</a:t>
                      </a:r>
                      <a:endParaRPr lang="en-US" sz="1200" b="0"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3755">
                <a:tc>
                  <a:txBody>
                    <a:bodyPr/>
                    <a:lstStyle/>
                    <a:p>
                      <a:pPr algn="l" rtl="0" fontAlgn="b"/>
                      <a:r>
                        <a:rPr lang="en-US" sz="1200" b="0" i="0" u="none" strike="noStrike" dirty="0">
                          <a:solidFill>
                            <a:srgbClr val="000000"/>
                          </a:solidFill>
                          <a:effectLst/>
                          <a:latin typeface="Montserrat" panose="020B0604020202020204" charset="0"/>
                        </a:rPr>
                        <a:t>Kentucky</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83755">
                <a:tc>
                  <a:txBody>
                    <a:bodyPr/>
                    <a:lstStyle/>
                    <a:p>
                      <a:pPr algn="l" rtl="0" fontAlgn="b"/>
                      <a:r>
                        <a:rPr lang="en-US" sz="1200" b="0" i="0" u="none" strike="noStrike" dirty="0">
                          <a:solidFill>
                            <a:srgbClr val="000000"/>
                          </a:solidFill>
                          <a:effectLst/>
                          <a:latin typeface="Montserrat" panose="020B0604020202020204" charset="0"/>
                        </a:rPr>
                        <a:t>Michigan</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b"/>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83755">
                <a:tc>
                  <a:txBody>
                    <a:bodyPr/>
                    <a:lstStyle/>
                    <a:p>
                      <a:pPr algn="l" rtl="0" fontAlgn="b"/>
                      <a:r>
                        <a:rPr lang="en-US" sz="1200" b="0" i="0" u="none" strike="noStrike" dirty="0" smtClean="0">
                          <a:solidFill>
                            <a:srgbClr val="000000"/>
                          </a:solidFill>
                          <a:effectLst/>
                          <a:latin typeface="Montserrat" panose="020B0604020202020204" charset="0"/>
                        </a:rPr>
                        <a:t>Montana</a:t>
                      </a:r>
                      <a:endParaRPr lang="en-US" sz="1200" b="0" i="0" u="none" strike="noStrike" dirty="0">
                        <a:solidFill>
                          <a:srgbClr val="000000"/>
                        </a:solidFill>
                        <a:effectLst/>
                        <a:latin typeface="Montserrat" panose="020B0604020202020204" charset="0"/>
                      </a:endParaRP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b"/>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83755">
                <a:tc>
                  <a:txBody>
                    <a:bodyPr/>
                    <a:lstStyle/>
                    <a:p>
                      <a:pPr algn="l" rtl="0" fontAlgn="b"/>
                      <a:r>
                        <a:rPr lang="en-US" sz="1200" b="0" i="0" u="none" strike="noStrike" dirty="0">
                          <a:solidFill>
                            <a:srgbClr val="000000"/>
                          </a:solidFill>
                          <a:effectLst/>
                          <a:latin typeface="Montserrat" panose="020B0604020202020204" charset="0"/>
                        </a:rPr>
                        <a:t>New Hampshire</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3755">
                <a:tc>
                  <a:txBody>
                    <a:bodyPr/>
                    <a:lstStyle/>
                    <a:p>
                      <a:pPr algn="l" rtl="0" fontAlgn="b"/>
                      <a:r>
                        <a:rPr lang="en-US" sz="1200" b="0" i="0" u="none" strike="noStrike" dirty="0">
                          <a:solidFill>
                            <a:srgbClr val="000000"/>
                          </a:solidFill>
                          <a:effectLst/>
                          <a:latin typeface="Montserrat" panose="020B0604020202020204" charset="0"/>
                        </a:rPr>
                        <a:t>New Mexico</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r>
                        <a:rPr lang="en-US" sz="1200" b="0" i="0" u="none" strike="noStrike" dirty="0" smtClean="0">
                          <a:solidFill>
                            <a:srgbClr val="000000"/>
                          </a:solidFill>
                          <a:effectLst/>
                          <a:latin typeface="Montserrat" panose="020B0604020202020204" charset="0"/>
                        </a:rPr>
                        <a:t>X</a:t>
                      </a: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83755">
                <a:tc>
                  <a:txBody>
                    <a:bodyPr/>
                    <a:lstStyle/>
                    <a:p>
                      <a:pPr algn="l" rtl="0" fontAlgn="b"/>
                      <a:r>
                        <a:rPr lang="en-US" sz="1200" b="0" i="0" u="none" strike="noStrike" dirty="0">
                          <a:solidFill>
                            <a:srgbClr val="000000"/>
                          </a:solidFill>
                          <a:effectLst/>
                          <a:latin typeface="Montserrat" panose="020B0604020202020204" charset="0"/>
                        </a:rPr>
                        <a:t>Virginia</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ctr"/>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849550"/>
                  </a:ext>
                </a:extLst>
              </a:tr>
              <a:tr h="283755">
                <a:tc>
                  <a:txBody>
                    <a:bodyPr/>
                    <a:lstStyle/>
                    <a:p>
                      <a:pPr algn="l" rtl="0" fontAlgn="b"/>
                      <a:r>
                        <a:rPr lang="en-US" sz="1200" b="0" i="0" u="none" strike="noStrike" dirty="0">
                          <a:solidFill>
                            <a:srgbClr val="000000"/>
                          </a:solidFill>
                          <a:effectLst/>
                          <a:latin typeface="Montserrat" panose="020B0604020202020204" charset="0"/>
                        </a:rPr>
                        <a:t>West Virginia</a:t>
                      </a:r>
                    </a:p>
                  </a:txBody>
                  <a:tcPr anchor="ct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rtl="0"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Montserrat" panose="020B0604020202020204" charset="0"/>
                        </a:rPr>
                        <a: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en-US" sz="1200" b="0" i="0" u="none" strike="noStrike" dirty="0">
                          <a:solidFill>
                            <a:srgbClr val="000000"/>
                          </a:solidFill>
                          <a:effectLst/>
                          <a:latin typeface="Montserrat" panose="020B0604020202020204" charset="0"/>
                        </a:rPr>
                        <a:t>X</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endParaRPr lang="en-US" sz="1200" b="0" i="0" u="none" strike="noStrike" dirty="0">
                        <a:solidFill>
                          <a:srgbClr val="000000"/>
                        </a:solidFill>
                        <a:effectLst/>
                        <a:latin typeface="Montserrat" panose="020B0604020202020204" charset="0"/>
                      </a:endParaRPr>
                    </a:p>
                  </a:txBody>
                  <a:tcPr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83755">
                <a:tc gridSpan="6">
                  <a:txBody>
                    <a:bodyPr/>
                    <a:lstStyle/>
                    <a:p>
                      <a:pPr algn="ctr" fontAlgn="b"/>
                      <a:r>
                        <a:rPr lang="en-US" sz="1100" b="0" i="1" u="none" strike="noStrike" dirty="0" smtClean="0">
                          <a:solidFill>
                            <a:srgbClr val="000000"/>
                          </a:solidFill>
                          <a:effectLst/>
                          <a:latin typeface="Montserrat" panose="020B0604020202020204" charset="0"/>
                        </a:rPr>
                        <a:t>*Potential threat of RTW on the ballot</a:t>
                      </a:r>
                      <a:r>
                        <a:rPr lang="en-US" sz="1100" b="0" i="1" u="none" strike="noStrike" baseline="0" dirty="0" smtClean="0">
                          <a:solidFill>
                            <a:srgbClr val="000000"/>
                          </a:solidFill>
                          <a:effectLst/>
                          <a:latin typeface="Montserrat" panose="020B0604020202020204" charset="0"/>
                        </a:rPr>
                        <a:t> or in the legislature in the near future.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US" sz="1400" b="0" i="0" u="none" strike="noStrike" dirty="0">
                        <a:solidFill>
                          <a:srgbClr val="000000"/>
                        </a:solidFill>
                        <a:effectLst/>
                        <a:latin typeface="Calibri"/>
                      </a:endParaRPr>
                    </a:p>
                  </a:txBody>
                  <a:tcPr marL="13293" marR="13293" marT="1329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Calibri"/>
                      </a:endParaRPr>
                    </a:p>
                  </a:txBody>
                  <a:tcPr marL="13293" marR="13293" marT="1329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400" b="0" i="0" u="none" strike="noStrike" dirty="0">
                        <a:solidFill>
                          <a:srgbClr val="000000"/>
                        </a:solidFill>
                        <a:effectLst/>
                        <a:latin typeface="Calibri"/>
                      </a:endParaRPr>
                    </a:p>
                  </a:txBody>
                  <a:tcPr marL="13293" marR="13293" marT="1329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US" sz="1400" b="0" i="0" u="none" strike="noStrike" dirty="0">
                        <a:solidFill>
                          <a:srgbClr val="000000"/>
                        </a:solidFill>
                        <a:effectLst/>
                        <a:latin typeface="Calibri"/>
                      </a:endParaRPr>
                    </a:p>
                  </a:txBody>
                  <a:tcPr marL="13293" marR="13293" marT="1329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bl>
          </a:graphicData>
        </a:graphic>
      </p:graphicFrame>
      <p:sp>
        <p:nvSpPr>
          <p:cNvPr id="81" name="Left Brace 80"/>
          <p:cNvSpPr/>
          <p:nvPr/>
        </p:nvSpPr>
        <p:spPr>
          <a:xfrm>
            <a:off x="2598575" y="1150152"/>
            <a:ext cx="342938" cy="20369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prstClr val="black"/>
              </a:solidFill>
              <a:latin typeface="Montserrat" panose="020B0604020202020204" charset="0"/>
            </a:endParaRPr>
          </a:p>
        </p:txBody>
      </p:sp>
      <p:sp>
        <p:nvSpPr>
          <p:cNvPr id="82" name="Left Brace 81"/>
          <p:cNvSpPr/>
          <p:nvPr/>
        </p:nvSpPr>
        <p:spPr>
          <a:xfrm>
            <a:off x="2601035" y="3187100"/>
            <a:ext cx="342938" cy="30673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prstClr val="black"/>
              </a:solidFill>
              <a:latin typeface="Montserrat" panose="020B0604020202020204" charset="0"/>
            </a:endParaRPr>
          </a:p>
        </p:txBody>
      </p:sp>
      <p:sp>
        <p:nvSpPr>
          <p:cNvPr id="83" name="Rounded Rectangle 82"/>
          <p:cNvSpPr/>
          <p:nvPr/>
        </p:nvSpPr>
        <p:spPr>
          <a:xfrm>
            <a:off x="1663503" y="1802865"/>
            <a:ext cx="729695" cy="731520"/>
          </a:xfrm>
          <a:prstGeom prst="roundRect">
            <a:avLst/>
          </a:prstGeom>
          <a:solidFill>
            <a:schemeClr val="accent1"/>
          </a:solidFill>
          <a:ln>
            <a:solidFill>
              <a:schemeClr val="accent1">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bg1"/>
                </a:solidFill>
                <a:latin typeface="Montserrat" panose="020B0604020202020204" charset="0"/>
              </a:rPr>
              <a:t>TIER 1</a:t>
            </a:r>
          </a:p>
        </p:txBody>
      </p:sp>
      <p:sp>
        <p:nvSpPr>
          <p:cNvPr id="84" name="Rounded Rectangle 83"/>
          <p:cNvSpPr/>
          <p:nvPr/>
        </p:nvSpPr>
        <p:spPr>
          <a:xfrm>
            <a:off x="1663503" y="4355037"/>
            <a:ext cx="729695" cy="73152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dirty="0">
                <a:solidFill>
                  <a:prstClr val="black"/>
                </a:solidFill>
                <a:latin typeface="Montserrat" panose="020B0604020202020204" charset="0"/>
              </a:rPr>
              <a:t>TIER </a:t>
            </a:r>
            <a:r>
              <a:rPr lang="en-US" sz="1600" dirty="0" smtClean="0">
                <a:solidFill>
                  <a:prstClr val="black"/>
                </a:solidFill>
                <a:latin typeface="Montserrat" panose="020B0604020202020204" charset="0"/>
              </a:rPr>
              <a:t>2</a:t>
            </a:r>
            <a:endParaRPr lang="en-US" sz="1600" dirty="0">
              <a:solidFill>
                <a:prstClr val="black"/>
              </a:solidFill>
              <a:latin typeface="Montserrat" panose="020B0604020202020204" charset="0"/>
            </a:endParaRPr>
          </a:p>
        </p:txBody>
      </p:sp>
    </p:spTree>
    <p:extLst>
      <p:ext uri="{BB962C8B-B14F-4D97-AF65-F5344CB8AC3E}">
        <p14:creationId xmlns:p14="http://schemas.microsoft.com/office/powerpoint/2010/main" val="4163951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1982" y="590558"/>
            <a:ext cx="10565524" cy="878999"/>
          </a:xfrm>
        </p:spPr>
        <p:txBody>
          <a:bodyPr/>
          <a:lstStyle/>
          <a:p>
            <a:r>
              <a:rPr lang="en-US" dirty="0" smtClean="0"/>
              <a:t>Presidential Vote: General Public</a:t>
            </a:r>
            <a:endParaRPr lang="en-US" dirty="0"/>
          </a:p>
        </p:txBody>
      </p:sp>
      <p:sp>
        <p:nvSpPr>
          <p:cNvPr id="2" name="Rectangle 1"/>
          <p:cNvSpPr/>
          <p:nvPr/>
        </p:nvSpPr>
        <p:spPr>
          <a:xfrm>
            <a:off x="477752" y="4045907"/>
            <a:ext cx="175364" cy="137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a:ea typeface="+mn-ea"/>
              <a:cs typeface="+mn-cs"/>
            </a:endParaRPr>
          </a:p>
        </p:txBody>
      </p:sp>
      <p:sp>
        <p:nvSpPr>
          <p:cNvPr id="22" name="TextBox 21"/>
          <p:cNvSpPr txBox="1"/>
          <p:nvPr/>
        </p:nvSpPr>
        <p:spPr>
          <a:xfrm>
            <a:off x="161523" y="6175066"/>
            <a:ext cx="39097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Real Clear Politics Poll Average</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graphicFrame>
        <p:nvGraphicFramePr>
          <p:cNvPr id="25" name="Chart 24"/>
          <p:cNvGraphicFramePr/>
          <p:nvPr>
            <p:extLst>
              <p:ext uri="{D42A27DB-BD31-4B8C-83A1-F6EECF244321}">
                <p14:modId xmlns:p14="http://schemas.microsoft.com/office/powerpoint/2010/main" val="1086332040"/>
              </p:ext>
            </p:extLst>
          </p:nvPr>
        </p:nvGraphicFramePr>
        <p:xfrm>
          <a:off x="161524" y="1441952"/>
          <a:ext cx="11902202" cy="4680780"/>
        </p:xfrm>
        <a:graphic>
          <a:graphicData uri="http://schemas.openxmlformats.org/drawingml/2006/chart">
            <c:chart xmlns:c="http://schemas.openxmlformats.org/drawingml/2006/chart" xmlns:r="http://schemas.openxmlformats.org/officeDocument/2006/relationships" r:id="rId3"/>
          </a:graphicData>
        </a:graphic>
      </p:graphicFrame>
      <p:sp>
        <p:nvSpPr>
          <p:cNvPr id="27" name="Rounded Rectangle 26"/>
          <p:cNvSpPr/>
          <p:nvPr/>
        </p:nvSpPr>
        <p:spPr>
          <a:xfrm>
            <a:off x="2321450" y="1456902"/>
            <a:ext cx="762149" cy="361951"/>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3%</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29" name="Rounded Rectangle 28"/>
          <p:cNvSpPr/>
          <p:nvPr/>
        </p:nvSpPr>
        <p:spPr>
          <a:xfrm>
            <a:off x="5573996" y="1475399"/>
            <a:ext cx="762149" cy="348326"/>
          </a:xfrm>
          <a:prstGeom prst="roundRect">
            <a:avLst/>
          </a:prstGeom>
          <a:solidFill>
            <a:srgbClr val="092C74"/>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prstClr val="white"/>
                </a:solidFill>
                <a:latin typeface="Corbel" panose="020B0503020204020204" pitchFamily="34" charset="0"/>
              </a:rPr>
              <a:t>1</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0" name="Rounded Rectangle 29"/>
          <p:cNvSpPr/>
          <p:nvPr/>
        </p:nvSpPr>
        <p:spPr>
          <a:xfrm>
            <a:off x="3913889" y="1447730"/>
            <a:ext cx="762149" cy="348326"/>
          </a:xfrm>
          <a:prstGeom prst="roundRect">
            <a:avLst/>
          </a:prstGeom>
          <a:solidFill>
            <a:schemeClr val="bg1">
              <a:lumMod val="6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2" name="Rounded Rectangle 31"/>
          <p:cNvSpPr/>
          <p:nvPr/>
        </p:nvSpPr>
        <p:spPr>
          <a:xfrm>
            <a:off x="7218718" y="1475565"/>
            <a:ext cx="762149" cy="348326"/>
          </a:xfrm>
          <a:prstGeom prst="roundRect">
            <a:avLst/>
          </a:prstGeom>
          <a:solidFill>
            <a:srgbClr val="BF1E2E"/>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4%</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3" name="Rounded Rectangle 32"/>
          <p:cNvSpPr/>
          <p:nvPr/>
        </p:nvSpPr>
        <p:spPr>
          <a:xfrm>
            <a:off x="8843708" y="1475399"/>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prstClr val="white"/>
                </a:solidFill>
                <a:latin typeface="Corbel" panose="020B0503020204020204" pitchFamily="34" charset="0"/>
              </a:rPr>
              <a:t>4</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4" name="Rounded Rectangle 33"/>
          <p:cNvSpPr/>
          <p:nvPr/>
        </p:nvSpPr>
        <p:spPr>
          <a:xfrm>
            <a:off x="10526431" y="1444828"/>
            <a:ext cx="762149" cy="348326"/>
          </a:xfrm>
          <a:prstGeom prst="roundRect">
            <a:avLst/>
          </a:prstGeom>
          <a:solidFill>
            <a:srgbClr val="1F497D"/>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orbel" panose="020B0503020204020204" pitchFamily="34" charset="0"/>
              </a:rPr>
              <a:t>5</a:t>
            </a:r>
            <a:r>
              <a:rPr kumimoji="0" lang="en-US" sz="2000" b="1" i="0" u="none" strike="noStrike" kern="1200" cap="none" spc="0" normalizeH="0" baseline="0" noProof="0" dirty="0" smtClean="0">
                <a:ln>
                  <a:noFill/>
                </a:ln>
                <a:solidFill>
                  <a:prstClr val="white"/>
                </a:solidFill>
                <a:effectLst/>
                <a:uLnTx/>
                <a:uFillTx/>
                <a:latin typeface="Corbel" panose="020B0503020204020204" pitchFamily="34" charset="0"/>
                <a:ea typeface="+mn-ea"/>
                <a:cs typeface="+mn-cs"/>
              </a:rPr>
              <a:t>%</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897619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algn="ctr"/>
            <a:r>
              <a:rPr lang="en-US" sz="2400" dirty="0" smtClean="0"/>
              <a:t>Senate Race</a:t>
            </a:r>
            <a:endParaRPr lang="en-US" sz="2400" dirty="0"/>
          </a:p>
        </p:txBody>
      </p:sp>
      <p:sp>
        <p:nvSpPr>
          <p:cNvPr id="3" name="Text Placeholder 2"/>
          <p:cNvSpPr>
            <a:spLocks noGrp="1"/>
          </p:cNvSpPr>
          <p:nvPr>
            <p:ph type="body" sz="quarter" idx="3"/>
          </p:nvPr>
        </p:nvSpPr>
        <p:spPr/>
        <p:txBody>
          <a:bodyPr>
            <a:normAutofit/>
          </a:bodyPr>
          <a:lstStyle/>
          <a:p>
            <a:pPr algn="ctr"/>
            <a:r>
              <a:rPr lang="en-US" sz="2400" dirty="0" smtClean="0"/>
              <a:t>Gubernatorial Race</a:t>
            </a:r>
            <a:endParaRPr lang="en-US" sz="2400" dirty="0"/>
          </a:p>
        </p:txBody>
      </p:sp>
      <p:graphicFrame>
        <p:nvGraphicFramePr>
          <p:cNvPr id="9" name="Content Placeholder 8"/>
          <p:cNvGraphicFramePr>
            <a:graphicFrameLocks noGrp="1"/>
          </p:cNvGraphicFramePr>
          <p:nvPr>
            <p:ph sz="half" idx="13"/>
            <p:extLst>
              <p:ext uri="{D42A27DB-BD31-4B8C-83A1-F6EECF244321}">
                <p14:modId xmlns:p14="http://schemas.microsoft.com/office/powerpoint/2010/main" val="2064066078"/>
              </p:ext>
            </p:extLst>
          </p:nvPr>
        </p:nvGraphicFramePr>
        <p:xfrm>
          <a:off x="838200" y="2630488"/>
          <a:ext cx="5181600" cy="38735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737038" y="938520"/>
            <a:ext cx="10565524" cy="878999"/>
          </a:xfrm>
        </p:spPr>
        <p:txBody>
          <a:bodyPr/>
          <a:lstStyle/>
          <a:p>
            <a:r>
              <a:rPr lang="en-US" dirty="0" smtClean="0"/>
              <a:t>MISSOURI</a:t>
            </a:r>
            <a:endParaRPr lang="en-US" dirty="0"/>
          </a:p>
        </p:txBody>
      </p:sp>
      <p:sp>
        <p:nvSpPr>
          <p:cNvPr id="12" name="Rounded Rectangle 11"/>
          <p:cNvSpPr/>
          <p:nvPr/>
        </p:nvSpPr>
        <p:spPr>
          <a:xfrm>
            <a:off x="3047925" y="2544630"/>
            <a:ext cx="762149" cy="348326"/>
          </a:xfrm>
          <a:prstGeom prst="roundRect">
            <a:avLst/>
          </a:prstGeom>
          <a:solidFill>
            <a:srgbClr val="BF1E2E"/>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pitchFamily="34" charset="0"/>
              </a:rPr>
              <a:t>3</a:t>
            </a:r>
            <a:r>
              <a:rPr kumimoji="0" lang="en-US" sz="2400" b="1" i="0" u="none" strike="noStrike" kern="1200" cap="none" spc="0" normalizeH="0" baseline="0" noProof="0" dirty="0" smtClean="0">
                <a:ln>
                  <a:noFill/>
                </a:ln>
                <a:solidFill>
                  <a:prstClr val="white"/>
                </a:solidFill>
                <a:effectLst/>
                <a:uLnTx/>
                <a:uFillTx/>
                <a:latin typeface="Calibri" panose="020F0502020204030204" pitchFamily="34" charset="0"/>
              </a:rPr>
              <a:t>%</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ndParaRPr>
          </a:p>
        </p:txBody>
      </p:sp>
      <p:graphicFrame>
        <p:nvGraphicFramePr>
          <p:cNvPr id="13" name="Content Placeholder 8"/>
          <p:cNvGraphicFramePr>
            <a:graphicFrameLocks noGrp="1"/>
          </p:cNvGraphicFramePr>
          <p:nvPr>
            <p:ph sz="half" idx="13"/>
            <p:extLst>
              <p:ext uri="{D42A27DB-BD31-4B8C-83A1-F6EECF244321}">
                <p14:modId xmlns:p14="http://schemas.microsoft.com/office/powerpoint/2010/main" val="741986065"/>
              </p:ext>
            </p:extLst>
          </p:nvPr>
        </p:nvGraphicFramePr>
        <p:xfrm>
          <a:off x="6223712" y="2630488"/>
          <a:ext cx="5181600" cy="38735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ounded Rectangle 13"/>
          <p:cNvSpPr/>
          <p:nvPr/>
        </p:nvSpPr>
        <p:spPr>
          <a:xfrm>
            <a:off x="8616386" y="2544630"/>
            <a:ext cx="762149" cy="348326"/>
          </a:xfrm>
          <a:prstGeom prst="roundRect">
            <a:avLst/>
          </a:prstGeom>
          <a:solidFill>
            <a:srgbClr val="092C74"/>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pitchFamily="34" charset="0"/>
              </a:rPr>
              <a:t>11%</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15" name="TextBox 14"/>
          <p:cNvSpPr txBox="1"/>
          <p:nvPr/>
        </p:nvSpPr>
        <p:spPr>
          <a:xfrm>
            <a:off x="161524" y="6175066"/>
            <a:ext cx="38083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6F7777">
                    <a:lumMod val="75000"/>
                  </a:srgbClr>
                </a:solidFill>
                <a:effectLst/>
                <a:uLnTx/>
                <a:uFillTx/>
                <a:latin typeface="Corbel" panose="020B0503020204020204" pitchFamily="34" charset="0"/>
                <a:ea typeface="+mn-ea"/>
                <a:cs typeface="+mn-cs"/>
              </a:rPr>
              <a:t>Source: Real Clear Politics poll average</a:t>
            </a:r>
            <a:endParaRPr kumimoji="0" lang="en-US" sz="1600" b="0" i="1" u="none" strike="noStrike" kern="1200" cap="none" spc="0" normalizeH="0" baseline="0" noProof="0" dirty="0">
              <a:ln>
                <a:noFill/>
              </a:ln>
              <a:solidFill>
                <a:srgbClr val="6F7777">
                  <a:lumMod val="75000"/>
                </a:srgbClr>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067419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850" y="2350563"/>
            <a:ext cx="9945189" cy="914400"/>
          </a:xfrm>
        </p:spPr>
        <p:txBody>
          <a:bodyPr/>
          <a:lstStyle/>
          <a:p>
            <a:r>
              <a:rPr lang="en-US" dirty="0" smtClean="0"/>
              <a:t>NATIONAL BATTLEGROUND</a:t>
            </a:r>
            <a:endParaRPr lang="en-US" dirty="0"/>
          </a:p>
        </p:txBody>
      </p:sp>
      <p:sp>
        <p:nvSpPr>
          <p:cNvPr id="3" name="Title 1"/>
          <p:cNvSpPr txBox="1">
            <a:spLocks/>
          </p:cNvSpPr>
          <p:nvPr/>
        </p:nvSpPr>
        <p:spPr>
          <a:xfrm>
            <a:off x="1042849" y="3798363"/>
            <a:ext cx="9945189" cy="914400"/>
          </a:xfrm>
          <a:prstGeom prst="rect">
            <a:avLst/>
          </a:prstGeom>
        </p:spPr>
        <p:txBody>
          <a:bodyPr vert="horz" lIns="91440" tIns="45720" rIns="91440" bIns="45720" rtlCol="0" anchor="ctr" anchorCtr="1">
            <a:noAutofit/>
          </a:bodyPr>
          <a:lstStyle>
            <a:lvl1pPr algn="l" defTabSz="914400" rtl="0" eaLnBrk="1" latinLnBrk="0" hangingPunct="1">
              <a:lnSpc>
                <a:spcPct val="90000"/>
              </a:lnSpc>
              <a:spcBef>
                <a:spcPct val="0"/>
              </a:spcBef>
              <a:buNone/>
              <a:defRPr sz="5400" kern="1200" cap="all" baseline="0">
                <a:solidFill>
                  <a:schemeClr val="bg1"/>
                </a:solidFill>
                <a:latin typeface="Montserrat Light" panose="00000400000000000000" pitchFamily="2" charset="0"/>
                <a:ea typeface="+mj-ea"/>
                <a:cs typeface="Raavi" panose="020B0502040204020203" pitchFamily="34" charset="0"/>
              </a:defRPr>
            </a:lvl1pPr>
          </a:lstStyle>
          <a:p>
            <a:r>
              <a:rPr lang="en-US" dirty="0" smtClean="0"/>
              <a:t>UNION POLLING</a:t>
            </a:r>
            <a:endParaRPr lang="en-US" dirty="0"/>
          </a:p>
        </p:txBody>
      </p:sp>
    </p:spTree>
    <p:extLst>
      <p:ext uri="{BB962C8B-B14F-4D97-AF65-F5344CB8AC3E}">
        <p14:creationId xmlns:p14="http://schemas.microsoft.com/office/powerpoint/2010/main" val="3181807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22356F"/>
      </a:accent1>
      <a:accent2>
        <a:srgbClr val="8496B0"/>
      </a:accent2>
      <a:accent3>
        <a:srgbClr val="ADB9CA"/>
      </a:accent3>
      <a:accent4>
        <a:srgbClr val="D6DCE4"/>
      </a:accent4>
      <a:accent5>
        <a:srgbClr val="23A9E1"/>
      </a:accent5>
      <a:accent6>
        <a:srgbClr val="BF202F"/>
      </a:accent6>
      <a:hlink>
        <a:srgbClr val="8496B0"/>
      </a:hlink>
      <a:folHlink>
        <a:srgbClr val="C490AA"/>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5902</Words>
  <Application>Microsoft Office PowerPoint</Application>
  <PresentationFormat>Widescreen</PresentationFormat>
  <Paragraphs>630</Paragraphs>
  <Slides>47</Slides>
  <Notes>46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Montserrat</vt:lpstr>
      <vt:lpstr>Times New Roman</vt:lpstr>
      <vt:lpstr>Corbel</vt:lpstr>
      <vt:lpstr>Tahoma</vt:lpstr>
      <vt:lpstr>Raavi</vt:lpstr>
      <vt:lpstr>Impact</vt:lpstr>
      <vt:lpstr>Century Gothic</vt:lpstr>
      <vt:lpstr>Franklin Gothic Book</vt:lpstr>
      <vt:lpstr>Montserrat Light</vt:lpstr>
      <vt:lpstr>Calibri</vt:lpstr>
      <vt:lpstr>Wingdings</vt:lpstr>
      <vt:lpstr>Arial Black</vt:lpstr>
      <vt:lpstr>Arial</vt:lpstr>
      <vt:lpstr>Office Theme</vt:lpstr>
      <vt:lpstr>PowerPoint Presentation</vt:lpstr>
      <vt:lpstr>OPEIU – ACTIVIST BRIEFING</vt:lpstr>
      <vt:lpstr>AGENDA</vt:lpstr>
      <vt:lpstr>TARGET STATES</vt:lpstr>
      <vt:lpstr>2016 State campaign prioritization</vt:lpstr>
      <vt:lpstr>PowerPoint Presentation</vt:lpstr>
      <vt:lpstr>Presidential Vote: General Public</vt:lpstr>
      <vt:lpstr>MISSOURI</vt:lpstr>
      <vt:lpstr>NATIONAL BATTLEGROUND</vt:lpstr>
      <vt:lpstr>Member Type</vt:lpstr>
      <vt:lpstr>Geography</vt:lpstr>
      <vt:lpstr>Age</vt:lpstr>
      <vt:lpstr>Income</vt:lpstr>
      <vt:lpstr>Presidential Vote</vt:lpstr>
      <vt:lpstr>Reported Union Contact</vt:lpstr>
      <vt:lpstr>FIELD PROGRAM</vt:lpstr>
      <vt:lpstr>PowerPoint Presentation</vt:lpstr>
      <vt:lpstr>FOUR PILLARS OF THE FIELD PROGRAM</vt:lpstr>
      <vt:lpstr>PowerPoint Presentation</vt:lpstr>
      <vt:lpstr>PowerPoint Presentation</vt:lpstr>
      <vt:lpstr>PowerPoint Presentation</vt:lpstr>
      <vt:lpstr>PowerPoint Presentation</vt:lpstr>
      <vt:lpstr>messaging</vt:lpstr>
      <vt:lpstr>Quick poll</vt:lpstr>
      <vt:lpstr>Tested MESSAGING</vt:lpstr>
      <vt:lpstr>Tested MESSAGING</vt:lpstr>
      <vt:lpstr>TESTED MESSAGING</vt:lpstr>
      <vt:lpstr>Pivot Points – neither candidate</vt:lpstr>
      <vt:lpstr>Lines rise at ending offshoring of jobs, diverge at tax plan </vt:lpstr>
      <vt:lpstr>Progressive economic agenda gets rave response</vt:lpstr>
      <vt:lpstr>FIVE STEPS TO EFFECTIVE 1-ON-1 CONVERSATIONS</vt:lpstr>
      <vt:lpstr>PERSONALIZING THE RAP</vt:lpstr>
      <vt:lpstr>MOBILIZING OUR MEMBERS</vt:lpstr>
      <vt:lpstr>From Flyers to Conversations</vt:lpstr>
      <vt:lpstr>PLUGGING IN</vt:lpstr>
      <vt:lpstr>RESOURCES</vt:lpstr>
      <vt:lpstr>WORKING FAMILIES TOOLKIT</vt:lpstr>
      <vt:lpstr>Pledge cards</vt:lpstr>
      <vt:lpstr>WORKING FAMILIES TOOLKIT</vt:lpstr>
      <vt:lpstr>Labor 2016 – resource index</vt:lpstr>
      <vt:lpstr>Working America coalition – RESOURCE PAGE</vt:lpstr>
      <vt:lpstr>Working America coalition – events page</vt:lpstr>
      <vt:lpstr>OTHER RESOURCE LINKS</vt:lpstr>
      <vt:lpstr>STATE LEADS</vt:lpstr>
      <vt:lpstr>QUESTIONS?</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2016-03-24T17:50:28Z</dcterms:created>
  <dcterms:modified xsi:type="dcterms:W3CDTF">2016-10-20T00:43:19Z</dcterms:modified>
  <cp:category/>
  <cp:contentStatus/>
</cp:coreProperties>
</file>