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olors1.xml" ContentType="application/vnd.ms-office.chartcolorstyle+xml"/>
  <Override PartName="/ppt/slideLayouts/slideLayout10.xml" ContentType="application/vnd.openxmlformats-officedocument.presentationml.slideLayout+xml"/>
  <Default Extension="tiff" ContentType="image/tiff"/>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sldIdLst>
    <p:sldId id="266" r:id="rId2"/>
    <p:sldId id="257" r:id="rId3"/>
    <p:sldId id="264" r:id="rId4"/>
    <p:sldId id="260" r:id="rId5"/>
    <p:sldId id="263" r:id="rId6"/>
    <p:sldId id="298" r:id="rId7"/>
    <p:sldId id="299" r:id="rId8"/>
    <p:sldId id="300"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313" r:id="rId22"/>
    <p:sldId id="268" r:id="rId23"/>
    <p:sldId id="270" r:id="rId24"/>
    <p:sldId id="272" r:id="rId25"/>
    <p:sldId id="274" r:id="rId26"/>
    <p:sldId id="276" r:id="rId27"/>
    <p:sldId id="278" r:id="rId28"/>
    <p:sldId id="281" r:id="rId29"/>
    <p:sldId id="282" r:id="rId30"/>
    <p:sldId id="284" r:id="rId31"/>
    <p:sldId id="286" r:id="rId32"/>
    <p:sldId id="288" r:id="rId33"/>
    <p:sldId id="290" r:id="rId34"/>
    <p:sldId id="292" r:id="rId35"/>
    <p:sldId id="294" r:id="rId36"/>
    <p:sldId id="315" r:id="rId37"/>
    <p:sldId id="295" r:id="rId3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72" d="100"/>
          <a:sy n="72" d="100"/>
        </p:scale>
        <p:origin x="-108" y="-18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27922004479073276"/>
          <c:y val="5.5494223324892671E-2"/>
          <c:w val="0.43084061401567314"/>
          <c:h val="0.80823996710754908"/>
        </c:manualLayout>
      </c:layout>
      <c:pieChart>
        <c:varyColors val="1"/>
        <c:ser>
          <c:idx val="0"/>
          <c:order val="0"/>
          <c:tx>
            <c:strRef>
              <c:f>Sheet1!$B$1</c:f>
              <c:strCache>
                <c:ptCount val="1"/>
                <c:pt idx="0">
                  <c:v>Column2</c:v>
                </c:pt>
              </c:strCache>
            </c:strRef>
          </c:tx>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4-E856-41D5-8523-FDFA2516DF39}"/>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E856-41D5-8523-FDFA2516DF39}"/>
              </c:ext>
            </c:extLst>
          </c:dPt>
          <c:dLbls>
            <c:dLbl>
              <c:idx val="0"/>
              <c:layout>
                <c:manualLayout>
                  <c:x val="-0.10838494521200571"/>
                  <c:y val="0.15400339535044871"/>
                </c:manualLayout>
              </c:layout>
              <c:spPr>
                <a:noFill/>
                <a:ln>
                  <a:noFill/>
                </a:ln>
                <a:effectLst/>
              </c:spPr>
              <c:txPr>
                <a:bodyPr rot="0" spcFirstLastPara="1" vertOverflow="clip" horzOverflow="clip" vert="horz" wrap="square" lIns="38100" tIns="19050" rIns="38100" bIns="19050" anchor="ctr" anchorCtr="1">
                  <a:noAutofit/>
                </a:bodyPr>
                <a:lstStyle/>
                <a:p>
                  <a:pPr>
                    <a:defRPr sz="3200" b="1" i="0" u="none" strike="noStrike" kern="1200" baseline="0">
                      <a:solidFill>
                        <a:schemeClr val="bg1"/>
                      </a:solidFill>
                      <a:latin typeface="+mn-lt"/>
                      <a:ea typeface="+mn-ea"/>
                      <a:cs typeface="+mn-cs"/>
                    </a:defRPr>
                  </a:pPr>
                  <a:endParaRPr lang="en-US"/>
                </a:p>
              </c:txPr>
              <c:dLblPos val="bestFit"/>
              <c:showPercent val="1"/>
              <c:extLst xmlns:c16r2="http://schemas.microsoft.com/office/drawing/2015/06/chart">
                <c:ext xmlns:c15="http://schemas.microsoft.com/office/drawing/2012/chart" uri="{CE6537A1-D6FC-4f65-9D91-7224C49458BB}">
                  <c15:spPr xmlns:c15="http://schemas.microsoft.com/office/drawing/2012/chart">
                    <a:prstGeom prst="rect">
                      <a:avLst/>
                    </a:prstGeom>
                    <a:noFill/>
                    <a:ln>
                      <a:noFill/>
                    </a:ln>
                  </c15:spPr>
                  <c15:layout>
                    <c:manualLayout>
                      <c:w val="0.12267746545974273"/>
                      <c:h val="0.15519261075856025"/>
                    </c:manualLayout>
                  </c15:layout>
                </c:ext>
                <c:ext xmlns:c16="http://schemas.microsoft.com/office/drawing/2014/chart" uri="{C3380CC4-5D6E-409C-BE32-E72D297353CC}">
                  <c16:uniqueId val="{00000004-E856-41D5-8523-FDFA2516DF39}"/>
                </c:ext>
              </c:extLst>
            </c:dLbl>
            <c:dLbl>
              <c:idx val="1"/>
              <c:layout>
                <c:manualLayout>
                  <c:x val="0.20128632682229633"/>
                  <c:y val="-0.33417655260499046"/>
                </c:manualLayout>
              </c:layout>
              <c:spPr>
                <a:noFill/>
                <a:ln>
                  <a:noFill/>
                </a:ln>
                <a:effectLst/>
              </c:spPr>
              <c:txPr>
                <a:bodyPr rot="0" spcFirstLastPara="1" vertOverflow="clip" horzOverflow="clip" vert="horz" wrap="square" lIns="38100" tIns="19050" rIns="38100" bIns="19050" anchor="ctr" anchorCtr="1">
                  <a:noAutofit/>
                </a:bodyPr>
                <a:lstStyle/>
                <a:p>
                  <a:pPr>
                    <a:defRPr sz="3200" b="1" i="0" u="none" strike="noStrike" kern="1200" baseline="0">
                      <a:solidFill>
                        <a:schemeClr val="bg1"/>
                      </a:solidFill>
                      <a:latin typeface="+mn-lt"/>
                      <a:ea typeface="+mn-ea"/>
                      <a:cs typeface="+mn-cs"/>
                    </a:defRPr>
                  </a:pPr>
                  <a:endParaRPr lang="en-US"/>
                </a:p>
              </c:txPr>
              <c:dLblPos val="bestFit"/>
              <c:showPercent val="1"/>
              <c:extLst xmlns:c16r2="http://schemas.microsoft.com/office/drawing/2015/06/chart">
                <c:ext xmlns:c15="http://schemas.microsoft.com/office/drawing/2012/chart" uri="{CE6537A1-D6FC-4f65-9D91-7224C49458BB}">
                  <c15:spPr xmlns:c15="http://schemas.microsoft.com/office/drawing/2012/chart">
                    <a:prstGeom prst="rect">
                      <a:avLst/>
                    </a:prstGeom>
                    <a:noFill/>
                    <a:ln>
                      <a:noFill/>
                    </a:ln>
                  </c15:spPr>
                  <c15:layout>
                    <c:manualLayout>
                      <c:w val="0.22362232861962258"/>
                      <c:h val="0.11370259794587147"/>
                    </c:manualLayout>
                  </c15:layout>
                </c:ext>
                <c:ext xmlns:c16="http://schemas.microsoft.com/office/drawing/2014/chart" uri="{C3380CC4-5D6E-409C-BE32-E72D297353CC}">
                  <c16:uniqueId val="{00000003-E856-41D5-8523-FDFA2516DF39}"/>
                </c:ext>
              </c:extLst>
            </c:dLbl>
            <c:spPr>
              <a:noFill/>
              <a:ln>
                <a:noFill/>
              </a:ln>
              <a:effectLst/>
            </c:spPr>
            <c:txPr>
              <a:bodyPr rot="0" spcFirstLastPara="1" vertOverflow="clip" horzOverflow="clip" vert="horz" wrap="square" lIns="38100" tIns="19050" rIns="38100" bIns="19050" anchor="ctr" anchorCtr="1">
                <a:spAutoFit/>
              </a:bodyPr>
              <a:lstStyle/>
              <a:p>
                <a:pPr>
                  <a:defRPr sz="3200" b="1" i="0" u="none" strike="noStrike" kern="1200" baseline="0">
                    <a:solidFill>
                      <a:schemeClr val="bg1"/>
                    </a:solidFill>
                    <a:latin typeface="+mn-lt"/>
                    <a:ea typeface="+mn-ea"/>
                    <a:cs typeface="+mn-cs"/>
                  </a:defRPr>
                </a:pPr>
                <a:endParaRPr lang="en-US"/>
              </a:p>
            </c:txPr>
            <c:dLblPos val="bestFit"/>
            <c:showPercent val="1"/>
            <c:extLst xmlns:c16r2="http://schemas.microsoft.com/office/drawing/2015/06/chart">
              <c:ext xmlns:c15="http://schemas.microsoft.com/office/drawing/2012/chart" uri="{CE6537A1-D6FC-4f65-9D91-7224C49458BB}">
                <c15:spPr xmlns:c15="http://schemas.microsoft.com/office/drawing/2012/chart">
                  <a:prstGeom prst="rect">
                    <a:avLst/>
                  </a:prstGeom>
                  <a:noFill/>
                  <a:ln>
                    <a:noFill/>
                  </a:ln>
                </c15:spPr>
              </c:ext>
            </c:extLst>
          </c:dLbls>
          <c:cat>
            <c:strRef>
              <c:f>Sheet1!$A$2:$A$3</c:f>
              <c:strCache>
                <c:ptCount val="2"/>
                <c:pt idx="0">
                  <c:v>Public Employees 16,875</c:v>
                </c:pt>
                <c:pt idx="1">
                  <c:v>Non-Public Employees 85,644</c:v>
                </c:pt>
              </c:strCache>
            </c:strRef>
          </c:cat>
          <c:val>
            <c:numRef>
              <c:f>Sheet1!$B$2:$B$3</c:f>
              <c:numCache>
                <c:formatCode>General</c:formatCode>
                <c:ptCount val="2"/>
                <c:pt idx="0" formatCode="#,##0">
                  <c:v>16875</c:v>
                </c:pt>
                <c:pt idx="1">
                  <c:v>85644</c:v>
                </c:pt>
              </c:numCache>
            </c:numRef>
          </c:val>
          <c:extLst xmlns:c16r2="http://schemas.microsoft.com/office/drawing/2015/06/chart">
            <c:ext xmlns:c16="http://schemas.microsoft.com/office/drawing/2014/chart" uri="{C3380CC4-5D6E-409C-BE32-E72D297353CC}">
              <c16:uniqueId val="{00000000-E856-41D5-8523-FDFA2516DF39}"/>
            </c:ext>
          </c:extLst>
        </c:ser>
        <c:dLbls/>
        <c:firstSliceAng val="0"/>
      </c:pieChart>
      <c:spPr>
        <a:noFill/>
        <a:ln>
          <a:noFill/>
        </a:ln>
        <a:effectLst/>
      </c:spPr>
    </c:plotArea>
    <c:legend>
      <c:legendPos val="b"/>
      <c:layout>
        <c:manualLayout>
          <c:xMode val="edge"/>
          <c:yMode val="edge"/>
          <c:x val="0.15886079985594942"/>
          <c:y val="0.88542911480236075"/>
          <c:w val="0.74063943085008632"/>
          <c:h val="0.11457088519763918"/>
        </c:manualLayout>
      </c:layout>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810F4F-9409-4BA0-A35F-C5869E3D5FDC}"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AAECAF-6B4E-4AFE-B720-7C1354A3319E}" type="slidenum">
              <a:rPr lang="en-US" smtClean="0"/>
              <a:pPr/>
              <a:t>‹#›</a:t>
            </a:fld>
            <a:endParaRPr lang="en-US"/>
          </a:p>
        </p:txBody>
      </p:sp>
    </p:spTree>
    <p:extLst>
      <p:ext uri="{BB962C8B-B14F-4D97-AF65-F5344CB8AC3E}">
        <p14:creationId xmlns:p14="http://schemas.microsoft.com/office/powerpoint/2010/main" xmlns="" val="3546479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7810F4F-9409-4BA0-A35F-C5869E3D5FDC}" type="datetimeFigureOut">
              <a:rPr lang="en-US" smtClean="0"/>
              <a:pPr/>
              <a:t>3/6/2017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AAECAF-6B4E-4AFE-B720-7C1354A3319E}" type="slidenum">
              <a:rPr lang="en-US" smtClean="0"/>
              <a:pPr/>
              <a:t>‹#›</a:t>
            </a:fld>
            <a:endParaRPr lang="en-US"/>
          </a:p>
        </p:txBody>
      </p:sp>
    </p:spTree>
    <p:extLst>
      <p:ext uri="{BB962C8B-B14F-4D97-AF65-F5344CB8AC3E}">
        <p14:creationId xmlns:p14="http://schemas.microsoft.com/office/powerpoint/2010/main" xmlns="" val="3689928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87810F4F-9409-4BA0-A35F-C5869E3D5FDC}"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AAECAF-6B4E-4AFE-B720-7C1354A3319E}" type="slidenum">
              <a:rPr lang="en-US" smtClean="0"/>
              <a:pPr/>
              <a:t>‹#›</a:t>
            </a:fld>
            <a:endParaRPr lang="en-US"/>
          </a:p>
        </p:txBody>
      </p:sp>
    </p:spTree>
    <p:extLst>
      <p:ext uri="{BB962C8B-B14F-4D97-AF65-F5344CB8AC3E}">
        <p14:creationId xmlns:p14="http://schemas.microsoft.com/office/powerpoint/2010/main" xmlns="" val="2215779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87810F4F-9409-4BA0-A35F-C5869E3D5FDC}"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AAECAF-6B4E-4AFE-B720-7C1354A3319E}" type="slidenum">
              <a:rPr lang="en-US" smtClean="0"/>
              <a:pPr/>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xmlns="" val="3026398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810F4F-9409-4BA0-A35F-C5869E3D5FDC}"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AAECAF-6B4E-4AFE-B720-7C1354A3319E}" type="slidenum">
              <a:rPr lang="en-US" smtClean="0"/>
              <a:pPr/>
              <a:t>‹#›</a:t>
            </a:fld>
            <a:endParaRPr lang="en-US"/>
          </a:p>
        </p:txBody>
      </p:sp>
    </p:spTree>
    <p:extLst>
      <p:ext uri="{BB962C8B-B14F-4D97-AF65-F5344CB8AC3E}">
        <p14:creationId xmlns:p14="http://schemas.microsoft.com/office/powerpoint/2010/main" xmlns="" val="652033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7810F4F-9409-4BA0-A35F-C5869E3D5FDC}" type="datetimeFigureOut">
              <a:rPr lang="en-US" smtClean="0"/>
              <a:pPr/>
              <a:t>3/6/2017</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AAECAF-6B4E-4AFE-B720-7C1354A3319E}" type="slidenum">
              <a:rPr lang="en-US" smtClean="0"/>
              <a:pPr/>
              <a:t>‹#›</a:t>
            </a:fld>
            <a:endParaRPr lang="en-US"/>
          </a:p>
        </p:txBody>
      </p:sp>
    </p:spTree>
    <p:extLst>
      <p:ext uri="{BB962C8B-B14F-4D97-AF65-F5344CB8AC3E}">
        <p14:creationId xmlns:p14="http://schemas.microsoft.com/office/powerpoint/2010/main" xmlns="" val="100688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7810F4F-9409-4BA0-A35F-C5869E3D5FDC}" type="datetimeFigureOut">
              <a:rPr lang="en-US" smtClean="0"/>
              <a:pPr/>
              <a:t>3/6/2017</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AAECAF-6B4E-4AFE-B720-7C1354A3319E}" type="slidenum">
              <a:rPr lang="en-US" smtClean="0"/>
              <a:pPr/>
              <a:t>‹#›</a:t>
            </a:fld>
            <a:endParaRPr lang="en-US"/>
          </a:p>
        </p:txBody>
      </p:sp>
    </p:spTree>
    <p:extLst>
      <p:ext uri="{BB962C8B-B14F-4D97-AF65-F5344CB8AC3E}">
        <p14:creationId xmlns:p14="http://schemas.microsoft.com/office/powerpoint/2010/main" xmlns="" val="1267089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810F4F-9409-4BA0-A35F-C5869E3D5FDC}"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AAECAF-6B4E-4AFE-B720-7C1354A3319E}" type="slidenum">
              <a:rPr lang="en-US" smtClean="0"/>
              <a:pPr/>
              <a:t>‹#›</a:t>
            </a:fld>
            <a:endParaRPr lang="en-US"/>
          </a:p>
        </p:txBody>
      </p:sp>
    </p:spTree>
    <p:extLst>
      <p:ext uri="{BB962C8B-B14F-4D97-AF65-F5344CB8AC3E}">
        <p14:creationId xmlns:p14="http://schemas.microsoft.com/office/powerpoint/2010/main" xmlns="" val="1806807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810F4F-9409-4BA0-A35F-C5869E3D5FDC}"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AAECAF-6B4E-4AFE-B720-7C1354A3319E}" type="slidenum">
              <a:rPr lang="en-US" smtClean="0"/>
              <a:pPr/>
              <a:t>‹#›</a:t>
            </a:fld>
            <a:endParaRPr lang="en-US"/>
          </a:p>
        </p:txBody>
      </p:sp>
    </p:spTree>
    <p:extLst>
      <p:ext uri="{BB962C8B-B14F-4D97-AF65-F5344CB8AC3E}">
        <p14:creationId xmlns:p14="http://schemas.microsoft.com/office/powerpoint/2010/main" xmlns="" val="361563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810F4F-9409-4BA0-A35F-C5869E3D5FDC}"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AAECAF-6B4E-4AFE-B720-7C1354A3319E}" type="slidenum">
              <a:rPr lang="en-US" smtClean="0"/>
              <a:pPr/>
              <a:t>‹#›</a:t>
            </a:fld>
            <a:endParaRPr lang="en-US"/>
          </a:p>
        </p:txBody>
      </p:sp>
    </p:spTree>
    <p:extLst>
      <p:ext uri="{BB962C8B-B14F-4D97-AF65-F5344CB8AC3E}">
        <p14:creationId xmlns:p14="http://schemas.microsoft.com/office/powerpoint/2010/main" xmlns="" val="564002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810F4F-9409-4BA0-A35F-C5869E3D5FDC}"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AAECAF-6B4E-4AFE-B720-7C1354A3319E}" type="slidenum">
              <a:rPr lang="en-US" smtClean="0"/>
              <a:pPr/>
              <a:t>‹#›</a:t>
            </a:fld>
            <a:endParaRPr lang="en-US"/>
          </a:p>
        </p:txBody>
      </p:sp>
    </p:spTree>
    <p:extLst>
      <p:ext uri="{BB962C8B-B14F-4D97-AF65-F5344CB8AC3E}">
        <p14:creationId xmlns:p14="http://schemas.microsoft.com/office/powerpoint/2010/main" xmlns="" val="3826769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810F4F-9409-4BA0-A35F-C5869E3D5FDC}" type="datetimeFigureOut">
              <a:rPr lang="en-US" smtClean="0"/>
              <a:pPr/>
              <a:t>3/6/2017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AAECAF-6B4E-4AFE-B720-7C1354A3319E}" type="slidenum">
              <a:rPr lang="en-US" smtClean="0"/>
              <a:pPr/>
              <a:t>‹#›</a:t>
            </a:fld>
            <a:endParaRPr lang="en-US"/>
          </a:p>
        </p:txBody>
      </p:sp>
    </p:spTree>
    <p:extLst>
      <p:ext uri="{BB962C8B-B14F-4D97-AF65-F5344CB8AC3E}">
        <p14:creationId xmlns:p14="http://schemas.microsoft.com/office/powerpoint/2010/main" xmlns="" val="1233943332"/>
      </p:ext>
    </p:extLst>
  </p:cSld>
  <p:clrMapOvr>
    <a:masterClrMapping/>
  </p:clrMapOvr>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810F4F-9409-4BA0-A35F-C5869E3D5FDC}" type="datetimeFigureOut">
              <a:rPr lang="en-US" smtClean="0"/>
              <a:pPr/>
              <a:t>3/6/2017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AAECAF-6B4E-4AFE-B720-7C1354A3319E}" type="slidenum">
              <a:rPr lang="en-US" smtClean="0"/>
              <a:pPr/>
              <a:t>‹#›</a:t>
            </a:fld>
            <a:endParaRPr lang="en-US"/>
          </a:p>
        </p:txBody>
      </p:sp>
    </p:spTree>
    <p:extLst>
      <p:ext uri="{BB962C8B-B14F-4D97-AF65-F5344CB8AC3E}">
        <p14:creationId xmlns:p14="http://schemas.microsoft.com/office/powerpoint/2010/main" xmlns="" val="1640618540"/>
      </p:ext>
    </p:extLst>
  </p:cSld>
  <p:clrMapOvr>
    <a:masterClrMapping/>
  </p:clrMapOvr>
  <p:extLst>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87810F4F-9409-4BA0-A35F-C5869E3D5FDC}" type="datetimeFigureOut">
              <a:rPr lang="en-US" smtClean="0"/>
              <a:pPr/>
              <a:t>3/6/2017</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75AAECAF-6B4E-4AFE-B720-7C1354A3319E}" type="slidenum">
              <a:rPr lang="en-US" smtClean="0"/>
              <a:pPr/>
              <a:t>‹#›</a:t>
            </a:fld>
            <a:endParaRPr lang="en-US"/>
          </a:p>
        </p:txBody>
      </p:sp>
    </p:spTree>
    <p:extLst>
      <p:ext uri="{BB962C8B-B14F-4D97-AF65-F5344CB8AC3E}">
        <p14:creationId xmlns:p14="http://schemas.microsoft.com/office/powerpoint/2010/main" xmlns="" val="2830878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7810F4F-9409-4BA0-A35F-C5869E3D5FDC}" type="datetimeFigureOut">
              <a:rPr lang="en-US" smtClean="0"/>
              <a:pPr/>
              <a:t>3/6/2017</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75AAECAF-6B4E-4AFE-B720-7C1354A3319E}" type="slidenum">
              <a:rPr lang="en-US" smtClean="0"/>
              <a:pPr/>
              <a:t>‹#›</a:t>
            </a:fld>
            <a:endParaRPr lang="en-US"/>
          </a:p>
        </p:txBody>
      </p:sp>
    </p:spTree>
    <p:extLst>
      <p:ext uri="{BB962C8B-B14F-4D97-AF65-F5344CB8AC3E}">
        <p14:creationId xmlns:p14="http://schemas.microsoft.com/office/powerpoint/2010/main" xmlns="" val="1429377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87810F4F-9409-4BA0-A35F-C5869E3D5FDC}" type="datetimeFigureOut">
              <a:rPr lang="en-US" smtClean="0"/>
              <a:pPr/>
              <a:t>3/6/2017</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75AAECAF-6B4E-4AFE-B720-7C1354A3319E}" type="slidenum">
              <a:rPr lang="en-US" smtClean="0"/>
              <a:pPr/>
              <a:t>‹#›</a:t>
            </a:fld>
            <a:endParaRPr lang="en-US"/>
          </a:p>
        </p:txBody>
      </p:sp>
    </p:spTree>
    <p:extLst>
      <p:ext uri="{BB962C8B-B14F-4D97-AF65-F5344CB8AC3E}">
        <p14:creationId xmlns:p14="http://schemas.microsoft.com/office/powerpoint/2010/main" xmlns="" val="2004342765"/>
      </p:ext>
    </p:extLst>
  </p:cSld>
  <p:clrMapOvr>
    <a:masterClrMapping/>
  </p:clrMapOvr>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7810F4F-9409-4BA0-A35F-C5869E3D5FDC}" type="datetimeFigureOut">
              <a:rPr lang="en-US" smtClean="0"/>
              <a:pPr/>
              <a:t>3/6/2017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AAECAF-6B4E-4AFE-B720-7C1354A3319E}" type="slidenum">
              <a:rPr lang="en-US" smtClean="0"/>
              <a:pPr/>
              <a:t>‹#›</a:t>
            </a:fld>
            <a:endParaRPr lang="en-US"/>
          </a:p>
        </p:txBody>
      </p:sp>
    </p:spTree>
    <p:extLst>
      <p:ext uri="{BB962C8B-B14F-4D97-AF65-F5344CB8AC3E}">
        <p14:creationId xmlns:p14="http://schemas.microsoft.com/office/powerpoint/2010/main" xmlns="" val="1024095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print">
            <a:extLst>
              <a:ext uri="{28A0092B-C50C-407E-A947-70E740481C1C}">
                <a14:useLocalDpi xmlns:a14="http://schemas.microsoft.com/office/drawing/2010/main" xmlns=""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print">
            <a:extLst>
              <a:ext uri="{28A0092B-C50C-407E-A947-70E740481C1C}">
                <a14:useLocalDpi xmlns:a14="http://schemas.microsoft.com/office/drawing/2010/main" xmlns=""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print">
            <a:extLst>
              <a:ext uri="{28A0092B-C50C-407E-A947-70E740481C1C}">
                <a14:useLocalDpi xmlns:a14="http://schemas.microsoft.com/office/drawing/2010/main" xmlns=""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print">
            <a:extLst>
              <a:ext uri="{28A0092B-C50C-407E-A947-70E740481C1C}">
                <a14:useLocalDpi xmlns:a14="http://schemas.microsoft.com/office/drawing/2010/main" xmlns=""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7810F4F-9409-4BA0-A35F-C5869E3D5FDC}" type="datetimeFigureOut">
              <a:rPr lang="en-US" smtClean="0"/>
              <a:pPr/>
              <a:t>3/6/2017</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5AAECAF-6B4E-4AFE-B720-7C1354A3319E}" type="slidenum">
              <a:rPr lang="en-US" smtClean="0"/>
              <a:pPr/>
              <a:t>‹#›</a:t>
            </a:fld>
            <a:endParaRPr lang="en-US"/>
          </a:p>
        </p:txBody>
      </p:sp>
    </p:spTree>
    <p:extLst>
      <p:ext uri="{BB962C8B-B14F-4D97-AF65-F5344CB8AC3E}">
        <p14:creationId xmlns:p14="http://schemas.microsoft.com/office/powerpoint/2010/main" xmlns="" val="1470865734"/>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www.aflcio.org/"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160046"/>
            <a:ext cx="9537292" cy="7018045"/>
          </a:xfrm>
          <a:prstGeom prst="rect">
            <a:avLst/>
          </a:prstGeom>
        </p:spPr>
      </p:pic>
      <p:pic>
        <p:nvPicPr>
          <p:cNvPr id="3" name="Picture 2"/>
          <p:cNvPicPr>
            <a:picLocks noChangeAspect="1"/>
          </p:cNvPicPr>
          <p:nvPr/>
        </p:nvPicPr>
        <p:blipFill>
          <a:blip r:embed="rId3"/>
          <a:stretch>
            <a:fillRect/>
          </a:stretch>
        </p:blipFill>
        <p:spPr>
          <a:xfrm>
            <a:off x="1" y="2843103"/>
            <a:ext cx="9537290" cy="2921903"/>
          </a:xfrm>
          <a:prstGeom prst="rect">
            <a:avLst/>
          </a:prstGeom>
        </p:spPr>
      </p:pic>
      <p:sp>
        <p:nvSpPr>
          <p:cNvPr id="4" name="TextBox 3"/>
          <p:cNvSpPr txBox="1"/>
          <p:nvPr/>
        </p:nvSpPr>
        <p:spPr>
          <a:xfrm>
            <a:off x="0" y="2983631"/>
            <a:ext cx="9537291" cy="1345483"/>
          </a:xfrm>
          <a:prstGeom prst="rect">
            <a:avLst/>
          </a:prstGeom>
        </p:spPr>
        <p:txBody>
          <a:bodyPr wrap="none" lIns="178594" tIns="0" rIns="178594" bIns="0" anchor="t"/>
          <a:lstStyle/>
          <a:p>
            <a:pPr algn="ctr"/>
            <a:r>
              <a:rPr lang="en-US" sz="4219" b="1" dirty="0">
                <a:solidFill>
                  <a:srgbClr val="FFFFFF"/>
                </a:solidFill>
                <a:effectLst>
                  <a:outerShdw blurRad="20000" dist="30000" dir="2700000">
                    <a:srgbClr val="000000">
                      <a:alpha val="80000"/>
                    </a:srgbClr>
                  </a:outerShdw>
                </a:effectLst>
                <a:latin typeface="Calibri"/>
              </a:rPr>
              <a:t>OPEIU Public Employee Sector Webinar:</a:t>
            </a:r>
          </a:p>
          <a:p>
            <a:pPr algn="ctr"/>
            <a:r>
              <a:rPr lang="en-US" sz="4219" b="1" dirty="0">
                <a:solidFill>
                  <a:srgbClr val="FFFFFF"/>
                </a:solidFill>
                <a:effectLst>
                  <a:outerShdw blurRad="20000" dist="30000" dir="2700000">
                    <a:srgbClr val="000000">
                      <a:alpha val="80000"/>
                    </a:srgbClr>
                  </a:outerShdw>
                </a:effectLst>
                <a:latin typeface="Calibri"/>
              </a:rPr>
              <a:t>Open Shop is Coming</a:t>
            </a:r>
          </a:p>
          <a:p>
            <a:pPr algn="ctr"/>
            <a:endParaRPr lang="en-US" sz="4219" b="1" dirty="0">
              <a:solidFill>
                <a:srgbClr val="FFFFFF"/>
              </a:solidFill>
              <a:effectLst>
                <a:outerShdw blurRad="20000" dist="30000" dir="2700000">
                  <a:srgbClr val="000000">
                    <a:alpha val="80000"/>
                  </a:srgbClr>
                </a:outerShdw>
              </a:effectLst>
              <a:latin typeface="Calibri"/>
            </a:endParaRPr>
          </a:p>
          <a:p>
            <a:pPr algn="ctr"/>
            <a:r>
              <a:rPr lang="en-US" sz="3600" b="1" dirty="0">
                <a:solidFill>
                  <a:srgbClr val="FFFFFF"/>
                </a:solidFill>
                <a:effectLst>
                  <a:outerShdw blurRad="20000" dist="30000" dir="2700000">
                    <a:srgbClr val="000000">
                      <a:alpha val="80000"/>
                    </a:srgbClr>
                  </a:outerShdw>
                </a:effectLst>
                <a:latin typeface="Calibri"/>
              </a:rPr>
              <a:t>March 7, 2017</a:t>
            </a:r>
          </a:p>
        </p:txBody>
      </p:sp>
      <p:sp>
        <p:nvSpPr>
          <p:cNvPr id="5" name="TextBox 4"/>
          <p:cNvSpPr txBox="1"/>
          <p:nvPr/>
        </p:nvSpPr>
        <p:spPr>
          <a:xfrm>
            <a:off x="1524000" y="4118372"/>
            <a:ext cx="9144000" cy="642938"/>
          </a:xfrm>
          <a:prstGeom prst="rect">
            <a:avLst/>
          </a:prstGeom>
        </p:spPr>
        <p:txBody>
          <a:bodyPr wrap="none" lIns="178594" tIns="0" rIns="178594" bIns="0" anchor="t"/>
          <a:lstStyle/>
          <a:p>
            <a:pPr algn="ctr"/>
            <a:endParaRPr lang="en-US" sz="4219" dirty="0">
              <a:solidFill>
                <a:srgbClr val="FFFFFF"/>
              </a:solidFill>
              <a:effectLst>
                <a:outerShdw blurRad="20000" dist="30000" dir="2700000">
                  <a:srgbClr val="000000">
                    <a:alpha val="75000"/>
                  </a:srgbClr>
                </a:outerShdw>
              </a:effectLst>
              <a:latin typeface="Calibri"/>
            </a:endParaRPr>
          </a:p>
        </p:txBody>
      </p:sp>
      <p:sp>
        <p:nvSpPr>
          <p:cNvPr id="6" name="TextBox 5"/>
          <p:cNvSpPr txBox="1"/>
          <p:nvPr/>
        </p:nvSpPr>
        <p:spPr>
          <a:xfrm>
            <a:off x="1524000" y="6768703"/>
            <a:ext cx="9144000" cy="85725"/>
          </a:xfrm>
          <a:prstGeom prst="rect">
            <a:avLst/>
          </a:prstGeom>
        </p:spPr>
        <p:txBody>
          <a:bodyPr wrap="none" lIns="178594" tIns="0" rIns="178594" bIns="0" anchor="t"/>
          <a:lstStyle/>
          <a:p>
            <a:pPr algn="l"/>
            <a:r>
              <a:rPr lang="en-US" sz="562" b="1">
                <a:solidFill>
                  <a:srgbClr val="FFFFFF"/>
                </a:solidFill>
                <a:latin typeface="Calibri"/>
              </a:rPr>
              <a:t>cc: Corey Oakley - https://www.flickr.com/photos/57496734@N07</a:t>
            </a:r>
          </a:p>
        </p:txBody>
      </p:sp>
      <p:sp>
        <p:nvSpPr>
          <p:cNvPr id="8" name="TextBox 7"/>
          <p:cNvSpPr txBox="1"/>
          <p:nvPr/>
        </p:nvSpPr>
        <p:spPr>
          <a:xfrm>
            <a:off x="4381500" y="3429000"/>
            <a:ext cx="184731" cy="287130"/>
          </a:xfrm>
          <a:prstGeom prst="rect">
            <a:avLst/>
          </a:prstGeom>
          <a:noFill/>
        </p:spPr>
        <p:txBody>
          <a:bodyPr wrap="none" rtlCol="0">
            <a:spAutoFit/>
          </a:bodyPr>
          <a:lstStyle/>
          <a:p>
            <a:endParaRPr lang="en-US" sz="1266" dirty="0"/>
          </a:p>
        </p:txBody>
      </p:sp>
      <p:pic>
        <p:nvPicPr>
          <p:cNvPr id="9" name="Picture 6" descr="OPEIULogo"/>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35197" b="77510"/>
          <a:stretch/>
        </p:blipFill>
        <p:spPr bwMode="auto">
          <a:xfrm>
            <a:off x="9625782" y="-1029256"/>
            <a:ext cx="2438400" cy="3674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65837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b="1" dirty="0"/>
              <a:t>Fair Share Fees (Summary)</a:t>
            </a:r>
          </a:p>
        </p:txBody>
      </p:sp>
      <p:sp>
        <p:nvSpPr>
          <p:cNvPr id="3" name="Content Placeholder 2"/>
          <p:cNvSpPr>
            <a:spLocks noGrp="1"/>
          </p:cNvSpPr>
          <p:nvPr>
            <p:ph idx="1"/>
          </p:nvPr>
        </p:nvSpPr>
        <p:spPr>
          <a:xfrm>
            <a:off x="1103312" y="2052918"/>
            <a:ext cx="9997307" cy="4195481"/>
          </a:xfrm>
        </p:spPr>
        <p:txBody>
          <a:bodyPr>
            <a:normAutofit/>
          </a:bodyPr>
          <a:lstStyle/>
          <a:p>
            <a:r>
              <a:rPr lang="en-US" sz="2800" dirty="0"/>
              <a:t>Fair share fees are currently permissible in both the public and private sector. However, the Supreme Court has created a distinction for non-full-fledged public employees. At the same time, in creating this distinction, the Court undermined many of the principles upon which </a:t>
            </a:r>
            <a:r>
              <a:rPr lang="en-US" sz="2800" u="sng" dirty="0" err="1"/>
              <a:t>Abood</a:t>
            </a:r>
            <a:r>
              <a:rPr lang="en-US" sz="2800" dirty="0"/>
              <a:t> rests. </a:t>
            </a:r>
          </a:p>
        </p:txBody>
      </p:sp>
    </p:spTree>
    <p:extLst>
      <p:ext uri="{BB962C8B-B14F-4D97-AF65-F5344CB8AC3E}">
        <p14:creationId xmlns:p14="http://schemas.microsoft.com/office/powerpoint/2010/main" xmlns="" val="2945704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012288"/>
          </a:xfrm>
        </p:spPr>
        <p:txBody>
          <a:bodyPr>
            <a:normAutofit/>
          </a:bodyPr>
          <a:lstStyle/>
          <a:p>
            <a:r>
              <a:rPr lang="en-US" sz="3800" b="1" dirty="0"/>
              <a:t>Exclusive Representative Status</a:t>
            </a:r>
          </a:p>
        </p:txBody>
      </p:sp>
      <p:sp>
        <p:nvSpPr>
          <p:cNvPr id="3" name="Content Placeholder 2"/>
          <p:cNvSpPr>
            <a:spLocks noGrp="1"/>
          </p:cNvSpPr>
          <p:nvPr>
            <p:ph idx="1"/>
          </p:nvPr>
        </p:nvSpPr>
        <p:spPr>
          <a:xfrm>
            <a:off x="1103312" y="1582994"/>
            <a:ext cx="9977643" cy="4665405"/>
          </a:xfrm>
        </p:spPr>
        <p:txBody>
          <a:bodyPr>
            <a:normAutofit/>
          </a:bodyPr>
          <a:lstStyle/>
          <a:p>
            <a:r>
              <a:rPr lang="en-US" sz="2400" dirty="0"/>
              <a:t>In </a:t>
            </a:r>
            <a:r>
              <a:rPr lang="en-US" sz="2400" u="sng" dirty="0"/>
              <a:t>Minnesota State Board for Community Colleges v. Knight</a:t>
            </a:r>
            <a:r>
              <a:rPr lang="en-US" sz="2400" dirty="0"/>
              <a:t> (1984), the Supreme Court held that exclusive representation by a democratically selected union does not, without more, violate the right of free association on the part of dissenting non-union members of the bargaining unit. </a:t>
            </a:r>
          </a:p>
          <a:p>
            <a:endParaRPr lang="en-US" sz="2400" dirty="0"/>
          </a:p>
          <a:p>
            <a:r>
              <a:rPr lang="en-US" sz="2400" dirty="0"/>
              <a:t>In </a:t>
            </a:r>
            <a:r>
              <a:rPr lang="en-US" sz="2400" u="sng" dirty="0" err="1"/>
              <a:t>D'Agostino</a:t>
            </a:r>
            <a:r>
              <a:rPr lang="en-US" sz="2400" u="sng" dirty="0"/>
              <a:t> v. Baker</a:t>
            </a:r>
            <a:r>
              <a:rPr lang="en-US" sz="2400" dirty="0"/>
              <a:t> (2016), the First Circuit upheld the application of </a:t>
            </a:r>
            <a:r>
              <a:rPr lang="en-US" sz="2400" u="sng" dirty="0"/>
              <a:t>Knight</a:t>
            </a:r>
            <a:r>
              <a:rPr lang="en-US" sz="2400" dirty="0"/>
              <a:t> to child care providers in a challenge to the constitutionality of a statutory scheme authorizing exclusive representation. The Supreme Court denied cert on June 13, 2016. </a:t>
            </a:r>
          </a:p>
          <a:p>
            <a:endParaRPr lang="en-US" dirty="0"/>
          </a:p>
        </p:txBody>
      </p:sp>
    </p:spTree>
    <p:extLst>
      <p:ext uri="{BB962C8B-B14F-4D97-AF65-F5344CB8AC3E}">
        <p14:creationId xmlns:p14="http://schemas.microsoft.com/office/powerpoint/2010/main" xmlns="" val="253425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6" y="1170039"/>
            <a:ext cx="9965328" cy="3283974"/>
          </a:xfrm>
        </p:spPr>
        <p:txBody>
          <a:bodyPr anchor="ctr"/>
          <a:lstStyle/>
          <a:p>
            <a:pPr algn="ctr"/>
            <a:r>
              <a:rPr lang="en-US" sz="5400" b="1" dirty="0"/>
              <a:t/>
            </a:r>
            <a:br>
              <a:rPr lang="en-US" sz="5400" b="1" dirty="0"/>
            </a:br>
            <a:r>
              <a:rPr lang="en-US" sz="5400" b="1" dirty="0"/>
              <a:t>Challenges Ahead</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3506718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b="1" dirty="0"/>
              <a:t>Opponents</a:t>
            </a: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4574" y="2442436"/>
            <a:ext cx="5031232" cy="72089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959205" y="3783853"/>
            <a:ext cx="2123303" cy="212330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495797" y="2044863"/>
            <a:ext cx="2301318" cy="144905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626337" y="4208537"/>
            <a:ext cx="2040238" cy="105437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339865" y="2078354"/>
            <a:ext cx="3361985" cy="1382074"/>
          </a:xfrm>
          <a:prstGeom prst="rect">
            <a:avLst/>
          </a:prstGeom>
        </p:spPr>
      </p:pic>
      <p:pic>
        <p:nvPicPr>
          <p:cNvPr id="8" name="Picture 7"/>
          <p:cNvPicPr>
            <a:picLocks noChangeAspect="1"/>
          </p:cNvPicPr>
          <p:nvPr/>
        </p:nvPicPr>
        <p:blipFill>
          <a:blip r:embed="rId7" cstate="print"/>
          <a:stretch>
            <a:fillRect/>
          </a:stretch>
        </p:blipFill>
        <p:spPr>
          <a:xfrm>
            <a:off x="1353995" y="4098756"/>
            <a:ext cx="3821811" cy="1273937"/>
          </a:xfrm>
          <a:prstGeom prst="rect">
            <a:avLst/>
          </a:prstGeom>
        </p:spPr>
      </p:pic>
    </p:spTree>
    <p:extLst>
      <p:ext uri="{BB962C8B-B14F-4D97-AF65-F5344CB8AC3E}">
        <p14:creationId xmlns:p14="http://schemas.microsoft.com/office/powerpoint/2010/main" xmlns="" val="3619238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061450"/>
          </a:xfrm>
        </p:spPr>
        <p:txBody>
          <a:bodyPr/>
          <a:lstStyle/>
          <a:p>
            <a:r>
              <a:rPr lang="en-US" sz="3800" b="1" dirty="0"/>
              <a:t>Fair Share Fees (Public)</a:t>
            </a:r>
          </a:p>
        </p:txBody>
      </p:sp>
      <p:sp>
        <p:nvSpPr>
          <p:cNvPr id="3" name="Content Placeholder 2"/>
          <p:cNvSpPr>
            <a:spLocks noGrp="1"/>
          </p:cNvSpPr>
          <p:nvPr>
            <p:ph idx="1"/>
          </p:nvPr>
        </p:nvSpPr>
        <p:spPr>
          <a:xfrm>
            <a:off x="1103312" y="1317524"/>
            <a:ext cx="10046469" cy="4930876"/>
          </a:xfrm>
        </p:spPr>
        <p:txBody>
          <a:bodyPr>
            <a:normAutofit fontScale="85000" lnSpcReduction="10000"/>
          </a:bodyPr>
          <a:lstStyle/>
          <a:p>
            <a:r>
              <a:rPr lang="en-US" sz="2800" u="sng" dirty="0"/>
              <a:t>Janus v. AFSCME</a:t>
            </a:r>
            <a:r>
              <a:rPr lang="en-US" sz="2800" dirty="0"/>
              <a:t> is likely to be the next case to reach the Supreme Court which will directly challenging fair share fees in the public sector. Its facts and issue are essentially the same as </a:t>
            </a:r>
            <a:r>
              <a:rPr lang="en-US" sz="2800" u="sng" dirty="0" err="1"/>
              <a:t>Friedrichs</a:t>
            </a:r>
            <a:r>
              <a:rPr lang="en-US" sz="2800" dirty="0"/>
              <a:t>. It is scheduled to be argued before the 7</a:t>
            </a:r>
            <a:r>
              <a:rPr lang="en-US" sz="2800" baseline="30000" dirty="0"/>
              <a:t>th</a:t>
            </a:r>
            <a:r>
              <a:rPr lang="en-US" sz="2800" dirty="0"/>
              <a:t> Circuit on March 1, 2017 and could theoretically be heard by the Supreme Court in the fall of 2017, with a decision coming by June of 2018. </a:t>
            </a:r>
          </a:p>
          <a:p>
            <a:endParaRPr lang="en-US" sz="2800" dirty="0"/>
          </a:p>
          <a:p>
            <a:r>
              <a:rPr lang="en-US" sz="2800" dirty="0"/>
              <a:t>Given that Justice Scalia was very unlikely to be the non-committal fifth vote in </a:t>
            </a:r>
            <a:r>
              <a:rPr lang="en-US" sz="2800" u="sng" dirty="0"/>
              <a:t>Harris</a:t>
            </a:r>
            <a:r>
              <a:rPr lang="en-US" sz="2800" dirty="0"/>
              <a:t> necessary to overturn </a:t>
            </a:r>
            <a:r>
              <a:rPr lang="en-US" sz="2800" u="sng" dirty="0" err="1"/>
              <a:t>Abood</a:t>
            </a:r>
            <a:r>
              <a:rPr lang="en-US" sz="2800" dirty="0"/>
              <a:t>, the split in </a:t>
            </a:r>
            <a:r>
              <a:rPr lang="en-US" sz="2800" u="sng" dirty="0" err="1"/>
              <a:t>Friedrichs</a:t>
            </a:r>
            <a:r>
              <a:rPr lang="en-US" sz="2800" dirty="0"/>
              <a:t> suggests that the Justice unwilling to overturn </a:t>
            </a:r>
            <a:r>
              <a:rPr lang="en-US" sz="2800" u="sng" dirty="0" err="1"/>
              <a:t>Abood</a:t>
            </a:r>
            <a:r>
              <a:rPr lang="en-US" sz="2800" dirty="0"/>
              <a:t> in </a:t>
            </a:r>
            <a:r>
              <a:rPr lang="en-US" sz="2800" u="sng" dirty="0"/>
              <a:t>Harris</a:t>
            </a:r>
            <a:r>
              <a:rPr lang="en-US" sz="2800" dirty="0"/>
              <a:t> switched positions in </a:t>
            </a:r>
            <a:r>
              <a:rPr lang="en-US" sz="2800" u="sng" dirty="0" err="1"/>
              <a:t>Friedrichs</a:t>
            </a:r>
            <a:r>
              <a:rPr lang="en-US" sz="2800" dirty="0"/>
              <a:t>. As a result, the appointment of another Justice willing to overrule </a:t>
            </a:r>
            <a:r>
              <a:rPr lang="en-US" sz="2800" u="sng" dirty="0" err="1"/>
              <a:t>Abood</a:t>
            </a:r>
            <a:r>
              <a:rPr lang="en-US" sz="2800" dirty="0"/>
              <a:t> could spell the end of agency fees in the public sector.</a:t>
            </a:r>
          </a:p>
          <a:p>
            <a:endParaRPr lang="en-US" dirty="0"/>
          </a:p>
        </p:txBody>
      </p:sp>
    </p:spTree>
    <p:extLst>
      <p:ext uri="{BB962C8B-B14F-4D97-AF65-F5344CB8AC3E}">
        <p14:creationId xmlns:p14="http://schemas.microsoft.com/office/powerpoint/2010/main" xmlns="" val="831135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238430"/>
          </a:xfrm>
        </p:spPr>
        <p:txBody>
          <a:bodyPr/>
          <a:lstStyle/>
          <a:p>
            <a:r>
              <a:rPr lang="en-US" sz="3800" b="1" dirty="0"/>
              <a:t>Fair Share Fees (Quasi-public)</a:t>
            </a:r>
          </a:p>
        </p:txBody>
      </p:sp>
      <p:sp>
        <p:nvSpPr>
          <p:cNvPr id="3" name="Content Placeholder 2"/>
          <p:cNvSpPr>
            <a:spLocks noGrp="1"/>
          </p:cNvSpPr>
          <p:nvPr>
            <p:ph idx="1"/>
          </p:nvPr>
        </p:nvSpPr>
        <p:spPr>
          <a:xfrm>
            <a:off x="1103312" y="1425678"/>
            <a:ext cx="9977643" cy="4822722"/>
          </a:xfrm>
        </p:spPr>
        <p:txBody>
          <a:bodyPr>
            <a:noAutofit/>
          </a:bodyPr>
          <a:lstStyle/>
          <a:p>
            <a:r>
              <a:rPr lang="en-US" sz="2400" dirty="0"/>
              <a:t>The Supreme Court may elect to hear a case concerning mandatory opt-out systems. The Washington state health care provider contract requires individuals to opt-out, otherwise pay dues by default. A Washington district court found the system constitutional. </a:t>
            </a:r>
            <a:r>
              <a:rPr lang="en-US" sz="2400" u="sng" dirty="0"/>
              <a:t>Hoffman v. Inslee</a:t>
            </a:r>
            <a:r>
              <a:rPr lang="en-US" sz="2400" dirty="0"/>
              <a:t> (2016). </a:t>
            </a:r>
          </a:p>
          <a:p>
            <a:endParaRPr lang="en-US" sz="2400" dirty="0"/>
          </a:p>
          <a:p>
            <a:r>
              <a:rPr lang="en-US" sz="2400" dirty="0"/>
              <a:t>The Supreme Court could also elect reach the question of whether unions will be liable for dues collected from quasi-public employees pre-</a:t>
            </a:r>
            <a:r>
              <a:rPr lang="en-US" sz="2400" u="sng" dirty="0"/>
              <a:t>Harris</a:t>
            </a:r>
            <a:r>
              <a:rPr lang="en-US" sz="2400" dirty="0"/>
              <a:t>. In both </a:t>
            </a:r>
            <a:r>
              <a:rPr lang="en-US" sz="2400" u="sng" dirty="0"/>
              <a:t>Hoffman</a:t>
            </a:r>
            <a:r>
              <a:rPr lang="en-US" sz="2400" dirty="0"/>
              <a:t> and </a:t>
            </a:r>
            <a:r>
              <a:rPr lang="en-US" sz="2400" u="sng" dirty="0"/>
              <a:t>Jarvis v. Cuomo</a:t>
            </a:r>
            <a:r>
              <a:rPr lang="en-US" sz="2400" dirty="0"/>
              <a:t> (2016), this issue was decided in favor of the unions.  However, the Supreme Court just denied certiorari in the Jarvis case.</a:t>
            </a:r>
            <a:endParaRPr lang="en-US" sz="2400" u="sng" dirty="0"/>
          </a:p>
        </p:txBody>
      </p:sp>
    </p:spTree>
    <p:extLst>
      <p:ext uri="{BB962C8B-B14F-4D97-AF65-F5344CB8AC3E}">
        <p14:creationId xmlns:p14="http://schemas.microsoft.com/office/powerpoint/2010/main" xmlns="" val="1247593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012288"/>
          </a:xfrm>
        </p:spPr>
        <p:txBody>
          <a:bodyPr/>
          <a:lstStyle/>
          <a:p>
            <a:r>
              <a:rPr lang="en-US" sz="3800" b="1" dirty="0"/>
              <a:t>Fair Share Fees (Private)</a:t>
            </a:r>
          </a:p>
        </p:txBody>
      </p:sp>
      <p:sp>
        <p:nvSpPr>
          <p:cNvPr id="3" name="Content Placeholder 2"/>
          <p:cNvSpPr>
            <a:spLocks noGrp="1"/>
          </p:cNvSpPr>
          <p:nvPr>
            <p:ph idx="1"/>
          </p:nvPr>
        </p:nvSpPr>
        <p:spPr>
          <a:xfrm>
            <a:off x="1103312" y="1317524"/>
            <a:ext cx="10036636" cy="4930876"/>
          </a:xfrm>
        </p:spPr>
        <p:txBody>
          <a:bodyPr>
            <a:normAutofit/>
          </a:bodyPr>
          <a:lstStyle/>
          <a:p>
            <a:r>
              <a:rPr lang="en-US" sz="2400" dirty="0"/>
              <a:t>Most concerning, a bill has been introduced in the U.S. House of Representatives by Reps. Steve King (R-Iowa) and Joe Wilson (R-SC), titled the “National Right-to-Work Act” (H.R. 785).This bill proposes to amend the NLRA and RLA to eliminate the ability to require any payment (i.e., agency fees) as a condition of employment.  Thus, fair share in the private sector would be eliminated by virtue of the passage of this legislation.</a:t>
            </a:r>
          </a:p>
          <a:p>
            <a:endParaRPr lang="en-US" sz="2400" dirty="0"/>
          </a:p>
          <a:p>
            <a:r>
              <a:rPr lang="en-US" sz="2400" dirty="0"/>
              <a:t>Not altogether impossible for the Supreme Court to take up this issue at some point. </a:t>
            </a:r>
            <a:r>
              <a:rPr lang="en-US" sz="2400" u="sng" dirty="0"/>
              <a:t>Serna</a:t>
            </a:r>
            <a:r>
              <a:rPr lang="en-US" sz="2400" dirty="0"/>
              <a:t> presented an opportunity under the RLA. </a:t>
            </a:r>
            <a:endParaRPr lang="en-US" sz="2400" u="sng" dirty="0"/>
          </a:p>
        </p:txBody>
      </p:sp>
    </p:spTree>
    <p:extLst>
      <p:ext uri="{BB962C8B-B14F-4D97-AF65-F5344CB8AC3E}">
        <p14:creationId xmlns:p14="http://schemas.microsoft.com/office/powerpoint/2010/main" xmlns="" val="2768525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992624"/>
          </a:xfrm>
        </p:spPr>
        <p:txBody>
          <a:bodyPr>
            <a:normAutofit/>
          </a:bodyPr>
          <a:lstStyle/>
          <a:p>
            <a:r>
              <a:rPr lang="en-US" sz="3800" b="1" dirty="0"/>
              <a:t>Exclusive Representational Status</a:t>
            </a:r>
          </a:p>
        </p:txBody>
      </p:sp>
      <p:sp>
        <p:nvSpPr>
          <p:cNvPr id="3" name="Content Placeholder 2"/>
          <p:cNvSpPr>
            <a:spLocks noGrp="1"/>
          </p:cNvSpPr>
          <p:nvPr>
            <p:ph idx="1"/>
          </p:nvPr>
        </p:nvSpPr>
        <p:spPr>
          <a:xfrm>
            <a:off x="1103312" y="1327356"/>
            <a:ext cx="9997307" cy="4921044"/>
          </a:xfrm>
        </p:spPr>
        <p:txBody>
          <a:bodyPr>
            <a:normAutofit/>
          </a:bodyPr>
          <a:lstStyle/>
          <a:p>
            <a:r>
              <a:rPr lang="en-US" dirty="0"/>
              <a:t>Several cases are making their way up regarding the constitutionality of exclusive representation of non-full-fledged public employees. The plaintiffs argue that exclusive representation amounts to compelled association in violation of the First Amendment. </a:t>
            </a:r>
          </a:p>
          <a:p>
            <a:endParaRPr lang="en-US" dirty="0"/>
          </a:p>
          <a:p>
            <a:r>
              <a:rPr lang="en-US" dirty="0"/>
              <a:t>The furthest along was </a:t>
            </a:r>
            <a:r>
              <a:rPr lang="en-US" u="sng" dirty="0"/>
              <a:t>Jarvis v. Cuomo</a:t>
            </a:r>
            <a:r>
              <a:rPr lang="en-US" dirty="0"/>
              <a:t> (2016), in which the Second Circuit held that exclusive representation status was constitutional even in a quasi-public setting based on </a:t>
            </a:r>
            <a:r>
              <a:rPr lang="en-US" u="sng" dirty="0"/>
              <a:t>Knight</a:t>
            </a:r>
            <a:r>
              <a:rPr lang="en-US" dirty="0"/>
              <a:t>. However, as noted, the petition for cert. in </a:t>
            </a:r>
            <a:r>
              <a:rPr lang="en-US" u="sng" dirty="0"/>
              <a:t>Jarvis </a:t>
            </a:r>
            <a:r>
              <a:rPr lang="en-US" dirty="0"/>
              <a:t>was just denied by the U.S. Supreme Court on February 27, 2017. There are similar cases pending in the Eighth and Seventh Circuits. </a:t>
            </a:r>
          </a:p>
          <a:p>
            <a:endParaRPr lang="en-US" dirty="0"/>
          </a:p>
          <a:p>
            <a:r>
              <a:rPr lang="en-US" dirty="0"/>
              <a:t>While the Supreme Court declined to hear this issue last term (</a:t>
            </a:r>
            <a:r>
              <a:rPr lang="en-US" u="sng" dirty="0" err="1"/>
              <a:t>D'Agostino</a:t>
            </a:r>
            <a:r>
              <a:rPr lang="en-US" dirty="0"/>
              <a:t>), a shake-up of the Court may result in 4 Justices interested in hearing this matter in the near future. </a:t>
            </a:r>
          </a:p>
        </p:txBody>
      </p:sp>
    </p:spTree>
    <p:extLst>
      <p:ext uri="{BB962C8B-B14F-4D97-AF65-F5344CB8AC3E}">
        <p14:creationId xmlns:p14="http://schemas.microsoft.com/office/powerpoint/2010/main" xmlns="" val="3158885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b="1" dirty="0"/>
              <a:t>Non-Member Rights</a:t>
            </a:r>
          </a:p>
        </p:txBody>
      </p:sp>
      <p:sp>
        <p:nvSpPr>
          <p:cNvPr id="3" name="Content Placeholder 2"/>
          <p:cNvSpPr>
            <a:spLocks noGrp="1"/>
          </p:cNvSpPr>
          <p:nvPr>
            <p:ph idx="1"/>
          </p:nvPr>
        </p:nvSpPr>
        <p:spPr>
          <a:xfrm>
            <a:off x="1103311" y="1592826"/>
            <a:ext cx="10213617" cy="4655573"/>
          </a:xfrm>
        </p:spPr>
        <p:txBody>
          <a:bodyPr/>
          <a:lstStyle/>
          <a:p>
            <a:r>
              <a:rPr lang="en-US" sz="2400" dirty="0"/>
              <a:t>Non-member teachers in California are challenging union internal restrictions on their voting rights and employment-related benefits in </a:t>
            </a:r>
            <a:r>
              <a:rPr lang="en-US" sz="2400" u="sng" dirty="0"/>
              <a:t>Bain v. California Teachers </a:t>
            </a:r>
            <a:r>
              <a:rPr lang="en-US" sz="2400" u="sng" dirty="0" err="1"/>
              <a:t>Ass'n</a:t>
            </a:r>
            <a:r>
              <a:rPr lang="en-US" sz="2400" dirty="0"/>
              <a:t> (2015). The district court found no state action as to warrant First Amendment application.  This matter is on appeal to the Ninth Circuit. </a:t>
            </a:r>
          </a:p>
          <a:p>
            <a:endParaRPr lang="en-US" dirty="0"/>
          </a:p>
        </p:txBody>
      </p:sp>
    </p:spTree>
    <p:extLst>
      <p:ext uri="{BB962C8B-B14F-4D97-AF65-F5344CB8AC3E}">
        <p14:creationId xmlns:p14="http://schemas.microsoft.com/office/powerpoint/2010/main" xmlns="" val="3898107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6" y="1553498"/>
            <a:ext cx="9965328" cy="2153264"/>
          </a:xfrm>
        </p:spPr>
        <p:txBody>
          <a:bodyPr/>
          <a:lstStyle/>
          <a:p>
            <a:r>
              <a:rPr lang="en-US" sz="5400" b="1" dirty="0"/>
              <a:t>United States Supreme Court</a:t>
            </a:r>
          </a:p>
        </p:txBody>
      </p:sp>
      <p:sp>
        <p:nvSpPr>
          <p:cNvPr id="3" name="Text Placeholder 2"/>
          <p:cNvSpPr>
            <a:spLocks noGrp="1"/>
          </p:cNvSpPr>
          <p:nvPr>
            <p:ph type="body" idx="1"/>
          </p:nvPr>
        </p:nvSpPr>
        <p:spPr>
          <a:xfrm>
            <a:off x="1636735" y="3637936"/>
            <a:ext cx="8825658" cy="845573"/>
          </a:xfrm>
        </p:spPr>
        <p:txBody>
          <a:bodyPr/>
          <a:lstStyle/>
          <a:p>
            <a:r>
              <a:rPr lang="en-US" dirty="0"/>
              <a:t>	   </a:t>
            </a:r>
            <a:r>
              <a:rPr lang="en-US" sz="4200" b="1" dirty="0"/>
              <a:t>What to Expect and When</a:t>
            </a:r>
          </a:p>
        </p:txBody>
      </p:sp>
    </p:spTree>
    <p:extLst>
      <p:ext uri="{BB962C8B-B14F-4D97-AF65-F5344CB8AC3E}">
        <p14:creationId xmlns:p14="http://schemas.microsoft.com/office/powerpoint/2010/main" xmlns="" val="442371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119" y="314243"/>
            <a:ext cx="8972804" cy="939523"/>
          </a:xfrm>
        </p:spPr>
        <p:txBody>
          <a:bodyPr/>
          <a:lstStyle/>
          <a:p>
            <a:pPr algn="ctr"/>
            <a:r>
              <a:rPr lang="en-US" sz="3800" b="1" dirty="0"/>
              <a:t>OPEIU Public Employee Members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594428931"/>
              </p:ext>
            </p:extLst>
          </p:nvPr>
        </p:nvGraphicFramePr>
        <p:xfrm>
          <a:off x="521197" y="906552"/>
          <a:ext cx="10677845" cy="57499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614740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051617"/>
          </a:xfrm>
        </p:spPr>
        <p:txBody>
          <a:bodyPr/>
          <a:lstStyle/>
          <a:p>
            <a:r>
              <a:rPr lang="en-US" sz="3800" b="1" dirty="0"/>
              <a:t>U.S. Supreme Court Procedures</a:t>
            </a:r>
          </a:p>
        </p:txBody>
      </p:sp>
      <p:sp>
        <p:nvSpPr>
          <p:cNvPr id="3" name="Content Placeholder 2"/>
          <p:cNvSpPr>
            <a:spLocks noGrp="1"/>
          </p:cNvSpPr>
          <p:nvPr>
            <p:ph idx="1"/>
          </p:nvPr>
        </p:nvSpPr>
        <p:spPr>
          <a:xfrm>
            <a:off x="1103312" y="1238865"/>
            <a:ext cx="10469256" cy="5009535"/>
          </a:xfrm>
        </p:spPr>
        <p:txBody>
          <a:bodyPr>
            <a:noAutofit/>
          </a:bodyPr>
          <a:lstStyle/>
          <a:p>
            <a:r>
              <a:rPr lang="en-US" sz="2400" dirty="0"/>
              <a:t>Court hears cases from October to June or July</a:t>
            </a:r>
          </a:p>
          <a:p>
            <a:r>
              <a:rPr lang="en-US" sz="2400" dirty="0"/>
              <a:t>Case is added to calendar if four judges agree to accept the case</a:t>
            </a:r>
          </a:p>
          <a:p>
            <a:r>
              <a:rPr lang="en-US" sz="2400" dirty="0"/>
              <a:t>Steps: </a:t>
            </a:r>
          </a:p>
          <a:p>
            <a:pPr lvl="1"/>
            <a:r>
              <a:rPr lang="en-US" sz="2400" dirty="0"/>
              <a:t>Writ of Certiorari filed by a party (telling court why it should hear the case) within 90 days of entry of judgment in lower court (extended if parties move for rehearing in lower court); opposition brief allowed within 30 days.</a:t>
            </a:r>
          </a:p>
          <a:p>
            <a:pPr lvl="1"/>
            <a:r>
              <a:rPr lang="en-US" sz="2400" dirty="0"/>
              <a:t>If accepted by Court, then written briefs on the merits (45 days for petitioner; 35 days for respondent; 30 days for reply brief; amicus briefs may be filed as well; , oral arguments between October and April, Judge’s conference, opinion writing and announcement of decision.					</a:t>
            </a:r>
          </a:p>
        </p:txBody>
      </p:sp>
    </p:spTree>
    <p:extLst>
      <p:ext uri="{BB962C8B-B14F-4D97-AF65-F5344CB8AC3E}">
        <p14:creationId xmlns:p14="http://schemas.microsoft.com/office/powerpoint/2010/main" xmlns="" val="1200238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b="1" dirty="0"/>
              <a:t>Current Members</a:t>
            </a:r>
          </a:p>
        </p:txBody>
      </p:sp>
      <p:graphicFrame>
        <p:nvGraphicFramePr>
          <p:cNvPr id="4" name="Table 3"/>
          <p:cNvGraphicFramePr>
            <a:graphicFrameLocks noGrp="1"/>
          </p:cNvGraphicFramePr>
          <p:nvPr>
            <p:extLst>
              <p:ext uri="{D42A27DB-BD31-4B8C-83A1-F6EECF244321}">
                <p14:modId xmlns:p14="http://schemas.microsoft.com/office/powerpoint/2010/main" xmlns="" val="4222158008"/>
              </p:ext>
            </p:extLst>
          </p:nvPr>
        </p:nvGraphicFramePr>
        <p:xfrm>
          <a:off x="1199535" y="1327356"/>
          <a:ext cx="9835896" cy="4768645"/>
        </p:xfrm>
        <a:graphic>
          <a:graphicData uri="http://schemas.openxmlformats.org/drawingml/2006/table">
            <a:tbl>
              <a:tblPr firstRow="1" firstCol="1" bandRow="1">
                <a:tableStyleId>{5C22544A-7EE6-4342-B048-85BDC9FD1C3A}</a:tableStyleId>
              </a:tblPr>
              <a:tblGrid>
                <a:gridCol w="1996813">
                  <a:extLst>
                    <a:ext uri="{9D8B030D-6E8A-4147-A177-3AD203B41FA5}">
                      <a16:colId xmlns:a16="http://schemas.microsoft.com/office/drawing/2014/main" xmlns="" val="20000"/>
                    </a:ext>
                  </a:extLst>
                </a:gridCol>
                <a:gridCol w="1906772">
                  <a:extLst>
                    <a:ext uri="{9D8B030D-6E8A-4147-A177-3AD203B41FA5}">
                      <a16:colId xmlns:a16="http://schemas.microsoft.com/office/drawing/2014/main" xmlns="" val="20001"/>
                    </a:ext>
                  </a:extLst>
                </a:gridCol>
                <a:gridCol w="2016188">
                  <a:extLst>
                    <a:ext uri="{9D8B030D-6E8A-4147-A177-3AD203B41FA5}">
                      <a16:colId xmlns:a16="http://schemas.microsoft.com/office/drawing/2014/main" xmlns="" val="20002"/>
                    </a:ext>
                  </a:extLst>
                </a:gridCol>
                <a:gridCol w="1972878">
                  <a:extLst>
                    <a:ext uri="{9D8B030D-6E8A-4147-A177-3AD203B41FA5}">
                      <a16:colId xmlns:a16="http://schemas.microsoft.com/office/drawing/2014/main" xmlns="" val="20003"/>
                    </a:ext>
                  </a:extLst>
                </a:gridCol>
                <a:gridCol w="1943245">
                  <a:extLst>
                    <a:ext uri="{9D8B030D-6E8A-4147-A177-3AD203B41FA5}">
                      <a16:colId xmlns:a16="http://schemas.microsoft.com/office/drawing/2014/main" xmlns="" val="20004"/>
                    </a:ext>
                  </a:extLst>
                </a:gridCol>
              </a:tblGrid>
              <a:tr h="414665">
                <a:tc>
                  <a:txBody>
                    <a:bodyPr/>
                    <a:lstStyle/>
                    <a:p>
                      <a:pPr marL="0" marR="0">
                        <a:lnSpc>
                          <a:spcPct val="107000"/>
                        </a:lnSpc>
                        <a:spcBef>
                          <a:spcPts val="0"/>
                        </a:spcBef>
                        <a:spcAft>
                          <a:spcPts val="0"/>
                        </a:spcAft>
                      </a:pPr>
                      <a:r>
                        <a:rPr lang="en-US" sz="1100" dirty="0">
                          <a:effectLst/>
                        </a:rPr>
                        <a:t>Name, Position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Birth Date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Party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Appointed By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Year Assumed Office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extLst>
                  <a:ext uri="{0D108BD9-81ED-4DB2-BD59-A6C34878D82A}">
                    <a16:rowId xmlns:a16="http://schemas.microsoft.com/office/drawing/2014/main" xmlns="" val="10000"/>
                  </a:ext>
                </a:extLst>
              </a:tr>
              <a:tr h="414665">
                <a:tc>
                  <a:txBody>
                    <a:bodyPr/>
                    <a:lstStyle/>
                    <a:p>
                      <a:pPr marL="0" marR="0">
                        <a:lnSpc>
                          <a:spcPct val="107000"/>
                        </a:lnSpc>
                        <a:spcBef>
                          <a:spcPts val="0"/>
                        </a:spcBef>
                        <a:spcAft>
                          <a:spcPts val="0"/>
                        </a:spcAft>
                      </a:pPr>
                      <a:r>
                        <a:rPr lang="en-US" sz="1100">
                          <a:effectLst/>
                        </a:rPr>
                        <a:t>John Roberts, Chief</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January 27, 1955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Republican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George W. Bush</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2005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extLst>
                  <a:ext uri="{0D108BD9-81ED-4DB2-BD59-A6C34878D82A}">
                    <a16:rowId xmlns:a16="http://schemas.microsoft.com/office/drawing/2014/main" xmlns="" val="10001"/>
                  </a:ext>
                </a:extLst>
              </a:tr>
              <a:tr h="621997">
                <a:tc>
                  <a:txBody>
                    <a:bodyPr/>
                    <a:lstStyle/>
                    <a:p>
                      <a:pPr marL="0" marR="0">
                        <a:lnSpc>
                          <a:spcPct val="107000"/>
                        </a:lnSpc>
                        <a:spcBef>
                          <a:spcPts val="0"/>
                        </a:spcBef>
                        <a:spcAft>
                          <a:spcPts val="0"/>
                        </a:spcAft>
                      </a:pPr>
                      <a:r>
                        <a:rPr lang="en-US" sz="1100">
                          <a:effectLst/>
                        </a:rPr>
                        <a:t>Anthony Kennedy, Associate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July 23, 1936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dirty="0">
                          <a:effectLst/>
                        </a:rPr>
                        <a:t>Republican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Ronald Reagan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1988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extLst>
                  <a:ext uri="{0D108BD9-81ED-4DB2-BD59-A6C34878D82A}">
                    <a16:rowId xmlns:a16="http://schemas.microsoft.com/office/drawing/2014/main" xmlns="" val="10002"/>
                  </a:ext>
                </a:extLst>
              </a:tr>
              <a:tr h="621997">
                <a:tc>
                  <a:txBody>
                    <a:bodyPr/>
                    <a:lstStyle/>
                    <a:p>
                      <a:pPr marL="0" marR="0">
                        <a:lnSpc>
                          <a:spcPct val="107000"/>
                        </a:lnSpc>
                        <a:spcBef>
                          <a:spcPts val="0"/>
                        </a:spcBef>
                        <a:spcAft>
                          <a:spcPts val="0"/>
                        </a:spcAft>
                      </a:pPr>
                      <a:r>
                        <a:rPr lang="en-US" sz="1100">
                          <a:effectLst/>
                        </a:rPr>
                        <a:t>Clarence Thomas, Associate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dirty="0">
                          <a:effectLst/>
                        </a:rPr>
                        <a:t>June 23, 1948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Republican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George H. W. Bush</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dirty="0">
                          <a:effectLst/>
                        </a:rPr>
                        <a:t>1991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extLst>
                  <a:ext uri="{0D108BD9-81ED-4DB2-BD59-A6C34878D82A}">
                    <a16:rowId xmlns:a16="http://schemas.microsoft.com/office/drawing/2014/main" xmlns="" val="10003"/>
                  </a:ext>
                </a:extLst>
              </a:tr>
              <a:tr h="621997">
                <a:tc>
                  <a:txBody>
                    <a:bodyPr/>
                    <a:lstStyle/>
                    <a:p>
                      <a:pPr marL="0" marR="0">
                        <a:lnSpc>
                          <a:spcPct val="107000"/>
                        </a:lnSpc>
                        <a:spcBef>
                          <a:spcPts val="0"/>
                        </a:spcBef>
                        <a:spcAft>
                          <a:spcPts val="0"/>
                        </a:spcAft>
                      </a:pPr>
                      <a:r>
                        <a:rPr lang="en-US" sz="1100">
                          <a:effectLst/>
                        </a:rPr>
                        <a:t>Ruth Bader Ginsburg, Associate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dirty="0">
                          <a:effectLst/>
                        </a:rPr>
                        <a:t>March 15, 1933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Democrat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Bill Clinton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1993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extLst>
                  <a:ext uri="{0D108BD9-81ED-4DB2-BD59-A6C34878D82A}">
                    <a16:rowId xmlns:a16="http://schemas.microsoft.com/office/drawing/2014/main" xmlns="" val="10004"/>
                  </a:ext>
                </a:extLst>
              </a:tr>
              <a:tr h="621997">
                <a:tc>
                  <a:txBody>
                    <a:bodyPr/>
                    <a:lstStyle/>
                    <a:p>
                      <a:pPr marL="0" marR="0">
                        <a:lnSpc>
                          <a:spcPct val="107000"/>
                        </a:lnSpc>
                        <a:spcBef>
                          <a:spcPts val="0"/>
                        </a:spcBef>
                        <a:spcAft>
                          <a:spcPts val="0"/>
                        </a:spcAft>
                      </a:pPr>
                      <a:r>
                        <a:rPr lang="en-US" sz="1100">
                          <a:effectLst/>
                        </a:rPr>
                        <a:t>Stephen Breyer, Associate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August 15, 1938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Democrat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Bill Clinton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1994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extLst>
                  <a:ext uri="{0D108BD9-81ED-4DB2-BD59-A6C34878D82A}">
                    <a16:rowId xmlns:a16="http://schemas.microsoft.com/office/drawing/2014/main" xmlns="" val="10005"/>
                  </a:ext>
                </a:extLst>
              </a:tr>
              <a:tr h="414665">
                <a:tc>
                  <a:txBody>
                    <a:bodyPr/>
                    <a:lstStyle/>
                    <a:p>
                      <a:pPr marL="0" marR="0">
                        <a:lnSpc>
                          <a:spcPct val="107000"/>
                        </a:lnSpc>
                        <a:spcBef>
                          <a:spcPts val="0"/>
                        </a:spcBef>
                        <a:spcAft>
                          <a:spcPts val="0"/>
                        </a:spcAft>
                      </a:pPr>
                      <a:r>
                        <a:rPr lang="en-US" sz="1100">
                          <a:effectLst/>
                        </a:rPr>
                        <a:t>Samuel Alito, Associate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April 1, 1950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Republican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George W. Bush</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2006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extLst>
                  <a:ext uri="{0D108BD9-81ED-4DB2-BD59-A6C34878D82A}">
                    <a16:rowId xmlns:a16="http://schemas.microsoft.com/office/drawing/2014/main" xmlns="" val="10006"/>
                  </a:ext>
                </a:extLst>
              </a:tr>
              <a:tr h="621997">
                <a:tc>
                  <a:txBody>
                    <a:bodyPr/>
                    <a:lstStyle/>
                    <a:p>
                      <a:pPr marL="0" marR="0">
                        <a:lnSpc>
                          <a:spcPct val="107000"/>
                        </a:lnSpc>
                        <a:spcBef>
                          <a:spcPts val="0"/>
                        </a:spcBef>
                        <a:spcAft>
                          <a:spcPts val="0"/>
                        </a:spcAft>
                      </a:pPr>
                      <a:r>
                        <a:rPr lang="en-US" sz="1100">
                          <a:effectLst/>
                        </a:rPr>
                        <a:t>Sonia Sotomayor, Associate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June 25, 1954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Independent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Barack Obama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2009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extLst>
                  <a:ext uri="{0D108BD9-81ED-4DB2-BD59-A6C34878D82A}">
                    <a16:rowId xmlns:a16="http://schemas.microsoft.com/office/drawing/2014/main" xmlns="" val="10007"/>
                  </a:ext>
                </a:extLst>
              </a:tr>
              <a:tr h="414665">
                <a:tc>
                  <a:txBody>
                    <a:bodyPr/>
                    <a:lstStyle/>
                    <a:p>
                      <a:pPr marL="0" marR="0">
                        <a:lnSpc>
                          <a:spcPct val="107000"/>
                        </a:lnSpc>
                        <a:spcBef>
                          <a:spcPts val="0"/>
                        </a:spcBef>
                        <a:spcAft>
                          <a:spcPts val="0"/>
                        </a:spcAft>
                      </a:pPr>
                      <a:r>
                        <a:rPr lang="en-US" sz="1100">
                          <a:effectLst/>
                        </a:rPr>
                        <a:t>Elena Kagan, Associate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dirty="0">
                          <a:effectLst/>
                        </a:rPr>
                        <a:t>April 28, 1960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Democrat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a:effectLst/>
                        </a:rPr>
                        <a:t>Barack Obama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tc>
                  <a:txBody>
                    <a:bodyPr/>
                    <a:lstStyle/>
                    <a:p>
                      <a:pPr marL="0" marR="0">
                        <a:lnSpc>
                          <a:spcPct val="107000"/>
                        </a:lnSpc>
                        <a:spcBef>
                          <a:spcPts val="0"/>
                        </a:spcBef>
                        <a:spcAft>
                          <a:spcPts val="0"/>
                        </a:spcAft>
                      </a:pPr>
                      <a:r>
                        <a:rPr lang="en-US" sz="1100" dirty="0">
                          <a:effectLst/>
                        </a:rPr>
                        <a:t>2010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289" marR="61289" marT="0" marB="0"/>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xmlns="" val="2774032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042047" y="214312"/>
            <a:ext cx="6107906" cy="4580930"/>
          </a:xfrm>
          <a:prstGeom prst="rect">
            <a:avLst/>
          </a:prstGeom>
        </p:spPr>
      </p:pic>
      <p:pic>
        <p:nvPicPr>
          <p:cNvPr id="3" name="Picture 2"/>
          <p:cNvPicPr>
            <a:picLocks noChangeAspect="1"/>
          </p:cNvPicPr>
          <p:nvPr/>
        </p:nvPicPr>
        <p:blipFill>
          <a:blip r:embed="rId3"/>
          <a:stretch>
            <a:fillRect/>
          </a:stretch>
        </p:blipFill>
        <p:spPr>
          <a:xfrm>
            <a:off x="-8930" y="-8930"/>
            <a:ext cx="0" cy="0"/>
          </a:xfrm>
          <a:prstGeom prst="rect">
            <a:avLst/>
          </a:prstGeom>
        </p:spPr>
      </p:pic>
      <p:sp>
        <p:nvSpPr>
          <p:cNvPr id="4" name="TextBox 3"/>
          <p:cNvSpPr txBox="1"/>
          <p:nvPr/>
        </p:nvSpPr>
        <p:spPr>
          <a:xfrm>
            <a:off x="1366684" y="4800600"/>
            <a:ext cx="9144000" cy="2057400"/>
          </a:xfrm>
          <a:prstGeom prst="rect">
            <a:avLst/>
          </a:prstGeom>
          <a:solidFill>
            <a:srgbClr val="026287"/>
          </a:solidFill>
          <a:ln>
            <a:solidFill>
              <a:schemeClr val="accent1"/>
            </a:solidFill>
          </a:ln>
        </p:spPr>
        <p:txBody>
          <a:bodyPr wrap="square" lIns="178594" tIns="178594" rIns="178594" bIns="178594" anchor="ctr">
            <a:noAutofit/>
          </a:bodyPr>
          <a:lstStyle/>
          <a:p>
            <a:pPr algn="ctr"/>
            <a:r>
              <a:rPr lang="en-US" sz="4200" b="1" dirty="0">
                <a:solidFill>
                  <a:srgbClr val="92D050"/>
                </a:solidFill>
                <a:latin typeface="+mj-lt"/>
              </a:rPr>
              <a:t>Kim Cook</a:t>
            </a:r>
            <a:r>
              <a:rPr lang="en-US" sz="4200" b="1" dirty="0">
                <a:solidFill>
                  <a:srgbClr val="FF0000"/>
                </a:solidFill>
                <a:latin typeface="+mj-lt"/>
              </a:rPr>
              <a:t>
</a:t>
            </a:r>
            <a:r>
              <a:rPr lang="en-US" sz="4200" b="1" dirty="0">
                <a:solidFill>
                  <a:srgbClr val="92D050"/>
                </a:solidFill>
                <a:latin typeface="+mj-lt"/>
              </a:rPr>
              <a:t>Cornell Worker Institute</a:t>
            </a:r>
            <a:r>
              <a:rPr lang="en-US" sz="4200" b="1" dirty="0">
                <a:solidFill>
                  <a:srgbClr val="FF0000"/>
                </a:solidFill>
                <a:latin typeface="+mj-lt"/>
              </a:rPr>
              <a:t>
 </a:t>
            </a:r>
            <a:r>
              <a:rPr lang="en-US" sz="4200" b="1" dirty="0">
                <a:solidFill>
                  <a:srgbClr val="92D050"/>
                </a:solidFill>
                <a:latin typeface="+mj-lt"/>
              </a:rPr>
              <a:t>Past President, SEIU Local 925</a:t>
            </a:r>
          </a:p>
        </p:txBody>
      </p:sp>
    </p:spTree>
    <p:extLst>
      <p:ext uri="{BB962C8B-B14F-4D97-AF65-F5344CB8AC3E}">
        <p14:creationId xmlns:p14="http://schemas.microsoft.com/office/powerpoint/2010/main" xmlns="" val="2599273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24250" y="0"/>
            <a:ext cx="6858000" cy="3696891"/>
          </a:xfrm>
          <a:prstGeom prst="rect">
            <a:avLst/>
          </a:prstGeom>
        </p:spPr>
      </p:pic>
      <p:sp>
        <p:nvSpPr>
          <p:cNvPr id="3" name="TextBox 2"/>
          <p:cNvSpPr txBox="1"/>
          <p:nvPr/>
        </p:nvSpPr>
        <p:spPr>
          <a:xfrm>
            <a:off x="1524000" y="4129511"/>
            <a:ext cx="8643938" cy="1996957"/>
          </a:xfrm>
          <a:prstGeom prst="rect">
            <a:avLst/>
          </a:prstGeom>
          <a:noFill/>
        </p:spPr>
        <p:txBody>
          <a:bodyPr wrap="square" rtlCol="0">
            <a:spAutoFit/>
          </a:bodyPr>
          <a:lstStyle/>
          <a:p>
            <a:r>
              <a:rPr lang="en-US" sz="3094" b="1" dirty="0"/>
              <a:t>“</a:t>
            </a:r>
            <a:r>
              <a:rPr lang="en-US" sz="3094" b="1" i="1" dirty="0"/>
              <a:t>No matter how strong and effective we may have been in the past, we can’t continue on the same path.  The rules are changing and we need a new playbook.”</a:t>
            </a:r>
          </a:p>
        </p:txBody>
      </p:sp>
      <p:sp>
        <p:nvSpPr>
          <p:cNvPr id="6" name="TextBox 5"/>
          <p:cNvSpPr txBox="1"/>
          <p:nvPr/>
        </p:nvSpPr>
        <p:spPr>
          <a:xfrm>
            <a:off x="1406014" y="1199516"/>
            <a:ext cx="1972751" cy="2246769"/>
          </a:xfrm>
          <a:prstGeom prst="rect">
            <a:avLst/>
          </a:prstGeom>
          <a:noFill/>
        </p:spPr>
        <p:txBody>
          <a:bodyPr wrap="square" rtlCol="0">
            <a:spAutoFit/>
          </a:bodyPr>
          <a:lstStyle/>
          <a:p>
            <a:r>
              <a:rPr lang="en-US" sz="2800" b="1" dirty="0"/>
              <a:t>We need a new path, a new playbook</a:t>
            </a:r>
          </a:p>
        </p:txBody>
      </p:sp>
    </p:spTree>
    <p:extLst>
      <p:ext uri="{BB962C8B-B14F-4D97-AF65-F5344CB8AC3E}">
        <p14:creationId xmlns:p14="http://schemas.microsoft.com/office/powerpoint/2010/main" xmlns="" val="1622374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6201" y="422211"/>
            <a:ext cx="7801360" cy="6340197"/>
          </a:xfrm>
          <a:prstGeom prst="rect">
            <a:avLst/>
          </a:prstGeom>
          <a:noFill/>
        </p:spPr>
        <p:txBody>
          <a:bodyPr wrap="square" rtlCol="0">
            <a:spAutoFit/>
          </a:bodyPr>
          <a:lstStyle/>
          <a:p>
            <a:r>
              <a:rPr lang="en-US" sz="3800" b="1" dirty="0"/>
              <a:t>Harris v Quinn</a:t>
            </a:r>
          </a:p>
          <a:p>
            <a:endParaRPr lang="en-US" sz="2800" b="1" dirty="0"/>
          </a:p>
          <a:p>
            <a:r>
              <a:rPr lang="en-US" sz="3200" b="1" dirty="0"/>
              <a:t>What we did and what we learned</a:t>
            </a:r>
          </a:p>
          <a:p>
            <a:endParaRPr lang="en-US" sz="2800" dirty="0"/>
          </a:p>
          <a:p>
            <a:pPr marL="401822" indent="-401822">
              <a:buFont typeface="Arial" charset="0"/>
              <a:buChar char="•"/>
            </a:pPr>
            <a:r>
              <a:rPr lang="en-US" sz="2800" dirty="0"/>
              <a:t>Massive fair share membership sign up blitz</a:t>
            </a:r>
          </a:p>
          <a:p>
            <a:pPr marL="401822" indent="-401822">
              <a:buFont typeface="Arial" charset="0"/>
              <a:buChar char="•"/>
            </a:pPr>
            <a:endParaRPr lang="en-US" sz="2800" dirty="0"/>
          </a:p>
          <a:p>
            <a:pPr marL="401822" indent="-401822">
              <a:buFont typeface="Arial" charset="0"/>
              <a:buChar char="•"/>
            </a:pPr>
            <a:r>
              <a:rPr lang="en-US" sz="2800" dirty="0"/>
              <a:t>Didn’t talk to current members soon enough</a:t>
            </a:r>
          </a:p>
          <a:p>
            <a:pPr marL="401822" indent="-401822">
              <a:buFont typeface="Arial" charset="0"/>
              <a:buChar char="•"/>
            </a:pPr>
            <a:endParaRPr lang="en-US" sz="2800" dirty="0"/>
          </a:p>
          <a:p>
            <a:pPr marL="401822" indent="-401822">
              <a:buFont typeface="Arial" charset="0"/>
              <a:buChar char="•"/>
            </a:pPr>
            <a:r>
              <a:rPr lang="en-US" sz="2800" dirty="0"/>
              <a:t>Underestimated the anti-union forces</a:t>
            </a:r>
          </a:p>
          <a:p>
            <a:pPr marL="401822" indent="-401822">
              <a:buFont typeface="Arial" charset="0"/>
              <a:buChar char="•"/>
            </a:pPr>
            <a:endParaRPr lang="en-US" sz="2800" dirty="0"/>
          </a:p>
          <a:p>
            <a:pPr marL="401822" indent="-401822">
              <a:buFont typeface="Arial" charset="0"/>
              <a:buChar char="•"/>
            </a:pPr>
            <a:r>
              <a:rPr lang="en-US" sz="2800" dirty="0"/>
              <a:t>Sign up isn’t enough – member leadership development is key in long run</a:t>
            </a:r>
          </a:p>
        </p:txBody>
      </p:sp>
    </p:spTree>
    <p:extLst>
      <p:ext uri="{BB962C8B-B14F-4D97-AF65-F5344CB8AC3E}">
        <p14:creationId xmlns:p14="http://schemas.microsoft.com/office/powerpoint/2010/main" xmlns="" val="191655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9402" y="624314"/>
            <a:ext cx="8770374" cy="4524315"/>
          </a:xfrm>
          <a:prstGeom prst="rect">
            <a:avLst/>
          </a:prstGeom>
          <a:noFill/>
        </p:spPr>
        <p:txBody>
          <a:bodyPr wrap="square" rtlCol="0">
            <a:spAutoFit/>
          </a:bodyPr>
          <a:lstStyle/>
          <a:p>
            <a:r>
              <a:rPr lang="en-US" sz="3200" b="1" dirty="0"/>
              <a:t>What to expect from the anti-union forces</a:t>
            </a:r>
          </a:p>
          <a:p>
            <a:endParaRPr lang="en-US" sz="3200" dirty="0"/>
          </a:p>
          <a:p>
            <a:pPr marL="723279" lvl="1" indent="-401822">
              <a:buFont typeface="Arial" charset="0"/>
              <a:buChar char="•"/>
            </a:pPr>
            <a:r>
              <a:rPr lang="en-US" sz="3200" dirty="0"/>
              <a:t>Mail to our members</a:t>
            </a:r>
          </a:p>
          <a:p>
            <a:pPr marL="723279" lvl="1" indent="-401822">
              <a:buFont typeface="Arial" charset="0"/>
              <a:buChar char="•"/>
            </a:pPr>
            <a:r>
              <a:rPr lang="en-US" sz="3200" dirty="0"/>
              <a:t>Email</a:t>
            </a:r>
          </a:p>
          <a:p>
            <a:pPr marL="723279" lvl="1" indent="-401822">
              <a:buFont typeface="Arial" charset="0"/>
              <a:buChar char="•"/>
            </a:pPr>
            <a:r>
              <a:rPr lang="en-US" sz="3200" dirty="0"/>
              <a:t>Ads</a:t>
            </a:r>
          </a:p>
          <a:p>
            <a:pPr marL="723279" lvl="1" indent="-401822">
              <a:buFont typeface="Arial" charset="0"/>
              <a:buChar char="•"/>
            </a:pPr>
            <a:r>
              <a:rPr lang="en-US" sz="3200" dirty="0"/>
              <a:t>Press</a:t>
            </a:r>
          </a:p>
          <a:p>
            <a:pPr marL="723279" lvl="1" indent="-401822">
              <a:buFont typeface="Arial" charset="0"/>
              <a:buChar char="•"/>
            </a:pPr>
            <a:r>
              <a:rPr lang="en-US" sz="3200" dirty="0"/>
              <a:t>Calls</a:t>
            </a:r>
          </a:p>
          <a:p>
            <a:pPr marL="723279" lvl="1" indent="-401822">
              <a:buFont typeface="Arial" charset="0"/>
              <a:buChar char="•"/>
            </a:pPr>
            <a:r>
              <a:rPr lang="en-US" sz="3200" dirty="0"/>
              <a:t>House-visit</a:t>
            </a:r>
          </a:p>
          <a:p>
            <a:pPr marL="723279" lvl="1" indent="-401822">
              <a:buFont typeface="Arial" charset="0"/>
              <a:buChar char="•"/>
            </a:pPr>
            <a:r>
              <a:rPr lang="en-US" sz="3200" dirty="0"/>
              <a:t>And more</a:t>
            </a:r>
          </a:p>
        </p:txBody>
      </p:sp>
    </p:spTree>
    <p:extLst>
      <p:ext uri="{BB962C8B-B14F-4D97-AF65-F5344CB8AC3E}">
        <p14:creationId xmlns:p14="http://schemas.microsoft.com/office/powerpoint/2010/main" xmlns="" val="77853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additive="base">
                                        <p:cTn id="4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814167" y="537603"/>
            <a:ext cx="7983141" cy="5599865"/>
          </a:xfrm>
          <a:prstGeom prst="rect">
            <a:avLst/>
          </a:prstGeom>
        </p:spPr>
      </p:pic>
    </p:spTree>
    <p:extLst>
      <p:ext uri="{BB962C8B-B14F-4D97-AF65-F5344CB8AC3E}">
        <p14:creationId xmlns:p14="http://schemas.microsoft.com/office/powerpoint/2010/main" xmlns="" val="521027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2095308" y="570271"/>
            <a:ext cx="6965156" cy="5560457"/>
          </a:xfrm>
          <a:prstGeom prst="rect">
            <a:avLst/>
          </a:prstGeom>
        </p:spPr>
      </p:pic>
    </p:spTree>
    <p:extLst>
      <p:ext uri="{BB962C8B-B14F-4D97-AF65-F5344CB8AC3E}">
        <p14:creationId xmlns:p14="http://schemas.microsoft.com/office/powerpoint/2010/main" xmlns="" val="1362019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1110" y="465957"/>
            <a:ext cx="10382865" cy="8149988"/>
          </a:xfrm>
          <a:prstGeom prst="rect">
            <a:avLst/>
          </a:prstGeom>
          <a:noFill/>
        </p:spPr>
        <p:txBody>
          <a:bodyPr wrap="square" rtlCol="0">
            <a:spAutoFit/>
          </a:bodyPr>
          <a:lstStyle/>
          <a:p>
            <a:r>
              <a:rPr lang="en-US" sz="3600" b="1" dirty="0"/>
              <a:t>Friedrich’s was happening and we did more</a:t>
            </a:r>
          </a:p>
          <a:p>
            <a:endParaRPr lang="en-US" sz="3200" dirty="0"/>
          </a:p>
          <a:p>
            <a:pPr marL="457200" indent="-457200">
              <a:lnSpc>
                <a:spcPct val="150000"/>
              </a:lnSpc>
              <a:buFont typeface="Arial" panose="020B0604020202020204" pitchFamily="34" charset="0"/>
              <a:buChar char="•"/>
            </a:pPr>
            <a:r>
              <a:rPr lang="en-US" sz="3000" dirty="0"/>
              <a:t>	Member leadership – engaged at every level</a:t>
            </a:r>
          </a:p>
          <a:p>
            <a:pPr marL="457200" indent="-457200">
              <a:lnSpc>
                <a:spcPct val="150000"/>
              </a:lnSpc>
              <a:buFont typeface="Arial" panose="020B0604020202020204" pitchFamily="34" charset="0"/>
              <a:buChar char="•"/>
            </a:pPr>
            <a:r>
              <a:rPr lang="en-US" sz="3000" dirty="0"/>
              <a:t>	Sign up campaign for fair share payers</a:t>
            </a:r>
          </a:p>
          <a:p>
            <a:pPr marL="457200" indent="-457200">
              <a:lnSpc>
                <a:spcPct val="150000"/>
              </a:lnSpc>
              <a:buFont typeface="Arial" panose="020B0604020202020204" pitchFamily="34" charset="0"/>
              <a:buChar char="•"/>
            </a:pPr>
            <a:r>
              <a:rPr lang="en-US" sz="3000" dirty="0"/>
              <a:t>	Conversations and recommit of members</a:t>
            </a:r>
          </a:p>
          <a:p>
            <a:pPr marL="457200" indent="-457200">
              <a:lnSpc>
                <a:spcPct val="150000"/>
              </a:lnSpc>
              <a:buFont typeface="Arial" panose="020B0604020202020204" pitchFamily="34" charset="0"/>
              <a:buChar char="•"/>
            </a:pPr>
            <a:r>
              <a:rPr lang="en-US" sz="3000" dirty="0"/>
              <a:t>	Improved communications and messaging</a:t>
            </a:r>
          </a:p>
          <a:p>
            <a:pPr marL="457200" indent="-457200">
              <a:lnSpc>
                <a:spcPct val="150000"/>
              </a:lnSpc>
              <a:buFont typeface="Arial" panose="020B0604020202020204" pitchFamily="34" charset="0"/>
              <a:buChar char="•"/>
            </a:pPr>
            <a:r>
              <a:rPr lang="en-US" sz="3000" dirty="0"/>
              <a:t>	Administrative operations updated</a:t>
            </a:r>
          </a:p>
          <a:p>
            <a:pPr marL="457200" indent="-457200">
              <a:lnSpc>
                <a:spcPct val="150000"/>
              </a:lnSpc>
              <a:buFont typeface="Arial" panose="020B0604020202020204" pitchFamily="34" charset="0"/>
              <a:buChar char="•"/>
            </a:pPr>
            <a:r>
              <a:rPr lang="en-US" sz="3000" dirty="0"/>
              <a:t>	Changed the role of staff – refocused</a:t>
            </a:r>
          </a:p>
          <a:p>
            <a:pPr marL="457200" indent="-457200">
              <a:lnSpc>
                <a:spcPct val="150000"/>
              </a:lnSpc>
              <a:buFont typeface="Arial" panose="020B0604020202020204" pitchFamily="34" charset="0"/>
              <a:buChar char="•"/>
            </a:pPr>
            <a:r>
              <a:rPr lang="en-US" sz="3000" dirty="0"/>
              <a:t>	Strengthened community partnerships</a:t>
            </a:r>
          </a:p>
          <a:p>
            <a:endParaRPr lang="en-US" sz="2812" dirty="0"/>
          </a:p>
          <a:p>
            <a:endParaRPr lang="en-US" sz="2812" dirty="0"/>
          </a:p>
          <a:p>
            <a:endParaRPr lang="en-US" sz="2812" dirty="0"/>
          </a:p>
          <a:p>
            <a:endParaRPr lang="en-US" sz="2812" dirty="0"/>
          </a:p>
          <a:p>
            <a:endParaRPr lang="en-US" sz="2812" dirty="0"/>
          </a:p>
        </p:txBody>
      </p:sp>
    </p:spTree>
    <p:extLst>
      <p:ext uri="{BB962C8B-B14F-4D97-AF65-F5344CB8AC3E}">
        <p14:creationId xmlns:p14="http://schemas.microsoft.com/office/powerpoint/2010/main" xmlns="" val="162888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dissolv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dissolv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dissolv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dissolv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dissolve">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dissolve">
                                      <p:cBhvr>
                                        <p:cTn id="3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4156" y="535782"/>
            <a:ext cx="6881121" cy="4882106"/>
          </a:xfrm>
          <a:prstGeom prst="rect">
            <a:avLst/>
          </a:prstGeom>
        </p:spPr>
        <p:txBody>
          <a:bodyPr wrap="square">
            <a:spAutoFit/>
          </a:bodyPr>
          <a:lstStyle/>
          <a:p>
            <a:r>
              <a:rPr lang="en-US" sz="3797" b="1" dirty="0"/>
              <a:t>Urgency! </a:t>
            </a:r>
          </a:p>
          <a:p>
            <a:r>
              <a:rPr lang="en-US" sz="3797" b="1" dirty="0"/>
              <a:t>Where to start now</a:t>
            </a:r>
          </a:p>
          <a:p>
            <a:endParaRPr lang="en-US" sz="2531" dirty="0"/>
          </a:p>
          <a:p>
            <a:r>
              <a:rPr lang="en-US" sz="3000" dirty="0"/>
              <a:t>1) Employee data</a:t>
            </a:r>
          </a:p>
          <a:p>
            <a:pPr marL="522368" indent="-522368">
              <a:buAutoNum type="arabicParenR"/>
            </a:pPr>
            <a:endParaRPr lang="en-US" sz="3000" dirty="0"/>
          </a:p>
          <a:p>
            <a:r>
              <a:rPr lang="en-US" sz="3000" dirty="0"/>
              <a:t>2) Member leadership development</a:t>
            </a:r>
          </a:p>
          <a:p>
            <a:endParaRPr lang="en-US" sz="3000" dirty="0"/>
          </a:p>
          <a:p>
            <a:r>
              <a:rPr lang="en-US" sz="3000" dirty="0"/>
              <a:t>3) Broad member engagement</a:t>
            </a:r>
          </a:p>
          <a:p>
            <a:endParaRPr lang="en-US" sz="3000" dirty="0"/>
          </a:p>
          <a:p>
            <a:r>
              <a:rPr lang="en-US" sz="3000" dirty="0"/>
              <a:t>4) New hire recruitment</a:t>
            </a:r>
          </a:p>
        </p:txBody>
      </p:sp>
    </p:spTree>
    <p:extLst>
      <p:ext uri="{BB962C8B-B14F-4D97-AF65-F5344CB8AC3E}">
        <p14:creationId xmlns:p14="http://schemas.microsoft.com/office/powerpoint/2010/main" xmlns="" val="2032499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8466055" cy="6941574"/>
          </a:xfrm>
          <a:prstGeom prst="rect">
            <a:avLst/>
          </a:prstGeom>
          <a:ln>
            <a:solidFill>
              <a:schemeClr val="tx1"/>
            </a:solidFill>
          </a:ln>
        </p:spPr>
      </p:pic>
      <p:sp>
        <p:nvSpPr>
          <p:cNvPr id="6" name="TextBox 5"/>
          <p:cNvSpPr txBox="1"/>
          <p:nvPr/>
        </p:nvSpPr>
        <p:spPr>
          <a:xfrm>
            <a:off x="8318572" y="975776"/>
            <a:ext cx="3113070" cy="369332"/>
          </a:xfrm>
          <a:prstGeom prst="rect">
            <a:avLst/>
          </a:prstGeom>
          <a:noFill/>
        </p:spPr>
        <p:txBody>
          <a:bodyPr wrap="square" rtlCol="0">
            <a:spAutoFit/>
          </a:bodyPr>
          <a:lstStyle/>
          <a:p>
            <a:endParaRPr lang="en-US" dirty="0"/>
          </a:p>
        </p:txBody>
      </p:sp>
      <p:sp>
        <p:nvSpPr>
          <p:cNvPr id="7" name="TextBox 6"/>
          <p:cNvSpPr txBox="1"/>
          <p:nvPr/>
        </p:nvSpPr>
        <p:spPr>
          <a:xfrm>
            <a:off x="8726667" y="1477220"/>
            <a:ext cx="3465333" cy="2246769"/>
          </a:xfrm>
          <a:prstGeom prst="rect">
            <a:avLst/>
          </a:prstGeom>
          <a:noFill/>
        </p:spPr>
        <p:txBody>
          <a:bodyPr wrap="square" rtlCol="0">
            <a:spAutoFit/>
          </a:bodyPr>
          <a:lstStyle/>
          <a:p>
            <a:r>
              <a:rPr lang="en-US" sz="2000" b="1" dirty="0"/>
              <a:t>12,207 public employee members live in </a:t>
            </a:r>
            <a:r>
              <a:rPr lang="en-US" sz="2000" b="1" i="1" dirty="0"/>
              <a:t>non</a:t>
            </a:r>
            <a:r>
              <a:rPr lang="en-US" sz="2000" b="1" dirty="0"/>
              <a:t>-RTW states.</a:t>
            </a:r>
          </a:p>
          <a:p>
            <a:endParaRPr lang="en-US" sz="2000" b="1" dirty="0"/>
          </a:p>
          <a:p>
            <a:r>
              <a:rPr lang="en-US" sz="2000" b="1" dirty="0"/>
              <a:t>4,668 public employee members live in RTW states.</a:t>
            </a:r>
          </a:p>
        </p:txBody>
      </p:sp>
      <p:sp>
        <p:nvSpPr>
          <p:cNvPr id="8" name="Rectangle 7"/>
          <p:cNvSpPr/>
          <p:nvPr/>
        </p:nvSpPr>
        <p:spPr>
          <a:xfrm>
            <a:off x="5459896" y="477078"/>
            <a:ext cx="1431234" cy="104692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558860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2762" y="336717"/>
            <a:ext cx="8630687" cy="6034281"/>
          </a:xfrm>
          <a:prstGeom prst="rect">
            <a:avLst/>
          </a:prstGeom>
          <a:noFill/>
        </p:spPr>
        <p:txBody>
          <a:bodyPr wrap="square" rtlCol="0">
            <a:spAutoFit/>
          </a:bodyPr>
          <a:lstStyle/>
          <a:p>
            <a:r>
              <a:rPr lang="en-US" sz="3800" b="1" dirty="0"/>
              <a:t>Employee data</a:t>
            </a:r>
          </a:p>
          <a:p>
            <a:endParaRPr lang="en-US" sz="2812" dirty="0"/>
          </a:p>
          <a:p>
            <a:r>
              <a:rPr lang="en-US" sz="3200" dirty="0"/>
              <a:t>Audit membership lists and dues; identify fair share, potential member leaders</a:t>
            </a:r>
          </a:p>
          <a:p>
            <a:endParaRPr lang="en-US" sz="3200" dirty="0"/>
          </a:p>
          <a:p>
            <a:r>
              <a:rPr lang="en-US" sz="3200" dirty="0"/>
              <a:t>Contact information for all members</a:t>
            </a:r>
          </a:p>
          <a:p>
            <a:r>
              <a:rPr lang="en-US" sz="3200" dirty="0"/>
              <a:t>(email, phone, text, work address, social media, home address)</a:t>
            </a:r>
          </a:p>
          <a:p>
            <a:endParaRPr lang="en-US" sz="3200" dirty="0"/>
          </a:p>
          <a:p>
            <a:r>
              <a:rPr lang="en-US" sz="3200" dirty="0"/>
              <a:t>Map your membership</a:t>
            </a:r>
          </a:p>
          <a:p>
            <a:endParaRPr lang="en-US" sz="3200" dirty="0"/>
          </a:p>
          <a:p>
            <a:r>
              <a:rPr lang="en-US" sz="3200" dirty="0"/>
              <a:t>Update your data systems</a:t>
            </a:r>
          </a:p>
        </p:txBody>
      </p:sp>
    </p:spTree>
    <p:extLst>
      <p:ext uri="{BB962C8B-B14F-4D97-AF65-F5344CB8AC3E}">
        <p14:creationId xmlns:p14="http://schemas.microsoft.com/office/powerpoint/2010/main" xmlns="" val="142883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482204"/>
            <a:ext cx="9586451" cy="5437322"/>
          </a:xfrm>
          <a:prstGeom prst="rect">
            <a:avLst/>
          </a:prstGeom>
          <a:noFill/>
        </p:spPr>
        <p:txBody>
          <a:bodyPr wrap="square" rtlCol="0">
            <a:spAutoFit/>
          </a:bodyPr>
          <a:lstStyle/>
          <a:p>
            <a:r>
              <a:rPr lang="en-US" sz="3800" b="1" dirty="0"/>
              <a:t>Member leadership development</a:t>
            </a:r>
          </a:p>
          <a:p>
            <a:endParaRPr lang="en-US" sz="2812" b="1" dirty="0"/>
          </a:p>
          <a:p>
            <a:r>
              <a:rPr lang="en-US" sz="2812" dirty="0"/>
              <a:t>Members planning for this campaign and new reality – committee on the future</a:t>
            </a:r>
          </a:p>
          <a:p>
            <a:endParaRPr lang="en-US" sz="2812" dirty="0"/>
          </a:p>
          <a:p>
            <a:r>
              <a:rPr lang="en-US" sz="2812" dirty="0"/>
              <a:t>Member roles strengthened for organizing</a:t>
            </a:r>
          </a:p>
          <a:p>
            <a:r>
              <a:rPr lang="en-US" sz="2812" dirty="0"/>
              <a:t>	Training, support and rewards</a:t>
            </a:r>
          </a:p>
          <a:p>
            <a:endParaRPr lang="en-US" sz="2812" dirty="0"/>
          </a:p>
          <a:p>
            <a:r>
              <a:rPr lang="en-US" sz="2812" dirty="0"/>
              <a:t>Staff focused on leader development</a:t>
            </a:r>
          </a:p>
          <a:p>
            <a:endParaRPr lang="en-US" sz="2812" dirty="0"/>
          </a:p>
          <a:p>
            <a:r>
              <a:rPr lang="en-US" sz="2812" dirty="0"/>
              <a:t>Use campaigns to increase member roles and engagement  </a:t>
            </a:r>
          </a:p>
        </p:txBody>
      </p:sp>
    </p:spTree>
    <p:extLst>
      <p:ext uri="{BB962C8B-B14F-4D97-AF65-F5344CB8AC3E}">
        <p14:creationId xmlns:p14="http://schemas.microsoft.com/office/powerpoint/2010/main" xmlns="" val="1811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16906" y="428625"/>
            <a:ext cx="8387300" cy="7142981"/>
          </a:xfrm>
          <a:prstGeom prst="rect">
            <a:avLst/>
          </a:prstGeom>
          <a:noFill/>
        </p:spPr>
        <p:txBody>
          <a:bodyPr wrap="square" rtlCol="0">
            <a:spAutoFit/>
          </a:bodyPr>
          <a:lstStyle/>
          <a:p>
            <a:r>
              <a:rPr lang="en-US" sz="3800" b="1" dirty="0"/>
              <a:t>Broad member outreach</a:t>
            </a:r>
          </a:p>
          <a:p>
            <a:endParaRPr lang="en-US" sz="2812" b="1" dirty="0"/>
          </a:p>
          <a:p>
            <a:r>
              <a:rPr lang="en-US" sz="3200" dirty="0"/>
              <a:t>Talk to every member and ask for recommit and new level of activity</a:t>
            </a:r>
          </a:p>
          <a:p>
            <a:endParaRPr lang="en-US" sz="3200" dirty="0"/>
          </a:p>
          <a:p>
            <a:r>
              <a:rPr lang="en-US" sz="3200" dirty="0"/>
              <a:t>Ask every fair share payer to join</a:t>
            </a:r>
          </a:p>
          <a:p>
            <a:endParaRPr lang="en-US" sz="3200" dirty="0"/>
          </a:p>
          <a:p>
            <a:r>
              <a:rPr lang="en-US" sz="3200" dirty="0"/>
              <a:t>Get your message right – about worker strength to win what members care about, not about the union losing dues – who is behind this</a:t>
            </a:r>
          </a:p>
          <a:p>
            <a:pPr marL="401822" indent="-401822">
              <a:buFont typeface="Arial" charset="0"/>
              <a:buChar char="•"/>
            </a:pPr>
            <a:endParaRPr lang="en-US" sz="2812" dirty="0"/>
          </a:p>
          <a:p>
            <a:endParaRPr lang="en-US" sz="2531" dirty="0"/>
          </a:p>
          <a:p>
            <a:endParaRPr lang="en-US" sz="2531" dirty="0"/>
          </a:p>
          <a:p>
            <a:endParaRPr lang="en-US" sz="2531" dirty="0"/>
          </a:p>
        </p:txBody>
      </p:sp>
    </p:spTree>
    <p:extLst>
      <p:ext uri="{BB962C8B-B14F-4D97-AF65-F5344CB8AC3E}">
        <p14:creationId xmlns:p14="http://schemas.microsoft.com/office/powerpoint/2010/main" xmlns="" val="98169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66453" y="535782"/>
            <a:ext cx="9124334" cy="5482142"/>
          </a:xfrm>
          <a:prstGeom prst="rect">
            <a:avLst/>
          </a:prstGeom>
          <a:noFill/>
        </p:spPr>
        <p:txBody>
          <a:bodyPr wrap="square" rtlCol="0">
            <a:spAutoFit/>
          </a:bodyPr>
          <a:lstStyle/>
          <a:p>
            <a:r>
              <a:rPr lang="en-US" sz="3800" b="1" dirty="0"/>
              <a:t>New hire recruitment</a:t>
            </a:r>
          </a:p>
          <a:p>
            <a:endParaRPr lang="en-US" sz="2812" b="1" dirty="0"/>
          </a:p>
          <a:p>
            <a:r>
              <a:rPr lang="en-US" sz="3200" dirty="0"/>
              <a:t>New employee orientation – get it, improve it </a:t>
            </a:r>
          </a:p>
          <a:p>
            <a:endParaRPr lang="en-US" sz="3200" dirty="0"/>
          </a:p>
          <a:p>
            <a:r>
              <a:rPr lang="en-US" sz="3200" dirty="0"/>
              <a:t>New hire sign up systems</a:t>
            </a:r>
          </a:p>
          <a:p>
            <a:endParaRPr lang="en-US" sz="3200" dirty="0"/>
          </a:p>
          <a:p>
            <a:r>
              <a:rPr lang="en-US" sz="3200" dirty="0"/>
              <a:t>Member leaders/stewards to do follow-up</a:t>
            </a:r>
          </a:p>
          <a:p>
            <a:endParaRPr lang="en-US" sz="3200" dirty="0"/>
          </a:p>
          <a:p>
            <a:r>
              <a:rPr lang="en-US" sz="3200" dirty="0"/>
              <a:t>Get new members involved early – social events, mentors, one on one lunches etc.</a:t>
            </a:r>
          </a:p>
          <a:p>
            <a:pPr marL="401822" indent="-401822">
              <a:buFont typeface="Arial" charset="0"/>
              <a:buChar char="•"/>
            </a:pPr>
            <a:endParaRPr lang="en-US" sz="2812" dirty="0"/>
          </a:p>
        </p:txBody>
      </p:sp>
    </p:spTree>
    <p:extLst>
      <p:ext uri="{BB962C8B-B14F-4D97-AF65-F5344CB8AC3E}">
        <p14:creationId xmlns:p14="http://schemas.microsoft.com/office/powerpoint/2010/main" xmlns="" val="178668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16906" y="135655"/>
            <a:ext cx="8977236" cy="6701835"/>
          </a:xfrm>
          <a:prstGeom prst="rect">
            <a:avLst/>
          </a:prstGeom>
          <a:noFill/>
        </p:spPr>
        <p:txBody>
          <a:bodyPr wrap="square" rtlCol="0">
            <a:spAutoFit/>
          </a:bodyPr>
          <a:lstStyle/>
          <a:p>
            <a:r>
              <a:rPr lang="en-US" sz="3800" b="1" dirty="0"/>
              <a:t>Other preparation</a:t>
            </a:r>
          </a:p>
          <a:p>
            <a:endParaRPr lang="en-US" sz="2700" dirty="0"/>
          </a:p>
          <a:p>
            <a:pPr marL="401822" indent="-401822">
              <a:buFont typeface="Arial" charset="0"/>
              <a:buChar char="•"/>
            </a:pPr>
            <a:r>
              <a:rPr lang="en-US" sz="2700" dirty="0"/>
              <a:t>Contract language</a:t>
            </a:r>
          </a:p>
          <a:p>
            <a:pPr marL="401822" indent="-401822">
              <a:lnSpc>
                <a:spcPct val="150000"/>
              </a:lnSpc>
              <a:buFont typeface="Arial" charset="0"/>
              <a:buChar char="•"/>
            </a:pPr>
            <a:r>
              <a:rPr lang="en-US" sz="2700" dirty="0"/>
              <a:t>Talk to your employers</a:t>
            </a:r>
          </a:p>
          <a:p>
            <a:pPr marL="401822" indent="-401822">
              <a:buFont typeface="Arial" charset="0"/>
              <a:buChar char="•"/>
            </a:pPr>
            <a:r>
              <a:rPr lang="en-US" sz="2700" dirty="0"/>
              <a:t>Pursue new sign up methods like voice or electronic authorization</a:t>
            </a:r>
          </a:p>
          <a:p>
            <a:pPr marL="401822" indent="-401822">
              <a:lnSpc>
                <a:spcPct val="150000"/>
              </a:lnSpc>
              <a:buFont typeface="Arial" charset="0"/>
              <a:buChar char="•"/>
            </a:pPr>
            <a:r>
              <a:rPr lang="en-US" sz="2700" dirty="0"/>
              <a:t>Prepare for possible loss of dues deduction</a:t>
            </a:r>
          </a:p>
          <a:p>
            <a:pPr marL="401822" indent="-401822">
              <a:lnSpc>
                <a:spcPct val="150000"/>
              </a:lnSpc>
              <a:buFont typeface="Arial" charset="0"/>
              <a:buChar char="•"/>
            </a:pPr>
            <a:r>
              <a:rPr lang="en-US" sz="2700" dirty="0"/>
              <a:t>Deepen your labor and community partnerships</a:t>
            </a:r>
          </a:p>
          <a:p>
            <a:pPr marL="401822" indent="-401822">
              <a:lnSpc>
                <a:spcPct val="150000"/>
              </a:lnSpc>
              <a:buFont typeface="Arial" charset="0"/>
              <a:buChar char="•"/>
            </a:pPr>
            <a:r>
              <a:rPr lang="en-US" sz="2700" dirty="0"/>
              <a:t>Pass state or local legislation to prepare for RTW</a:t>
            </a:r>
          </a:p>
          <a:p>
            <a:pPr marL="401822" indent="-401822">
              <a:lnSpc>
                <a:spcPct val="150000"/>
              </a:lnSpc>
              <a:buFont typeface="Arial" charset="0"/>
              <a:buChar char="•"/>
            </a:pPr>
            <a:r>
              <a:rPr lang="en-US" sz="2700" dirty="0"/>
              <a:t>Budget planning for loss of dues</a:t>
            </a:r>
          </a:p>
          <a:p>
            <a:pPr marL="401822" indent="-401822">
              <a:lnSpc>
                <a:spcPct val="150000"/>
              </a:lnSpc>
              <a:buFont typeface="Arial" charset="0"/>
              <a:buChar char="•"/>
            </a:pPr>
            <a:r>
              <a:rPr lang="en-US" sz="2700" dirty="0"/>
              <a:t>New systems of accountability</a:t>
            </a:r>
          </a:p>
          <a:p>
            <a:pPr marL="401822" indent="-401822">
              <a:lnSpc>
                <a:spcPct val="150000"/>
              </a:lnSpc>
              <a:buFont typeface="Arial" charset="0"/>
              <a:buChar char="•"/>
            </a:pPr>
            <a:r>
              <a:rPr lang="en-US" sz="2700" dirty="0"/>
              <a:t>Change how we do our work for this new reality</a:t>
            </a:r>
          </a:p>
        </p:txBody>
      </p:sp>
    </p:spTree>
    <p:extLst>
      <p:ext uri="{BB962C8B-B14F-4D97-AF65-F5344CB8AC3E}">
        <p14:creationId xmlns:p14="http://schemas.microsoft.com/office/powerpoint/2010/main" xmlns="" val="31221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31896" y="695737"/>
            <a:ext cx="3482578" cy="1823576"/>
          </a:xfrm>
          <a:prstGeom prst="rect">
            <a:avLst/>
          </a:prstGeom>
          <a:noFill/>
        </p:spPr>
        <p:txBody>
          <a:bodyPr wrap="square" rtlCol="0">
            <a:spAutoFit/>
          </a:bodyPr>
          <a:lstStyle/>
          <a:p>
            <a:r>
              <a:rPr lang="en-US" sz="2250" dirty="0">
                <a:latin typeface="+mj-lt"/>
                <a:cs typeface="Helvetica"/>
              </a:rPr>
              <a:t>"In our glorious fight for civil rights, </a:t>
            </a:r>
            <a:r>
              <a:rPr lang="en-US" sz="2250" b="1" dirty="0">
                <a:latin typeface="+mj-lt"/>
                <a:cs typeface="Helvetica"/>
              </a:rPr>
              <a:t>we must guard against being fooled by false slogans, such as 'right to work.'</a:t>
            </a:r>
          </a:p>
        </p:txBody>
      </p:sp>
      <p:sp>
        <p:nvSpPr>
          <p:cNvPr id="4" name="Rectangle 3"/>
          <p:cNvSpPr/>
          <p:nvPr/>
        </p:nvSpPr>
        <p:spPr>
          <a:xfrm>
            <a:off x="2031896" y="2638080"/>
            <a:ext cx="7357909" cy="2818592"/>
          </a:xfrm>
          <a:prstGeom prst="rect">
            <a:avLst/>
          </a:prstGeom>
        </p:spPr>
        <p:txBody>
          <a:bodyPr wrap="square">
            <a:spAutoFit/>
          </a:bodyPr>
          <a:lstStyle/>
          <a:p>
            <a:r>
              <a:rPr lang="en-US" sz="2531" dirty="0">
                <a:cs typeface="Helvetica"/>
              </a:rPr>
              <a:t>It is a law to rob us of our civil rights and job rights. Its purpose is to destroy labor unions and the freedom of collective bargaining by which unions have improved wages and working conditions of everyone.” </a:t>
            </a:r>
            <a:br>
              <a:rPr lang="en-US" sz="2531" dirty="0">
                <a:cs typeface="Helvetica"/>
              </a:rPr>
            </a:br>
            <a:r>
              <a:rPr lang="en-US" sz="2531" dirty="0">
                <a:cs typeface="Helvetica"/>
              </a:rPr>
              <a:t/>
            </a:r>
            <a:br>
              <a:rPr lang="en-US" sz="2531" dirty="0">
                <a:cs typeface="Helvetica"/>
              </a:rPr>
            </a:br>
            <a:r>
              <a:rPr lang="en-US" sz="2531" dirty="0">
                <a:solidFill>
                  <a:srgbClr val="FDAC09"/>
                </a:solidFill>
                <a:cs typeface="Helvetica"/>
              </a:rPr>
              <a:t>–Dr. Martin Luther King Jr.</a:t>
            </a:r>
          </a:p>
        </p:txBody>
      </p:sp>
      <p:pic>
        <p:nvPicPr>
          <p:cNvPr id="5" name="Picture 4"/>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5407742" y="267891"/>
            <a:ext cx="3849367" cy="2251422"/>
          </a:xfrm>
          <a:prstGeom prst="rect">
            <a:avLst/>
          </a:prstGeom>
        </p:spPr>
      </p:pic>
    </p:spTree>
    <p:extLst>
      <p:ext uri="{BB962C8B-B14F-4D97-AF65-F5344CB8AC3E}">
        <p14:creationId xmlns:p14="http://schemas.microsoft.com/office/powerpoint/2010/main" xmlns="" val="404174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400530"/>
          </a:xfrm>
        </p:spPr>
        <p:txBody>
          <a:bodyPr/>
          <a:lstStyle/>
          <a:p>
            <a:endParaRPr lang="en-US" dirty="0"/>
          </a:p>
        </p:txBody>
      </p:sp>
      <p:sp>
        <p:nvSpPr>
          <p:cNvPr id="3" name="Content Placeholder 2"/>
          <p:cNvSpPr>
            <a:spLocks noGrp="1"/>
          </p:cNvSpPr>
          <p:nvPr>
            <p:ph idx="1"/>
          </p:nvPr>
        </p:nvSpPr>
        <p:spPr>
          <a:xfrm>
            <a:off x="1103312" y="2831690"/>
            <a:ext cx="8946541" cy="3416709"/>
          </a:xfrm>
        </p:spPr>
        <p:txBody>
          <a:bodyPr>
            <a:normAutofit/>
          </a:bodyPr>
          <a:lstStyle/>
          <a:p>
            <a:pPr marL="0" indent="0" algn="ctr">
              <a:buNone/>
            </a:pPr>
            <a:r>
              <a:rPr lang="en-US" sz="5400" b="1" dirty="0"/>
              <a:t>QUESTIONS?</a:t>
            </a:r>
          </a:p>
        </p:txBody>
      </p:sp>
    </p:spTree>
    <p:extLst>
      <p:ext uri="{BB962C8B-B14F-4D97-AF65-F5344CB8AC3E}">
        <p14:creationId xmlns:p14="http://schemas.microsoft.com/office/powerpoint/2010/main" xmlns="" val="613594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312" y="442452"/>
            <a:ext cx="9404723" cy="1479622"/>
          </a:xfrm>
        </p:spPr>
        <p:txBody>
          <a:bodyPr/>
          <a:lstStyle/>
          <a:p>
            <a:pPr algn="ctr"/>
            <a:r>
              <a:rPr lang="en-US" sz="4800" b="1" dirty="0"/>
              <a:t/>
            </a:r>
            <a:br>
              <a:rPr lang="en-US" sz="4800" b="1" dirty="0"/>
            </a:br>
            <a:r>
              <a:rPr lang="en-US" sz="5400" b="1" dirty="0"/>
              <a:t>Public Employee Sector</a:t>
            </a:r>
            <a:r>
              <a:rPr lang="en-US" sz="4800" b="1" dirty="0"/>
              <a:t/>
            </a:r>
            <a:br>
              <a:rPr lang="en-US" sz="4800" b="1" dirty="0"/>
            </a:br>
            <a:r>
              <a:rPr lang="en-US" sz="5400" b="1" dirty="0"/>
              <a:t>Two-Day Training</a:t>
            </a:r>
          </a:p>
        </p:txBody>
      </p:sp>
      <p:sp>
        <p:nvSpPr>
          <p:cNvPr id="3" name="Content Placeholder 2"/>
          <p:cNvSpPr>
            <a:spLocks noGrp="1"/>
          </p:cNvSpPr>
          <p:nvPr>
            <p:ph idx="1"/>
          </p:nvPr>
        </p:nvSpPr>
        <p:spPr>
          <a:xfrm>
            <a:off x="1103312" y="3028335"/>
            <a:ext cx="9279553" cy="2556388"/>
          </a:xfrm>
        </p:spPr>
        <p:txBody>
          <a:bodyPr>
            <a:normAutofit lnSpcReduction="10000"/>
          </a:bodyPr>
          <a:lstStyle/>
          <a:p>
            <a:pPr marL="0" indent="0" algn="ctr">
              <a:buNone/>
            </a:pPr>
            <a:endParaRPr lang="en-US" sz="3600" dirty="0"/>
          </a:p>
          <a:p>
            <a:pPr marL="0" indent="0" algn="ctr">
              <a:buNone/>
            </a:pPr>
            <a:r>
              <a:rPr lang="en-US" sz="3600" dirty="0"/>
              <a:t>April 11-12, 2017</a:t>
            </a:r>
          </a:p>
          <a:p>
            <a:pPr marL="0" indent="0" algn="ctr">
              <a:buNone/>
            </a:pPr>
            <a:r>
              <a:rPr lang="en-US" sz="3600" dirty="0"/>
              <a:t>Hilton Chicago O’Hare Airport</a:t>
            </a:r>
          </a:p>
          <a:p>
            <a:pPr marL="0" indent="0" algn="ctr">
              <a:buNone/>
            </a:pPr>
            <a:r>
              <a:rPr lang="en-US" sz="3600" dirty="0"/>
              <a:t>Chicago, Illinois</a:t>
            </a:r>
          </a:p>
          <a:p>
            <a:endParaRPr lang="en-US" dirty="0"/>
          </a:p>
          <a:p>
            <a:endParaRPr lang="en-US" dirty="0"/>
          </a:p>
        </p:txBody>
      </p:sp>
      <p:pic>
        <p:nvPicPr>
          <p:cNvPr id="1030" name="Picture 6" descr="OPEIULogo"/>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921"/>
          <a:stretch/>
        </p:blipFill>
        <p:spPr bwMode="auto">
          <a:xfrm>
            <a:off x="144001" y="158695"/>
            <a:ext cx="1910941" cy="618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8090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50748" y="451070"/>
            <a:ext cx="9099882" cy="1038365"/>
          </a:xfrm>
        </p:spPr>
        <p:txBody>
          <a:bodyPr>
            <a:normAutofit fontScale="90000"/>
          </a:bodyPr>
          <a:lstStyle/>
          <a:p>
            <a:r>
              <a:rPr lang="en-US" b="1" dirty="0"/>
              <a:t>Where OPEIU Public Employees Work </a:t>
            </a:r>
          </a:p>
        </p:txBody>
      </p:sp>
      <p:sp>
        <p:nvSpPr>
          <p:cNvPr id="3" name="Content Placeholder 2"/>
          <p:cNvSpPr>
            <a:spLocks noGrp="1"/>
          </p:cNvSpPr>
          <p:nvPr>
            <p:ph idx="4294967295"/>
          </p:nvPr>
        </p:nvSpPr>
        <p:spPr>
          <a:xfrm>
            <a:off x="1365315" y="1734058"/>
            <a:ext cx="10515600" cy="5037137"/>
          </a:xfrm>
        </p:spPr>
        <p:txBody>
          <a:bodyPr>
            <a:noAutofit/>
          </a:bodyPr>
          <a:lstStyle/>
          <a:p>
            <a:r>
              <a:rPr lang="en-US" sz="3200" b="1" dirty="0"/>
              <a:t>City, County &amp; State Government</a:t>
            </a:r>
          </a:p>
          <a:p>
            <a:r>
              <a:rPr lang="en-US" sz="3200" b="1" dirty="0"/>
              <a:t>Public District Hospitals</a:t>
            </a:r>
          </a:p>
          <a:p>
            <a:r>
              <a:rPr lang="en-US" sz="3200" b="1" dirty="0"/>
              <a:t>Public Housing Authorities</a:t>
            </a:r>
          </a:p>
          <a:p>
            <a:r>
              <a:rPr lang="en-US" sz="3200" b="1" dirty="0"/>
              <a:t>Public Transportation Authorities</a:t>
            </a:r>
          </a:p>
          <a:p>
            <a:r>
              <a:rPr lang="en-US" sz="3200" b="1" dirty="0"/>
              <a:t>Utilities</a:t>
            </a:r>
          </a:p>
          <a:p>
            <a:r>
              <a:rPr lang="en-US" sz="3200" b="1" dirty="0"/>
              <a:t>Other Public or Quasi-Public Entities</a:t>
            </a:r>
          </a:p>
          <a:p>
            <a:endParaRPr lang="en-US" sz="2800" b="1" dirty="0"/>
          </a:p>
          <a:p>
            <a:pPr marL="0" indent="0">
              <a:buNone/>
            </a:pPr>
            <a:endParaRPr lang="en-US" b="1" dirty="0"/>
          </a:p>
        </p:txBody>
      </p:sp>
    </p:spTree>
    <p:extLst>
      <p:ext uri="{BB962C8B-B14F-4D97-AF65-F5344CB8AC3E}">
        <p14:creationId xmlns:p14="http://schemas.microsoft.com/office/powerpoint/2010/main" xmlns="" val="1002130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12364" y="643467"/>
            <a:ext cx="5571066" cy="5571066"/>
          </a:xfrm>
          <a:prstGeom prst="rect">
            <a:avLst/>
          </a:prstGeom>
        </p:spPr>
      </p:pic>
      <p:sp>
        <p:nvSpPr>
          <p:cNvPr id="4" name="TextBox 3"/>
          <p:cNvSpPr txBox="1"/>
          <p:nvPr/>
        </p:nvSpPr>
        <p:spPr>
          <a:xfrm>
            <a:off x="7100410" y="828443"/>
            <a:ext cx="3852725" cy="5663089"/>
          </a:xfrm>
          <a:prstGeom prst="rect">
            <a:avLst/>
          </a:prstGeom>
          <a:noFill/>
        </p:spPr>
        <p:txBody>
          <a:bodyPr wrap="square" rtlCol="0">
            <a:spAutoFit/>
          </a:bodyPr>
          <a:lstStyle/>
          <a:p>
            <a:r>
              <a:rPr lang="en-US" sz="3800" b="1" dirty="0"/>
              <a:t>Deceptive Right-to-Work Laws Hurt Everyone</a:t>
            </a:r>
          </a:p>
          <a:p>
            <a:endParaRPr lang="en-US" dirty="0"/>
          </a:p>
          <a:p>
            <a:r>
              <a:rPr lang="en-US" sz="3200" dirty="0"/>
              <a:t>Go to </a:t>
            </a:r>
            <a:r>
              <a:rPr lang="en-US" sz="3200" dirty="0">
                <a:hlinkClick r:id="rId3"/>
              </a:rPr>
              <a:t>www.aflcio.org</a:t>
            </a:r>
            <a:r>
              <a:rPr lang="en-US" sz="3200" dirty="0"/>
              <a:t> to learn more about the impact of RTW laws on working people.</a:t>
            </a:r>
          </a:p>
        </p:txBody>
      </p:sp>
    </p:spTree>
    <p:extLst>
      <p:ext uri="{BB962C8B-B14F-4D97-AF65-F5344CB8AC3E}">
        <p14:creationId xmlns:p14="http://schemas.microsoft.com/office/powerpoint/2010/main" xmlns="" val="2543842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6" y="1258529"/>
            <a:ext cx="9975160" cy="3509018"/>
          </a:xfrm>
        </p:spPr>
        <p:txBody>
          <a:bodyPr anchor="ctr"/>
          <a:lstStyle/>
          <a:p>
            <a:pPr algn="ctr"/>
            <a:r>
              <a:rPr lang="en-US" dirty="0"/>
              <a:t/>
            </a:r>
            <a:br>
              <a:rPr lang="en-US" dirty="0"/>
            </a:br>
            <a:r>
              <a:rPr lang="en-US" dirty="0"/>
              <a:t/>
            </a:r>
            <a:br>
              <a:rPr lang="en-US" dirty="0"/>
            </a:br>
            <a:r>
              <a:rPr lang="en-US" dirty="0"/>
              <a:t/>
            </a:r>
            <a:br>
              <a:rPr lang="en-US" dirty="0"/>
            </a:br>
            <a:r>
              <a:rPr lang="en-US" sz="5400" b="1" dirty="0"/>
              <a:t>Current Environment</a:t>
            </a:r>
            <a:r>
              <a:rPr lang="en-US" b="1" dirty="0"/>
              <a:t/>
            </a:r>
            <a:br>
              <a:rPr lang="en-US" b="1" dirty="0"/>
            </a:br>
            <a:r>
              <a:rPr lang="en-US" b="1" dirty="0"/>
              <a:t/>
            </a:r>
            <a:br>
              <a:rPr lang="en-US" b="1" dirty="0"/>
            </a:br>
            <a:endParaRPr lang="en-US" b="1" dirty="0"/>
          </a:p>
        </p:txBody>
      </p:sp>
      <p:sp>
        <p:nvSpPr>
          <p:cNvPr id="3" name="Text Placeholder 2"/>
          <p:cNvSpPr>
            <a:spLocks noGrp="1"/>
          </p:cNvSpPr>
          <p:nvPr>
            <p:ph type="body" idx="1"/>
          </p:nvPr>
        </p:nvSpPr>
        <p:spPr>
          <a:xfrm>
            <a:off x="1154956" y="4767547"/>
            <a:ext cx="9975160" cy="860400"/>
          </a:xfrm>
        </p:spPr>
        <p:txBody>
          <a:bodyPr>
            <a:normAutofit/>
          </a:bodyPr>
          <a:lstStyle/>
          <a:p>
            <a:pPr algn="ctr"/>
            <a:r>
              <a:rPr lang="en-US" sz="4200" b="1" cap="none" dirty="0"/>
              <a:t>Jane Lauer Barker, Esq., Pitta LLP</a:t>
            </a:r>
          </a:p>
        </p:txBody>
      </p:sp>
    </p:spTree>
    <p:extLst>
      <p:ext uri="{BB962C8B-B14F-4D97-AF65-F5344CB8AC3E}">
        <p14:creationId xmlns:p14="http://schemas.microsoft.com/office/powerpoint/2010/main" xmlns="" val="3213389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334297"/>
            <a:ext cx="9404723" cy="835742"/>
          </a:xfrm>
        </p:spPr>
        <p:txBody>
          <a:bodyPr/>
          <a:lstStyle/>
          <a:p>
            <a:r>
              <a:rPr lang="en-US" sz="3800" b="1" dirty="0"/>
              <a:t>Fair Share Fees (Public Sector)</a:t>
            </a:r>
          </a:p>
        </p:txBody>
      </p:sp>
      <p:sp>
        <p:nvSpPr>
          <p:cNvPr id="3" name="Content Placeholder 2"/>
          <p:cNvSpPr>
            <a:spLocks noGrp="1"/>
          </p:cNvSpPr>
          <p:nvPr>
            <p:ph idx="1"/>
          </p:nvPr>
        </p:nvSpPr>
        <p:spPr>
          <a:xfrm>
            <a:off x="1103312" y="698089"/>
            <a:ext cx="10007140" cy="6056671"/>
          </a:xfrm>
        </p:spPr>
        <p:txBody>
          <a:bodyPr>
            <a:noAutofit/>
          </a:bodyPr>
          <a:lstStyle/>
          <a:p>
            <a:endParaRPr lang="en-US" dirty="0"/>
          </a:p>
          <a:p>
            <a:r>
              <a:rPr lang="en-US" sz="2200" dirty="0"/>
              <a:t>The Supreme Court, in </a:t>
            </a:r>
            <a:r>
              <a:rPr lang="en-US" sz="2200" u="sng" dirty="0" err="1"/>
              <a:t>Abood</a:t>
            </a:r>
            <a:r>
              <a:rPr lang="en-US" sz="2200" u="sng" dirty="0"/>
              <a:t> v. Detroit Bd. of Ed</a:t>
            </a:r>
            <a:r>
              <a:rPr lang="en-US" sz="2200" dirty="0"/>
              <a:t>. (1977), upheld fair share agreements in the public sector based upon desirability of labor peace and the problem of free riders. </a:t>
            </a:r>
          </a:p>
          <a:p>
            <a:pPr marL="0" indent="0">
              <a:buNone/>
            </a:pPr>
            <a:endParaRPr lang="en-US" sz="2200" dirty="0"/>
          </a:p>
          <a:p>
            <a:r>
              <a:rPr lang="en-US" sz="2200" dirty="0"/>
              <a:t>This decision was challenged recently in </a:t>
            </a:r>
            <a:r>
              <a:rPr lang="en-US" sz="2200" u="sng" dirty="0"/>
              <a:t>Harris v. Quinn</a:t>
            </a:r>
            <a:r>
              <a:rPr lang="en-US" sz="2200" dirty="0"/>
              <a:t> (2014). The Court, while casting serious doubt on the legitimacy of </a:t>
            </a:r>
            <a:r>
              <a:rPr lang="en-US" sz="2200" u="sng" dirty="0" err="1"/>
              <a:t>Abood</a:t>
            </a:r>
            <a:r>
              <a:rPr lang="en-US" sz="2200" dirty="0"/>
              <a:t>, determined that it was not necessary at the time to overrule it. The </a:t>
            </a:r>
            <a:r>
              <a:rPr lang="en-US" sz="2200" u="sng" dirty="0"/>
              <a:t>Harris</a:t>
            </a:r>
            <a:r>
              <a:rPr lang="en-US" sz="2200" dirty="0"/>
              <a:t> decision was 5-4.</a:t>
            </a:r>
          </a:p>
          <a:p>
            <a:endParaRPr lang="en-US" sz="2200" dirty="0"/>
          </a:p>
          <a:p>
            <a:r>
              <a:rPr lang="en-US" sz="2200" dirty="0"/>
              <a:t>Last term, the Court again faced the constitutionality of public sector agency fees in </a:t>
            </a:r>
            <a:r>
              <a:rPr lang="en-US" sz="2200" u="sng" dirty="0" err="1"/>
              <a:t>Friedrichs</a:t>
            </a:r>
            <a:r>
              <a:rPr lang="en-US" sz="2200" u="sng" dirty="0"/>
              <a:t> v. CTA</a:t>
            </a:r>
            <a:r>
              <a:rPr lang="en-US" sz="2200" dirty="0"/>
              <a:t> (2016). The case was moved quickly to the Court. However, shortly before the decision was to be issued, Justice Scalia passed away leaving the Court with eight members. The Court split 4-4 and therefore affirmed the Ninth Circuit decision recognizing </a:t>
            </a:r>
            <a:r>
              <a:rPr lang="en-US" sz="2200" u="sng" dirty="0" err="1"/>
              <a:t>Abood</a:t>
            </a:r>
            <a:r>
              <a:rPr lang="en-US" sz="2200" dirty="0"/>
              <a:t> as the law. </a:t>
            </a:r>
          </a:p>
        </p:txBody>
      </p:sp>
    </p:spTree>
    <p:extLst>
      <p:ext uri="{BB962C8B-B14F-4D97-AF65-F5344CB8AC3E}">
        <p14:creationId xmlns:p14="http://schemas.microsoft.com/office/powerpoint/2010/main" xmlns="" val="1078886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972959"/>
          </a:xfrm>
        </p:spPr>
        <p:txBody>
          <a:bodyPr>
            <a:normAutofit/>
          </a:bodyPr>
          <a:lstStyle/>
          <a:p>
            <a:r>
              <a:rPr lang="en-US" sz="3800" b="1" dirty="0"/>
              <a:t>Fair Share Fees (Quasi-Public Groups)</a:t>
            </a:r>
          </a:p>
        </p:txBody>
      </p:sp>
      <p:sp>
        <p:nvSpPr>
          <p:cNvPr id="3" name="Content Placeholder 2"/>
          <p:cNvSpPr>
            <a:spLocks noGrp="1"/>
          </p:cNvSpPr>
          <p:nvPr>
            <p:ph idx="1"/>
          </p:nvPr>
        </p:nvSpPr>
        <p:spPr>
          <a:xfrm>
            <a:off x="1103313" y="1425678"/>
            <a:ext cx="9800662" cy="4822722"/>
          </a:xfrm>
        </p:spPr>
        <p:txBody>
          <a:bodyPr>
            <a:normAutofit/>
          </a:bodyPr>
          <a:lstStyle/>
          <a:p>
            <a:r>
              <a:rPr lang="en-US" sz="2400" dirty="0"/>
              <a:t>In</a:t>
            </a:r>
            <a:r>
              <a:rPr lang="en-US" sz="2400" u="sng" dirty="0"/>
              <a:t> Harris v. Quinn</a:t>
            </a:r>
            <a:r>
              <a:rPr lang="en-US" sz="2400" dirty="0"/>
              <a:t> (2014), the Court drew a distinction between the home care workers at issue and “full-fledged public employees.” There, the state declared that home care workers were considered public employees only for purposes of coverage under the state labor law. As a result, the Court found the </a:t>
            </a:r>
            <a:r>
              <a:rPr lang="en-US" sz="2400" u="sng" dirty="0" err="1"/>
              <a:t>Abood</a:t>
            </a:r>
            <a:r>
              <a:rPr lang="en-US" sz="2400" dirty="0"/>
              <a:t> rationale for permitting fair share fees in the face of First Amendment challenge unpersuasive. Labor peace could not be ensured considering the union’s limited scope of representation. Without the protection of </a:t>
            </a:r>
            <a:r>
              <a:rPr lang="en-US" sz="2400" u="sng" dirty="0" err="1"/>
              <a:t>Abood</a:t>
            </a:r>
            <a:r>
              <a:rPr lang="en-US" sz="2400" dirty="0"/>
              <a:t>, the Court held that fair share fees were impermissible under the First Amendment.</a:t>
            </a:r>
          </a:p>
        </p:txBody>
      </p:sp>
    </p:spTree>
    <p:extLst>
      <p:ext uri="{BB962C8B-B14F-4D97-AF65-F5344CB8AC3E}">
        <p14:creationId xmlns:p14="http://schemas.microsoft.com/office/powerpoint/2010/main" xmlns="" val="940612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75304"/>
            <a:ext cx="9404723" cy="825909"/>
          </a:xfrm>
        </p:spPr>
        <p:txBody>
          <a:bodyPr/>
          <a:lstStyle/>
          <a:p>
            <a:r>
              <a:rPr lang="en-US" sz="3800" b="1" dirty="0"/>
              <a:t>Fair Share Fees (Private Sector)</a:t>
            </a:r>
          </a:p>
        </p:txBody>
      </p:sp>
      <p:sp>
        <p:nvSpPr>
          <p:cNvPr id="3" name="Content Placeholder 2"/>
          <p:cNvSpPr>
            <a:spLocks noGrp="1"/>
          </p:cNvSpPr>
          <p:nvPr>
            <p:ph idx="1"/>
          </p:nvPr>
        </p:nvSpPr>
        <p:spPr>
          <a:xfrm>
            <a:off x="1103312" y="865239"/>
            <a:ext cx="9997307" cy="5594555"/>
          </a:xfrm>
        </p:spPr>
        <p:txBody>
          <a:bodyPr>
            <a:noAutofit/>
          </a:bodyPr>
          <a:lstStyle/>
          <a:p>
            <a:endParaRPr lang="en-US" dirty="0"/>
          </a:p>
          <a:p>
            <a:r>
              <a:rPr lang="en-US" dirty="0"/>
              <a:t>Two Railway Labor Act (“RLA”) cases established the principles for fair share in the private sector: </a:t>
            </a:r>
            <a:r>
              <a:rPr lang="en-US" u="sng" dirty="0"/>
              <a:t>Railway Employees' v. Hanson</a:t>
            </a:r>
            <a:r>
              <a:rPr lang="en-US" dirty="0"/>
              <a:t> (1956) and </a:t>
            </a:r>
            <a:r>
              <a:rPr lang="en-US" u="sng" dirty="0"/>
              <a:t>Machinists v. Street</a:t>
            </a:r>
            <a:r>
              <a:rPr lang="en-US" dirty="0"/>
              <a:t> (1961). These principles were later applied to actors under the NLRA in </a:t>
            </a:r>
            <a:r>
              <a:rPr lang="en-US" u="sng" dirty="0"/>
              <a:t>CWA v. Beck</a:t>
            </a:r>
            <a:r>
              <a:rPr lang="en-US" dirty="0"/>
              <a:t> (1988).</a:t>
            </a:r>
          </a:p>
          <a:p>
            <a:endParaRPr lang="en-US" dirty="0"/>
          </a:p>
          <a:p>
            <a:r>
              <a:rPr lang="en-US" dirty="0"/>
              <a:t>In </a:t>
            </a:r>
            <a:r>
              <a:rPr lang="en-US" u="sng" dirty="0"/>
              <a:t>Harris v. Quinn</a:t>
            </a:r>
            <a:r>
              <a:rPr lang="en-US" dirty="0"/>
              <a:t> (2014), the Court called </a:t>
            </a:r>
            <a:r>
              <a:rPr lang="en-US" u="sng" dirty="0"/>
              <a:t>Hanson’s</a:t>
            </a:r>
            <a:r>
              <a:rPr lang="en-US" dirty="0"/>
              <a:t> First Amendment analysis “thin and . . . narrow” and found persuasive the dissent in </a:t>
            </a:r>
            <a:r>
              <a:rPr lang="en-US" u="sng" dirty="0"/>
              <a:t>Street</a:t>
            </a:r>
            <a:r>
              <a:rPr lang="en-US" dirty="0"/>
              <a:t>, which argued that fair share is problematic. However, the </a:t>
            </a:r>
            <a:r>
              <a:rPr lang="en-US" u="sng" dirty="0"/>
              <a:t>Harris</a:t>
            </a:r>
            <a:r>
              <a:rPr lang="en-US" dirty="0"/>
              <a:t> case did not overrule either. </a:t>
            </a:r>
          </a:p>
          <a:p>
            <a:endParaRPr lang="en-US" dirty="0"/>
          </a:p>
          <a:p>
            <a:r>
              <a:rPr lang="en-US" dirty="0"/>
              <a:t>In a recent case again challenging the constitutionality of the RLA’s fair share provision, </a:t>
            </a:r>
            <a:r>
              <a:rPr lang="en-US" u="sng" dirty="0"/>
              <a:t>Serna v. Transp. Workers Union of Am.</a:t>
            </a:r>
            <a:r>
              <a:rPr lang="en-US" dirty="0"/>
              <a:t> (2016), the Fifth Circuit concluded that </a:t>
            </a:r>
            <a:r>
              <a:rPr lang="en-US" u="sng" dirty="0"/>
              <a:t>Hanson</a:t>
            </a:r>
            <a:r>
              <a:rPr lang="en-US" dirty="0"/>
              <a:t> remains the current law of the land. Further, </a:t>
            </a:r>
            <a:r>
              <a:rPr lang="en-US" u="sng" dirty="0"/>
              <a:t>Serna</a:t>
            </a:r>
            <a:r>
              <a:rPr lang="en-US" dirty="0"/>
              <a:t> held that an opt-out structure for agency fees was constitutional. The petition for cert was denied on January 9, 2017. </a:t>
            </a:r>
          </a:p>
        </p:txBody>
      </p:sp>
    </p:spTree>
    <p:extLst>
      <p:ext uri="{BB962C8B-B14F-4D97-AF65-F5344CB8AC3E}">
        <p14:creationId xmlns:p14="http://schemas.microsoft.com/office/powerpoint/2010/main" xmlns="" val="40805936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
  <TotalTime>948</TotalTime>
  <Words>1960</Words>
  <Application>Microsoft Office PowerPoint</Application>
  <PresentationFormat>Custom</PresentationFormat>
  <Paragraphs>223</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Ion</vt:lpstr>
      <vt:lpstr>Slide 1</vt:lpstr>
      <vt:lpstr>OPEIU Public Employee Members</vt:lpstr>
      <vt:lpstr>Slide 3</vt:lpstr>
      <vt:lpstr>Where OPEIU Public Employees Work </vt:lpstr>
      <vt:lpstr>Slide 5</vt:lpstr>
      <vt:lpstr>   Current Environment  </vt:lpstr>
      <vt:lpstr>Fair Share Fees (Public Sector)</vt:lpstr>
      <vt:lpstr>Fair Share Fees (Quasi-Public Groups)</vt:lpstr>
      <vt:lpstr>Fair Share Fees (Private Sector)</vt:lpstr>
      <vt:lpstr>Fair Share Fees (Summary)</vt:lpstr>
      <vt:lpstr>Exclusive Representative Status</vt:lpstr>
      <vt:lpstr> Challenges Ahead</vt:lpstr>
      <vt:lpstr>Opponents</vt:lpstr>
      <vt:lpstr>Fair Share Fees (Public)</vt:lpstr>
      <vt:lpstr>Fair Share Fees (Quasi-public)</vt:lpstr>
      <vt:lpstr>Fair Share Fees (Private)</vt:lpstr>
      <vt:lpstr>Exclusive Representational Status</vt:lpstr>
      <vt:lpstr>Non-Member Rights</vt:lpstr>
      <vt:lpstr>United States Supreme Court</vt:lpstr>
      <vt:lpstr>U.S. Supreme Court Procedures</vt:lpstr>
      <vt:lpstr>Current Members</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 Public Employee Sector Two-Day Training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OPEIU Public Employee Members</dc:title>
  <dc:creator>Cynthia</dc:creator>
  <cp:lastModifiedBy>Suzanne Fenech</cp:lastModifiedBy>
  <cp:revision>63</cp:revision>
  <dcterms:created xsi:type="dcterms:W3CDTF">2017-02-17T20:37:25Z</dcterms:created>
  <dcterms:modified xsi:type="dcterms:W3CDTF">2017-03-06T17:36:22Z</dcterms:modified>
</cp:coreProperties>
</file>